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5" r:id="rId3"/>
    <p:sldId id="276" r:id="rId4"/>
    <p:sldId id="257" r:id="rId5"/>
    <p:sldId id="259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77" r:id="rId17"/>
    <p:sldId id="291" r:id="rId18"/>
    <p:sldId id="292" r:id="rId19"/>
    <p:sldId id="293" r:id="rId20"/>
    <p:sldId id="294" r:id="rId21"/>
    <p:sldId id="302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03" r:id="rId54"/>
    <p:sldId id="272" r:id="rId55"/>
    <p:sldId id="269" r:id="rId56"/>
    <p:sldId id="273" r:id="rId57"/>
    <p:sldId id="27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6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4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1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85" r:id="rId6"/>
    <p:sldLayoutId id="2147483781" r:id="rId7"/>
    <p:sldLayoutId id="2147483782" r:id="rId8"/>
    <p:sldLayoutId id="2147483783" r:id="rId9"/>
    <p:sldLayoutId id="2147483784" r:id="rId10"/>
    <p:sldLayoutId id="21474837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2C3A4-A836-8F92-7405-BA88E63DE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5400"/>
              <a:t>Restaurant</a:t>
            </a:r>
            <a:br>
              <a:rPr lang="en-US" sz="5400"/>
            </a:br>
            <a:r>
              <a:rPr lang="en-US" sz="5400"/>
              <a:t>information</a:t>
            </a:r>
            <a:br>
              <a:rPr lang="en-US" sz="5400"/>
            </a:br>
            <a:r>
              <a:rPr lang="en-US" sz="540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A7921-04AA-0094-DEE9-4385B6D53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/>
          </a:bodyPr>
          <a:lstStyle/>
          <a:p>
            <a:r>
              <a:rPr lang="en-US"/>
              <a:t>Dương Thành Long</a:t>
            </a:r>
          </a:p>
          <a:p>
            <a:r>
              <a:rPr lang="en-US"/>
              <a:t>Phạm Lê Anh </a:t>
            </a:r>
            <a:r>
              <a:rPr lang="en-US" err="1"/>
              <a:t>Khôi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31BC3DE-E4C5-B7E5-9CA8-33349B66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8" r="1" b="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701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54F55-D53E-6464-0F7A-BDC362C4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4523-9E98-70CA-EFA9-CFBB270E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FB374B-A36E-9E92-6E56-6603B6753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97831"/>
              </p:ext>
            </p:extLst>
          </p:nvPr>
        </p:nvGraphicFramePr>
        <p:xfrm>
          <a:off x="0" y="605812"/>
          <a:ext cx="12191999" cy="626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6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253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45430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View Order</a:t>
                      </a:r>
                    </a:p>
                    <a:p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checks the list of received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wants to see the pending orders to prepare them.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retrieves and displays a list of orders for the chef, including details such as items ordered, quantity, and special requests.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Update Order Status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Kitchen Staff,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There must be at least one pending order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chef can see the order details and proceed with preparation.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Chef requests to view pending orders.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a list of pending orders.</a:t>
                      </a:r>
                    </a:p>
                    <a:p>
                      <a:pPr algn="l"/>
                      <a:r>
                        <a:rPr lang="en-US" sz="1400" dirty="0"/>
                        <a:t>1.2 System displays the order details.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No pending orders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D4334-432D-ADFE-B547-2C0EB1974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4FAF-2620-BAF3-60FA-CA0FD0DA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D23731-5ACD-35FC-076B-F136BF6FB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336008"/>
              </p:ext>
            </p:extLst>
          </p:nvPr>
        </p:nvGraphicFramePr>
        <p:xfrm>
          <a:off x="1" y="640080"/>
          <a:ext cx="12191999" cy="630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05967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840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prepares the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sends a new order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chef receives and prepares the order before notifying staff that it is ready.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Take Order, Serve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is marked as ready for serving.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33826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Chef views pending orders.</a:t>
                      </a:r>
                      <a:endParaRPr lang="en-US" sz="1300" b="0" dirty="0"/>
                    </a:p>
                    <a:p>
                      <a:pPr algn="l"/>
                      <a:r>
                        <a:rPr lang="en-US" sz="1400" dirty="0"/>
                        <a:t>2. Chef prepares the order.</a:t>
                      </a:r>
                    </a:p>
                    <a:p>
                      <a:pPr algn="l"/>
                      <a:endParaRPr lang="en-US" sz="1400" b="0" dirty="0"/>
                    </a:p>
                    <a:p>
                      <a:pPr algn="l"/>
                      <a:r>
                        <a:rPr lang="en-US" sz="1400" dirty="0"/>
                        <a:t>3. Chef finishes preparation.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orders marked as "Pending".</a:t>
                      </a:r>
                    </a:p>
                    <a:p>
                      <a:pPr algn="l"/>
                      <a:r>
                        <a:rPr lang="en-US" sz="1400" dirty="0"/>
                        <a:t>2.1 System updates order status to "In Progress".</a:t>
                      </a:r>
                    </a:p>
                    <a:p>
                      <a:pPr algn="l"/>
                      <a:r>
                        <a:rPr lang="en-US" sz="1400" dirty="0"/>
                        <a:t>3.1 System marks order as "Ready".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System does not display pending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EBF66-1C94-8B9C-D47B-52D167C44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8904-28AF-6D39-FBAB-9E0DF947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015E0D-311C-914C-8C4E-74EE8E830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222560"/>
              </p:ext>
            </p:extLst>
          </p:nvPr>
        </p:nvGraphicFramePr>
        <p:xfrm>
          <a:off x="1" y="728052"/>
          <a:ext cx="12191999" cy="612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5397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43767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Update Order Status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updates the order status.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needs to update the status of an order (e.g., from "In Progress" to "Ready").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status is updated by the chef, and the system reflects the change.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Order, Serve Order, View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 and have a valid status.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status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665950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Chef selects an order.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Chef updates the order status.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order details</a:t>
                      </a:r>
                    </a:p>
                    <a:p>
                      <a:pPr algn="l"/>
                      <a:r>
                        <a:rPr lang="en-US" sz="1400" dirty="0"/>
                        <a:t>2.1 System updates order status accordingly..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Order does not exist.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order status due to an error.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6390-3E61-D06C-7951-0B1B513F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62B0-4F43-5659-B33B-6B731BFE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38DC8-D405-C8AE-AC70-6AD1EC39A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137010"/>
              </p:ext>
            </p:extLst>
          </p:nvPr>
        </p:nvGraphicFramePr>
        <p:xfrm>
          <a:off x="0" y="731520"/>
          <a:ext cx="12191999" cy="610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5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3967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49668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adds, updates, or removes staff members.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needs to modify staff information.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can add new staff, update existing staff details, or remove staff from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HR,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must have valid authentication for the manager.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Staff data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133135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"Manage Staff".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an action (Add/Update/Remove).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staff list and options (Add, Update, Remove).</a:t>
                      </a:r>
                    </a:p>
                    <a:p>
                      <a:pPr algn="l"/>
                      <a:r>
                        <a:rPr lang="en-US" sz="1400" dirty="0"/>
                        <a:t>2. 1 Manager selects an action (Add/Update/Remove).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0040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Manager selects an action (Add/Update/Remove).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21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E78-3BF3-1AF5-765F-55E5B265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C0E0-3E6D-FD44-6770-2B42B237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C3A99-8A55-975C-D898-2167C20B4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29443"/>
              </p:ext>
            </p:extLst>
          </p:nvPr>
        </p:nvGraphicFramePr>
        <p:xfrm>
          <a:off x="0" y="657236"/>
          <a:ext cx="12191999" cy="626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58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710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5083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 Menu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updates the restaurant menu.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needs to modify menu items.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can add new menu items, update existing ones, or remove items from the menu.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must authenticate the manager.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menu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27192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"Manage Menu".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2. Manager selects an action (Add/Update/Remove).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menu list and options (Add, Update, Remove).</a:t>
                      </a:r>
                    </a:p>
                    <a:p>
                      <a:pPr algn="l"/>
                      <a:r>
                        <a:rPr lang="en-US" sz="1400" dirty="0"/>
                        <a:t>2.1 System processes the request and updates menu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Menu data is incomplete or invalid.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menu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0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F70F-0CE3-9F3C-D891-DBDEC99D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A48-F650-35B5-B8A7-AD0822BC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193D4-C57A-CC59-1D9E-8F3A36DF2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269899"/>
              </p:ext>
            </p:extLst>
          </p:nvPr>
        </p:nvGraphicFramePr>
        <p:xfrm>
          <a:off x="0" y="777240"/>
          <a:ext cx="12191999" cy="614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88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2425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Generate Sales Report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generates a report of sales.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wants to view a summary of sales data.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compiles and displays a report summarizing sales over a specified period.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Accounting,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Sales data must exist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 sales report is generated.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915867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Manager requests a sales report.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sales data.</a:t>
                      </a:r>
                    </a:p>
                    <a:p>
                      <a:pPr algn="l"/>
                      <a:r>
                        <a:rPr lang="en-US" sz="1400" dirty="0"/>
                        <a:t>1.2 System compiles the data into a report.</a:t>
                      </a:r>
                    </a:p>
                    <a:p>
                      <a:pPr algn="l"/>
                      <a:r>
                        <a:rPr lang="en-US" sz="1400" dirty="0"/>
                        <a:t>1.3 System displays the report.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No sales data available.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error prevents report generation.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7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30DD0-A99E-9956-6BB5-7BEE460D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Domain Class Model Diagram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22EABA45-3FED-D8A5-D1DA-0FBBA423B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1" y="128854"/>
            <a:ext cx="5881400" cy="660029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1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9F9639-E0F5-61AF-E3D0-7485C20F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State Machine Diagram: View Menu</a:t>
            </a:r>
          </a:p>
        </p:txBody>
      </p:sp>
      <p:pic>
        <p:nvPicPr>
          <p:cNvPr id="5" name="Content Placeholder 4" descr="A diagram of a customer selection&#10;&#10;AI-generated content may be incorrect.">
            <a:extLst>
              <a:ext uri="{FF2B5EF4-FFF2-40B4-BE49-F238E27FC236}">
                <a16:creationId xmlns:a16="http://schemas.microsoft.com/office/drawing/2014/main" id="{BFD3AF67-ECC8-8693-3ECC-34A48B1F0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335715"/>
            <a:ext cx="6150394" cy="417791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6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03177-93B3-8EE1-461A-139C57D9F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DC3E62-CCA0-6CCA-B2B5-2B1E6CF6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State Machine Diagram: Place Order</a:t>
            </a:r>
          </a:p>
        </p:txBody>
      </p:sp>
      <p:pic>
        <p:nvPicPr>
          <p:cNvPr id="5" name="Content Placeholder 4" descr="A diagram of a customer order&#10;&#10;AI-generated content may be incorrect.">
            <a:extLst>
              <a:ext uri="{FF2B5EF4-FFF2-40B4-BE49-F238E27FC236}">
                <a16:creationId xmlns:a16="http://schemas.microsoft.com/office/drawing/2014/main" id="{A21ED873-B898-A50C-84D0-D8CD0D9E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11" y="681645"/>
            <a:ext cx="4663150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7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CBFE3-65A3-0AC2-331B-8B6BBCCC7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9F7007-F10B-51AE-D585-D9D87F75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State Machine Diagram: Make Payment</a:t>
            </a:r>
          </a:p>
        </p:txBody>
      </p:sp>
      <p:pic>
        <p:nvPicPr>
          <p:cNvPr id="5" name="Content Placeholder 4" descr="A diagram of a payment process&#10;&#10;AI-generated content may be incorrect.">
            <a:extLst>
              <a:ext uri="{FF2B5EF4-FFF2-40B4-BE49-F238E27FC236}">
                <a16:creationId xmlns:a16="http://schemas.microsoft.com/office/drawing/2014/main" id="{BB2C6C0D-2FC6-8DB6-D2EB-C88A532D9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35" y="681645"/>
            <a:ext cx="4800301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8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7D50E9-98A9-A1C9-C9A7-A07C1C2A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General WorkFlow</a:t>
            </a:r>
          </a:p>
        </p:txBody>
      </p:sp>
      <p:pic>
        <p:nvPicPr>
          <p:cNvPr id="9" name="Content Placeholder 8" descr="A diagram of a restaurant order&#10;&#10;AI-generated content may be incorrect.">
            <a:extLst>
              <a:ext uri="{FF2B5EF4-FFF2-40B4-BE49-F238E27FC236}">
                <a16:creationId xmlns:a16="http://schemas.microsoft.com/office/drawing/2014/main" id="{FF384FDF-E509-360C-BDE6-937367A2A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16" y="250801"/>
            <a:ext cx="3490223" cy="632441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1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71A0D-B9A4-D0FC-8339-113F0F383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70A978-079E-44DF-4E02-C05C057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State Machine Diagram: Take Order 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AAAC8280-0154-C5E0-17E1-50FA11120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20" y="681645"/>
            <a:ext cx="3469932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2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C8BB1-DE27-4A93-1093-6EA88289D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7DD3D1-6F32-C83F-9BAC-910C5EFD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State Machine Diagram: Serve Order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4C36A128-9532-073C-2D8D-58D2F724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11" y="681645"/>
            <a:ext cx="3305350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1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A383B-6DE8-7578-F0EC-EA8F920E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7B7C17-5A0C-61A5-F2F1-125ECC29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State Machine Diagram: Generate Bill</a:t>
            </a:r>
          </a:p>
        </p:txBody>
      </p:sp>
      <p:pic>
        <p:nvPicPr>
          <p:cNvPr id="5" name="Content Placeholder 4" descr="A diagram of a bill&#10;&#10;AI-generated content may be incorrect.">
            <a:extLst>
              <a:ext uri="{FF2B5EF4-FFF2-40B4-BE49-F238E27FC236}">
                <a16:creationId xmlns:a16="http://schemas.microsoft.com/office/drawing/2014/main" id="{4326419B-96D5-0589-C8FB-04B9AFB6A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56" y="681645"/>
            <a:ext cx="3223059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07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A4F44-F79D-2DA1-C8B2-50E62F1E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83B5A-AD54-7362-7166-F8269472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State Machine Diagram: View Orders</a:t>
            </a:r>
          </a:p>
        </p:txBody>
      </p:sp>
      <p:pic>
        <p:nvPicPr>
          <p:cNvPr id="5" name="Content Placeholder 4" descr="A diagram of a workflow&#10;&#10;AI-generated content may be incorrect.">
            <a:extLst>
              <a:ext uri="{FF2B5EF4-FFF2-40B4-BE49-F238E27FC236}">
                <a16:creationId xmlns:a16="http://schemas.microsoft.com/office/drawing/2014/main" id="{77686558-2E93-6328-1F0B-5BC6FEFA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6" y="681645"/>
            <a:ext cx="4675619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67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B5E03E-CAE9-8BC5-D854-49115B03A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915E46-2D2F-C10A-4989-8C5B1544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State Machine Diagram: Prepare Order </a:t>
            </a: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90AD2572-2749-2F58-F2EE-61D378706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20" y="681645"/>
            <a:ext cx="3017332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5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BAECD9-BE6A-AB1D-F5E4-21B9C239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41196B-AC0E-0F4B-4F87-99BE9589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State Machine Diagram: Update Order Status</a:t>
            </a: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55BCF145-33F5-9AC7-AEB9-B7DA1DF61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50" y="681645"/>
            <a:ext cx="2057271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5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32C871-C351-2543-4FA0-4FCB33A0B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9A5E6B-1E84-18F2-BF88-3AA9C507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State Machine Diagram: Manage Menu </a:t>
            </a: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FBF97C19-1578-3BA4-F897-C72FCEB34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702565"/>
            <a:ext cx="6150394" cy="344422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00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1B407-DFAE-4CA0-0685-04E0505E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392201-8E3B-D1DA-7E9D-70A3CC93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State Machine Diagram: Generate Sales Report 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6E0DE7BB-7A35-E2C7-A726-695476000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47" y="681645"/>
            <a:ext cx="3058477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1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CC1F-2F8A-459E-5A91-B29523B5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9368-7569-210A-D182-7F85B6CE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Machine Diagram: Manage Staff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21EDBD41-2159-66C9-8A5E-833243B7B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06" y="2284413"/>
            <a:ext cx="6715125" cy="3352800"/>
          </a:xfrm>
        </p:spPr>
      </p:pic>
    </p:spTree>
    <p:extLst>
      <p:ext uri="{BB962C8B-B14F-4D97-AF65-F5344CB8AC3E}">
        <p14:creationId xmlns:p14="http://schemas.microsoft.com/office/powerpoint/2010/main" val="2564143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A9EBF-4EBC-E8AF-FBA1-76A6B926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Activity Diagram: View Menu</a:t>
            </a:r>
          </a:p>
        </p:txBody>
      </p:sp>
      <p:pic>
        <p:nvPicPr>
          <p:cNvPr id="5" name="Content Placeholder 4" descr="A diagram of a customer system&#10;&#10;AI-generated content may be incorrect.">
            <a:extLst>
              <a:ext uri="{FF2B5EF4-FFF2-40B4-BE49-F238E27FC236}">
                <a16:creationId xmlns:a16="http://schemas.microsoft.com/office/drawing/2014/main" id="{E03B1247-A8A9-24BE-FEF4-ACE6B8BA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26078"/>
            <a:ext cx="6150394" cy="499719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8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56B56E-5D06-0B9A-1793-925CA30E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Use Case Diagram</a:t>
            </a:r>
          </a:p>
        </p:txBody>
      </p:sp>
      <p:pic>
        <p:nvPicPr>
          <p:cNvPr id="5" name="Content Placeholder 4" descr="A diagram of a restaurant&#10;&#10;AI-generated content may be incorrect.">
            <a:extLst>
              <a:ext uri="{FF2B5EF4-FFF2-40B4-BE49-F238E27FC236}">
                <a16:creationId xmlns:a16="http://schemas.microsoft.com/office/drawing/2014/main" id="{44658458-0ACA-0210-2D5A-3A0794333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90" y="0"/>
            <a:ext cx="3053872" cy="669911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AC3A0-1C8E-4A32-6967-44F464E70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DA572F-4516-635D-4B58-485B1D87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Activity Diagram: Place Order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D2D00645-7641-546A-329D-946B2B88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272037"/>
            <a:ext cx="6150394" cy="430527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77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24C6A-CF53-D3DA-7362-4BA3337C1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17971-843E-EEF7-6D91-EDE93B8D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Make Payment</a:t>
            </a:r>
          </a:p>
        </p:txBody>
      </p:sp>
      <p:pic>
        <p:nvPicPr>
          <p:cNvPr id="5" name="Content Placeholder 4" descr="A diagram of a customer&#10;&#10;AI-generated content may be incorrect.">
            <a:extLst>
              <a:ext uri="{FF2B5EF4-FFF2-40B4-BE49-F238E27FC236}">
                <a16:creationId xmlns:a16="http://schemas.microsoft.com/office/drawing/2014/main" id="{86A465C8-BEFC-9404-DE2E-184F65E52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248973"/>
            <a:ext cx="6150394" cy="435140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44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38C25-EE78-7EED-A59A-528E0025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CA4BF-CA2F-B936-BF04-16FBFC20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Activity Diagram: Take Order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B404AB82-7AB3-21A1-1346-C8F2904E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456549"/>
            <a:ext cx="6150394" cy="393625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2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19C37-B738-55A9-CB98-B4BE3889E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E52C3-DAC4-2CA5-F63C-48B0C5B5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Activity Diagram: Take Order</a:t>
            </a:r>
          </a:p>
        </p:txBody>
      </p:sp>
      <p:pic>
        <p:nvPicPr>
          <p:cNvPr id="5" name="Content Placeholder 4" descr="A diagram of a restaurant&#10;&#10;AI-generated content may be incorrect.">
            <a:extLst>
              <a:ext uri="{FF2B5EF4-FFF2-40B4-BE49-F238E27FC236}">
                <a16:creationId xmlns:a16="http://schemas.microsoft.com/office/drawing/2014/main" id="{139B7CBD-E292-8F29-FBF3-FA36ADC6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402733"/>
            <a:ext cx="6150394" cy="404388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6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C6C2C-3484-6332-38D8-3196ADDE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AF36F-626A-6974-4455-35ADFD0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Server Order</a:t>
            </a:r>
          </a:p>
        </p:txBody>
      </p:sp>
      <p:pic>
        <p:nvPicPr>
          <p:cNvPr id="5" name="Content Placeholder 4" descr="A diagram of a restaurant&#10;&#10;AI-generated content may be incorrect.">
            <a:extLst>
              <a:ext uri="{FF2B5EF4-FFF2-40B4-BE49-F238E27FC236}">
                <a16:creationId xmlns:a16="http://schemas.microsoft.com/office/drawing/2014/main" id="{DF4B8075-8131-4E18-F47F-595397AB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402733"/>
            <a:ext cx="6150394" cy="404388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41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7C208-543E-0CB8-0F0A-0DFCED85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F4EA0F-1E1C-C2A2-758E-8DD91FDF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Generate Bill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9F7EDD90-36BB-18C8-2983-8A4DCF321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26078"/>
            <a:ext cx="6150394" cy="499719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71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C06D7-B0ED-54CF-545A-7F4AB114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9B30B8-1AB2-23FB-7828-1B25A7BD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Activity Diagram: View Orders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D24A2787-FE48-A441-F75B-651C1503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010646"/>
            <a:ext cx="6150394" cy="482805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205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B99460-593C-3636-16B1-2AA03BBC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C55CB6-9A5D-C63A-3F83-7C01C2CE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Prepare Order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98B5629C-85A3-772E-152D-142CF12BD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133654"/>
            <a:ext cx="6150394" cy="458204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19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618DA-BA8F-5948-082B-EE812774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63DF50-F632-4D33-3A95-DD114C67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Activity Diagram: Update Order Status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56221A01-1596-5CB8-79EE-E37630BA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095213"/>
            <a:ext cx="6150394" cy="465892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716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EEC28-82B7-D14C-F72B-710CE29CB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6C2CF8-B310-0028-0930-DAE31C06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Activity Diagram: Manage Menu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DF43F24D-2E8E-2952-0F4B-5A533B02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8" y="681645"/>
            <a:ext cx="6129676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12A9-6340-FF90-146F-4AF4246E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13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11878C-229A-C184-3703-819185741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658011"/>
              </p:ext>
            </p:extLst>
          </p:nvPr>
        </p:nvGraphicFramePr>
        <p:xfrm>
          <a:off x="1" y="634379"/>
          <a:ext cx="12191999" cy="618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39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35686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views the restaurant’s menu.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wants to browse available food items.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accesses the restaurant system to view the menu, which displays available dishes, prices, and descriptions.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Marketing, Sales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Menu data must be available in the system.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r>
                        <a:rPr lang="en-US" sz="14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can view menu details.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944387">
                <a:tc>
                  <a:txBody>
                    <a:bodyPr/>
                    <a:lstStyle/>
                    <a:p>
                      <a:r>
                        <a:rPr lang="en-US" sz="14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Customer requests to view the menu.</a:t>
                      </a:r>
                      <a:endParaRPr lang="en-US" sz="14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menu items.</a:t>
                      </a:r>
                    </a:p>
                    <a:p>
                      <a:pPr algn="l"/>
                      <a:r>
                        <a:rPr lang="en-US" sz="1400" dirty="0"/>
                        <a:t>1.2 System displays menu with item descriptions and prices.</a:t>
                      </a:r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1.1 Menu data is unavailable or system error occurs.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0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7BA05-3C74-75DD-96E8-191D0407B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06BA2A-B06B-EE35-E8BB-A19A08AD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Activity Diagram: Generate Sales Report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93FD57D1-7470-13AB-C651-D44BA17FF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718502"/>
            <a:ext cx="6150394" cy="541234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25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1260B-C9A2-153A-904D-606B191A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A9F3-975E-76F7-9B36-B1793E8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Diagram: Manage Staff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36E377FC-D295-D713-F6F3-1534B7578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19" y="2160588"/>
            <a:ext cx="4252500" cy="3600450"/>
          </a:xfrm>
        </p:spPr>
      </p:pic>
    </p:spTree>
    <p:extLst>
      <p:ext uri="{BB962C8B-B14F-4D97-AF65-F5344CB8AC3E}">
        <p14:creationId xmlns:p14="http://schemas.microsoft.com/office/powerpoint/2010/main" val="1215099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CB6B5C-994B-D5C8-8C67-B74B3FF9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AD6BF8-0FC8-9506-E9F8-6D83DC8E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View Menu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695B9C05-AC1D-4F58-C0FE-084862F0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6" y="681645"/>
            <a:ext cx="5954620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5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59DC9-7A2A-DF2F-140E-278E5A4EC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704998-56CE-5FC1-B788-A46C7E49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Place Order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610C1358-5C23-AF64-52C1-A96B87F1F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765045"/>
            <a:ext cx="6150394" cy="53192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66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13B2BA-1EEA-9473-3431-2344F19A9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735728-28B1-586B-EBAA-FBD9E138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System Sequence Diagram: Make Payment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FAFCA4BA-0595-25B3-D3A6-B7BBDDF4B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2" y="681645"/>
            <a:ext cx="5626428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79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F63C6-1A6C-BF1E-C48C-82FC9D8E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28E38-8311-FB81-3C26-5EA7D54A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Take Order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5D5494CD-5E38-F0E8-4923-93853D92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47646"/>
            <a:ext cx="6150394" cy="495405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27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6BFC8-A684-2203-5042-604197F9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5C166-D7E9-8BCC-A9A6-A2A7041B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Serve Order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014F72DC-67E8-6C8E-E2CA-1294AC250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67688"/>
            <a:ext cx="6150394" cy="491397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55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07BCA-CE06-EA75-3585-9226E500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212F3-E15B-C66E-4DFB-69610A07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System Sequence Diagram: Generate Bill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154D402A-71DB-B0DD-2B92-44473A18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844705"/>
            <a:ext cx="6150394" cy="515994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96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EBA8D-1573-DF12-73E0-6A264397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307F01-904F-F2F0-2B5B-A94BDB1A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View Orders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02B0CE3D-9338-E169-3BD5-E82E07441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376973"/>
            <a:ext cx="6150394" cy="409540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82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ABE9C-DCCC-9890-AD0F-33CBBF5F1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644B68-879D-99D5-1B6A-3B7DB149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System Sequence Diagram: Prepare Order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C4545869-85C6-31F6-684C-CEDE5B53E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01436"/>
            <a:ext cx="6150394" cy="504647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4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9783B-F57F-BC33-C4A7-20529A96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B6E8-5946-B2E1-12B3-2D766E92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6993-0462-6A7F-BA1E-91441EE62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77323"/>
              </p:ext>
            </p:extLst>
          </p:nvPr>
        </p:nvGraphicFramePr>
        <p:xfrm>
          <a:off x="0" y="695844"/>
          <a:ext cx="12192000" cy="61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366522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places a food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selects food items and proceeds to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7911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selects food items from the menu and places an order, which is sent to the kitchen for preparation.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Menu, 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menu must be available, and the restaurant must be accepting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is saved in the system and sent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55745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selects items from the menu.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400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confirms order.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adds items to order.</a:t>
                      </a:r>
                    </a:p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2.1 System validates the order and calculates total cost.</a:t>
                      </a:r>
                    </a:p>
                    <a:p>
                      <a:pPr algn="l"/>
                      <a:r>
                        <a:rPr lang="en-US" sz="1400" dirty="0"/>
                        <a:t>2.2 System generates an order ID and sends it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49791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Selected menu item is unavailable.</a:t>
                      </a:r>
                    </a:p>
                    <a:p>
                      <a:r>
                        <a:rPr lang="en-US" sz="1400" dirty="0"/>
                        <a:t>2. System fails to validate order (e.g., incorrect quantity).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66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0964B-8147-5084-CB9A-654CADDE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32A65-9821-4D4A-556E-A16CAC9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System Sequence Diagram:  Update Order Status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57E9AA80-8165-2AA9-B7EA-9033DDBED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834156"/>
            <a:ext cx="6150394" cy="518103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06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42F72-83C3-957D-A35D-F72AF105D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42A5-71E0-F811-AFC3-D60D99A9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System Sequence Diagram: Manage Menu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39332312-51FB-8C9B-D649-CAD0D88C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146490"/>
            <a:ext cx="6150394" cy="455636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218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5E929-4B22-B43B-7961-71114790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FE41D-7F06-40BC-EC00-5663EEE4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System Sequence Diagram: Generate Sales Report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BB3A4F3C-4BD3-85DE-165F-170B6A3D9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7" y="681645"/>
            <a:ext cx="5842738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87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D2707-6778-992C-3AE9-8117BFCB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System Sequence Diagram: Manage Staff</a:t>
            </a:r>
          </a:p>
        </p:txBody>
      </p:sp>
      <p:pic>
        <p:nvPicPr>
          <p:cNvPr id="7" name="Content Placeholder 6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45C70CB9-1546-A350-56F6-442C9E6D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890775"/>
            <a:ext cx="6150394" cy="5067799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97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541B4-30F6-68D9-26A8-844F7C9C9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2E5C-9A52-738C-2466-AE6E413E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A955D1-3B24-E933-7F01-F17A74098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272208"/>
              </p:ext>
            </p:extLst>
          </p:nvPr>
        </p:nvGraphicFramePr>
        <p:xfrm>
          <a:off x="565150" y="2160588"/>
          <a:ext cx="733583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order, Create customer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customer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customer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13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A4DF-90E7-5E0C-0F0C-990A36B9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48510-64F3-7270-56DF-A7ED973E5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75294"/>
              </p:ext>
            </p:extLst>
          </p:nvPr>
        </p:nvGraphicFramePr>
        <p:xfrm>
          <a:off x="565150" y="2160588"/>
          <a:ext cx="7335837" cy="248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Waiter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order on behalf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menu, View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order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00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7CA0D-E130-8651-D358-6079291F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4C4-C086-8EF3-556F-9F2EA5D8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8AE53-FB56-0B70-F325-72301374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71379"/>
              </p:ext>
            </p:extLst>
          </p:nvPr>
        </p:nvGraphicFramePr>
        <p:xfrm>
          <a:off x="565150" y="2160588"/>
          <a:ext cx="7335837" cy="201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Chef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order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31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FAD3-73DF-E9D5-D7F1-943FCEC5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84FC-B387-42D1-64DF-15CC46EA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27ACD2-3CB2-0C73-3AF2-462B3CAF8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823162"/>
              </p:ext>
            </p:extLst>
          </p:nvPr>
        </p:nvGraphicFramePr>
        <p:xfrm>
          <a:off x="565150" y="2160588"/>
          <a:ext cx="5262140" cy="35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3056467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menu item, Add staff, Generate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menu, View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menu, Update staff information, Refresh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menu item, Remove staff, Archive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7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F3D7F-1D56-1ECA-0FC2-A2BAF6A33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20B-5DDD-0F02-C012-A01E4106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F0C28F-61BC-9B6E-542A-4E5C0D1A9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65489"/>
              </p:ext>
            </p:extLst>
          </p:nvPr>
        </p:nvGraphicFramePr>
        <p:xfrm>
          <a:off x="0" y="657237"/>
          <a:ext cx="12192000" cy="617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357318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 dirty="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completes payment for an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decides to pay for their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8776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selects a payment method and completes the transaction.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Accounting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 valid order must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Payment is processed and recorded.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560165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requests bill.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400" b="0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selects payment method and enters details.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generates the bill and displays payment options.</a:t>
                      </a:r>
                    </a:p>
                    <a:p>
                      <a:pPr algn="l"/>
                      <a:r>
                        <a:rPr lang="en-US" sz="1400" dirty="0"/>
                        <a:t>2.1 System processes payment via the selected method.</a:t>
                      </a:r>
                    </a:p>
                    <a:p>
                      <a:pPr algn="l"/>
                      <a:r>
                        <a:rPr lang="en-US" sz="1400" dirty="0"/>
                        <a:t>2.2 System confirms payment and generates receipt.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Payment fails due to insufficient funds or network issues.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0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3F019-ACB0-017C-800F-798C0ED99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052-A97B-9157-7AD7-45312095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651447-EB2D-3CF6-73EC-9445D7F68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491495"/>
              </p:ext>
            </p:extLst>
          </p:nvPr>
        </p:nvGraphicFramePr>
        <p:xfrm>
          <a:off x="1" y="685800"/>
          <a:ext cx="12191999" cy="620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5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8633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00811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Take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 takes a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provides order details to the waiter.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waiter inputs the customer’s order into the system, which then sends it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Order, 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restaurant must be open and accepting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is registered in the system and sent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84916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Waiter inputs the customer’s order.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saves the order and assigns an order ID.</a:t>
                      </a:r>
                    </a:p>
                    <a:p>
                      <a:pPr algn="l"/>
                      <a:r>
                        <a:rPr lang="en-US" sz="1400" dirty="0"/>
                        <a:t>1.2 System sends the order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System fails to register the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9AD3C-C32F-7726-853C-D1C1B84CA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37E3-21E0-DDCC-CB48-41A44FF0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5ED4C3-02E5-111F-ECAE-2DE1EED2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3682"/>
              </p:ext>
            </p:extLst>
          </p:nvPr>
        </p:nvGraphicFramePr>
        <p:xfrm>
          <a:off x="1" y="731520"/>
          <a:ext cx="12191999" cy="612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9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0995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0470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Serve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 serves the prepared order to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kitchen completes an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When food is ready, the waiter picks up the order and serves it to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be prepared and ready.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receives their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2177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Waiter checks if the order is ready.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Waiter picks up the order and delivers it.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order status.</a:t>
                      </a:r>
                    </a:p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2.1 System updates order status to "Served".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1. Order status is incorrect or missing.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F037-50CC-1224-CCE2-91C8A560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3615-E653-E0C7-933F-8D9315B9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215E4E-DC1E-A716-BF16-97F0CAEEF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15945"/>
              </p:ext>
            </p:extLst>
          </p:nvPr>
        </p:nvGraphicFramePr>
        <p:xfrm>
          <a:off x="1" y="594360"/>
          <a:ext cx="12191999" cy="626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399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21386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Generate Bill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System generates a bill for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requests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waiter or system generates a bill based on the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Waiter, Customer</a:t>
                      </a:r>
                      <a:br>
                        <a:rPr lang="en-US" sz="1400" dirty="0"/>
                      </a:b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Accounting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receives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209131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Customer requests the bill.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order details.</a:t>
                      </a:r>
                    </a:p>
                    <a:p>
                      <a:pPr algn="l"/>
                      <a:r>
                        <a:rPr lang="en-US" sz="1400" dirty="0"/>
                        <a:t>1.2 System calculates the total amount.</a:t>
                      </a:r>
                    </a:p>
                    <a:p>
                      <a:pPr algn="l"/>
                      <a:r>
                        <a:rPr lang="en-US" sz="1400" dirty="0"/>
                        <a:t>1.3 System generates and displays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Order details are missing or incorrect.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7044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1958</Words>
  <Application>Microsoft Office PowerPoint</Application>
  <PresentationFormat>Widescreen</PresentationFormat>
  <Paragraphs>442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Neue Haas Grotesk Text Pro</vt:lpstr>
      <vt:lpstr>PunchcardVTI</vt:lpstr>
      <vt:lpstr>Restaurant information system</vt:lpstr>
      <vt:lpstr>General WorkFlow</vt:lpstr>
      <vt:lpstr>Use Case Diagram</vt:lpstr>
      <vt:lpstr>Customer Use Cases</vt:lpstr>
      <vt:lpstr>Customer Use Cases</vt:lpstr>
      <vt:lpstr>Customer Use Cases</vt:lpstr>
      <vt:lpstr>Waiter Use Cases</vt:lpstr>
      <vt:lpstr>Waiter Use Cases</vt:lpstr>
      <vt:lpstr>Waiter Use Cases</vt:lpstr>
      <vt:lpstr>Chef Use Cases</vt:lpstr>
      <vt:lpstr>Chef Use Cases</vt:lpstr>
      <vt:lpstr>Chef Use Cases</vt:lpstr>
      <vt:lpstr>Manage Use Cases</vt:lpstr>
      <vt:lpstr>Manager Use Cases</vt:lpstr>
      <vt:lpstr>Manager Use Cases</vt:lpstr>
      <vt:lpstr>Domain Class Model Diagram</vt:lpstr>
      <vt:lpstr>State Machine Diagram: View Menu</vt:lpstr>
      <vt:lpstr>State Machine Diagram: Place Order</vt:lpstr>
      <vt:lpstr>State Machine Diagram: Make Payment</vt:lpstr>
      <vt:lpstr>State Machine Diagram: Take Order </vt:lpstr>
      <vt:lpstr>State Machine Diagram: Serve Order</vt:lpstr>
      <vt:lpstr>State Machine Diagram: Generate Bill</vt:lpstr>
      <vt:lpstr>State Machine Diagram: View Orders</vt:lpstr>
      <vt:lpstr>State Machine Diagram: Prepare Order </vt:lpstr>
      <vt:lpstr>State Machine Diagram: Update Order Status</vt:lpstr>
      <vt:lpstr>State Machine Diagram: Manage Menu </vt:lpstr>
      <vt:lpstr>State Machine Diagram: Generate Sales Report </vt:lpstr>
      <vt:lpstr>State Machine Diagram: Manage Staff</vt:lpstr>
      <vt:lpstr>Activity Diagram: View Menu</vt:lpstr>
      <vt:lpstr>Activity Diagram: Place Order</vt:lpstr>
      <vt:lpstr>Activity Diagram: Make Payment</vt:lpstr>
      <vt:lpstr>Activity Diagram: Take Order</vt:lpstr>
      <vt:lpstr>Activity Diagram: Take Order</vt:lpstr>
      <vt:lpstr>Activity Diagram: Server Order</vt:lpstr>
      <vt:lpstr>Activity Diagram: Generate Bill</vt:lpstr>
      <vt:lpstr>Activity Diagram: View Orders</vt:lpstr>
      <vt:lpstr>Activity Diagram: Prepare Order</vt:lpstr>
      <vt:lpstr>Activity Diagram: Update Order Status</vt:lpstr>
      <vt:lpstr>Activity Diagram: Manage Menu</vt:lpstr>
      <vt:lpstr>Activity Diagram: Generate Sales Report</vt:lpstr>
      <vt:lpstr>Activity Diagram: Manage Staff</vt:lpstr>
      <vt:lpstr>System Sequence Diagram: View Menu </vt:lpstr>
      <vt:lpstr>System Sequence Diagram: Place Order </vt:lpstr>
      <vt:lpstr>System Sequence Diagram: Make Payment </vt:lpstr>
      <vt:lpstr>System Sequence Diagram: Take Order</vt:lpstr>
      <vt:lpstr>System Sequence Diagram: Serve Order</vt:lpstr>
      <vt:lpstr>System Sequence Diagram: Generate Bill</vt:lpstr>
      <vt:lpstr>System Sequence Diagram: View Orders </vt:lpstr>
      <vt:lpstr>System Sequence Diagram: Prepare Order </vt:lpstr>
      <vt:lpstr>System Sequence Diagram:  Update Order Status</vt:lpstr>
      <vt:lpstr>System Sequence Diagram: Manage Menu</vt:lpstr>
      <vt:lpstr>System Sequence Diagram: Generate Sales Report </vt:lpstr>
      <vt:lpstr>System Sequence Diagram: Manage Staff</vt:lpstr>
      <vt:lpstr>CRUD Verification Table</vt:lpstr>
      <vt:lpstr>CRUD Verification Table</vt:lpstr>
      <vt:lpstr>CRUD Verification Table</vt:lpstr>
      <vt:lpstr>CRUD Verification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2</cp:revision>
  <dcterms:created xsi:type="dcterms:W3CDTF">2025-03-31T11:19:28Z</dcterms:created>
  <dcterms:modified xsi:type="dcterms:W3CDTF">2025-04-03T13:16:15Z</dcterms:modified>
</cp:coreProperties>
</file>