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59"/>
  </p:notesMasterIdLst>
  <p:sldIdLst>
    <p:sldId id="256" r:id="rId3"/>
    <p:sldId id="257" r:id="rId4"/>
    <p:sldId id="258" r:id="rId5"/>
    <p:sldId id="259" r:id="rId6"/>
    <p:sldId id="287" r:id="rId7"/>
    <p:sldId id="288" r:id="rId8"/>
    <p:sldId id="289" r:id="rId9"/>
    <p:sldId id="290" r:id="rId10"/>
    <p:sldId id="291" r:id="rId11"/>
    <p:sldId id="292" r:id="rId12"/>
    <p:sldId id="261" r:id="rId13"/>
    <p:sldId id="262" r:id="rId14"/>
    <p:sldId id="260" r:id="rId15"/>
    <p:sldId id="294" r:id="rId16"/>
    <p:sldId id="293" r:id="rId17"/>
    <p:sldId id="295" r:id="rId18"/>
    <p:sldId id="296" r:id="rId19"/>
    <p:sldId id="298" r:id="rId20"/>
    <p:sldId id="297" r:id="rId21"/>
    <p:sldId id="304" r:id="rId22"/>
    <p:sldId id="299" r:id="rId23"/>
    <p:sldId id="305" r:id="rId24"/>
    <p:sldId id="300" r:id="rId25"/>
    <p:sldId id="306" r:id="rId26"/>
    <p:sldId id="301" r:id="rId27"/>
    <p:sldId id="307" r:id="rId28"/>
    <p:sldId id="302" r:id="rId29"/>
    <p:sldId id="308" r:id="rId30"/>
    <p:sldId id="303" r:id="rId31"/>
    <p:sldId id="309" r:id="rId32"/>
    <p:sldId id="310" r:id="rId33"/>
    <p:sldId id="312" r:id="rId34"/>
    <p:sldId id="311" r:id="rId35"/>
    <p:sldId id="313" r:id="rId36"/>
    <p:sldId id="314" r:id="rId37"/>
    <p:sldId id="315" r:id="rId38"/>
    <p:sldId id="270" r:id="rId39"/>
    <p:sldId id="271" r:id="rId40"/>
    <p:sldId id="272" r:id="rId41"/>
    <p:sldId id="273" r:id="rId42"/>
    <p:sldId id="274" r:id="rId43"/>
    <p:sldId id="275" r:id="rId44"/>
    <p:sldId id="276" r:id="rId45"/>
    <p:sldId id="277" r:id="rId46"/>
    <p:sldId id="316" r:id="rId47"/>
    <p:sldId id="317" r:id="rId48"/>
    <p:sldId id="318" r:id="rId49"/>
    <p:sldId id="319" r:id="rId50"/>
    <p:sldId id="320" r:id="rId51"/>
    <p:sldId id="321" r:id="rId52"/>
    <p:sldId id="322" r:id="rId53"/>
    <p:sldId id="282" r:id="rId54"/>
    <p:sldId id="283" r:id="rId55"/>
    <p:sldId id="284" r:id="rId56"/>
    <p:sldId id="285" r:id="rId57"/>
    <p:sldId id="281"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3" autoAdjust="0"/>
    <p:restoredTop sz="94660"/>
  </p:normalViewPr>
  <p:slideViewPr>
    <p:cSldViewPr snapToGrid="0">
      <p:cViewPr>
        <p:scale>
          <a:sx n="66" d="100"/>
          <a:sy n="66" d="100"/>
        </p:scale>
        <p:origin x="54"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DC007-6ED7-4F19-85F7-C2EF4F89BE2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10C1F51-A069-4275-97F7-70920514059C}">
      <dgm:prSet custT="1"/>
      <dgm:spPr/>
      <dgm:t>
        <a:bodyPr/>
        <a:lstStyle/>
        <a:p>
          <a:r>
            <a:rPr lang="en-GB" sz="1800" b="1" dirty="0"/>
            <a:t>Separation of Concerns:</a:t>
          </a:r>
          <a:r>
            <a:rPr lang="en-GB" sz="1800" dirty="0"/>
            <a:t> Each class has a clear and focused responsibility (e.g., Ride handles trip management, Payment handles financial transactions).</a:t>
          </a:r>
          <a:endParaRPr lang="en-US" sz="1800" dirty="0"/>
        </a:p>
      </dgm:t>
    </dgm:pt>
    <dgm:pt modelId="{99DFB2C5-EAC9-4CF3-9F62-B77713EED85C}" type="parTrans" cxnId="{63F923DD-4BA9-44D7-9C38-B6D8CAEEB111}">
      <dgm:prSet/>
      <dgm:spPr/>
      <dgm:t>
        <a:bodyPr/>
        <a:lstStyle/>
        <a:p>
          <a:endParaRPr lang="en-US" sz="1800"/>
        </a:p>
      </dgm:t>
    </dgm:pt>
    <dgm:pt modelId="{5DE7566C-AA20-44D4-A8F6-03345C8E16DB}" type="sibTrans" cxnId="{63F923DD-4BA9-44D7-9C38-B6D8CAEEB111}">
      <dgm:prSet/>
      <dgm:spPr/>
      <dgm:t>
        <a:bodyPr/>
        <a:lstStyle/>
        <a:p>
          <a:endParaRPr lang="en-US" sz="1800"/>
        </a:p>
      </dgm:t>
    </dgm:pt>
    <dgm:pt modelId="{CBC06709-12BE-447C-BCB7-C94B3B7CF2C5}">
      <dgm:prSet custT="1"/>
      <dgm:spPr/>
      <dgm:t>
        <a:bodyPr/>
        <a:lstStyle/>
        <a:p>
          <a:r>
            <a:rPr lang="en-GB" sz="1800" b="1" dirty="0"/>
            <a:t>Low Coupling, High Cohesion:</a:t>
          </a:r>
          <a:r>
            <a:rPr lang="en-GB" sz="1800" dirty="0"/>
            <a:t> Interactions between classes are minimal and well-defined; each class’s internal logic is cohesive.</a:t>
          </a:r>
          <a:endParaRPr lang="en-US" sz="1800" dirty="0"/>
        </a:p>
      </dgm:t>
    </dgm:pt>
    <dgm:pt modelId="{CEE894CF-FE7B-4F7D-984F-E1606BDFD9EB}" type="parTrans" cxnId="{1748120D-6C26-43A7-ABDE-A52F015C0439}">
      <dgm:prSet/>
      <dgm:spPr/>
      <dgm:t>
        <a:bodyPr/>
        <a:lstStyle/>
        <a:p>
          <a:endParaRPr lang="en-US" sz="1800"/>
        </a:p>
      </dgm:t>
    </dgm:pt>
    <dgm:pt modelId="{F3272D71-1F97-4ECB-8DAF-A6AC04B3A50D}" type="sibTrans" cxnId="{1748120D-6C26-43A7-ABDE-A52F015C0439}">
      <dgm:prSet/>
      <dgm:spPr/>
      <dgm:t>
        <a:bodyPr/>
        <a:lstStyle/>
        <a:p>
          <a:endParaRPr lang="en-US" sz="1800"/>
        </a:p>
      </dgm:t>
    </dgm:pt>
    <dgm:pt modelId="{C84F71EF-CA05-4A6C-9666-BF8CDC2DCE3A}">
      <dgm:prSet custT="1"/>
      <dgm:spPr/>
      <dgm:t>
        <a:bodyPr/>
        <a:lstStyle/>
        <a:p>
          <a:r>
            <a:rPr lang="en-GB" sz="1800" b="1" dirty="0"/>
            <a:t>Don’t Repeat Yourself (DRY):</a:t>
          </a:r>
          <a:r>
            <a:rPr lang="en-GB" sz="1800" dirty="0"/>
            <a:t> Shared logic like authentication is placed in the Account class or related services to avoid duplication.</a:t>
          </a:r>
          <a:endParaRPr lang="en-US" sz="1800" dirty="0"/>
        </a:p>
      </dgm:t>
    </dgm:pt>
    <dgm:pt modelId="{638BD505-5A4C-4769-BB85-43F0ED09EA9D}" type="parTrans" cxnId="{2A54B260-BB68-4F4F-B187-B12C2F9B828E}">
      <dgm:prSet/>
      <dgm:spPr/>
      <dgm:t>
        <a:bodyPr/>
        <a:lstStyle/>
        <a:p>
          <a:endParaRPr lang="en-US" sz="1800"/>
        </a:p>
      </dgm:t>
    </dgm:pt>
    <dgm:pt modelId="{117818CF-6274-45E4-8403-C4BF8BC25C4C}" type="sibTrans" cxnId="{2A54B260-BB68-4F4F-B187-B12C2F9B828E}">
      <dgm:prSet/>
      <dgm:spPr/>
      <dgm:t>
        <a:bodyPr/>
        <a:lstStyle/>
        <a:p>
          <a:endParaRPr lang="en-US" sz="1800"/>
        </a:p>
      </dgm:t>
    </dgm:pt>
    <dgm:pt modelId="{4DF4D504-6B2A-4C21-AC3B-967C1141E6CC}">
      <dgm:prSet custT="1"/>
      <dgm:spPr/>
      <dgm:t>
        <a:bodyPr/>
        <a:lstStyle/>
        <a:p>
          <a:r>
            <a:rPr lang="en-GB" sz="1800" b="1" dirty="0"/>
            <a:t>Encapsulation:</a:t>
          </a:r>
          <a:r>
            <a:rPr lang="en-GB" sz="1800" dirty="0"/>
            <a:t> Attributes are kept private, and access is provided through public methods to protect the system’s internal state.</a:t>
          </a:r>
          <a:endParaRPr lang="en-US" sz="1800" dirty="0"/>
        </a:p>
      </dgm:t>
    </dgm:pt>
    <dgm:pt modelId="{37C7C7B4-9424-4598-9FAA-CD17047B5DB5}" type="parTrans" cxnId="{45B50AE9-91BF-480D-97D9-05A4CA705A98}">
      <dgm:prSet/>
      <dgm:spPr/>
      <dgm:t>
        <a:bodyPr/>
        <a:lstStyle/>
        <a:p>
          <a:endParaRPr lang="en-US" sz="1800"/>
        </a:p>
      </dgm:t>
    </dgm:pt>
    <dgm:pt modelId="{492EE2F5-3BBB-4DC0-AFE8-2F0F585525A4}" type="sibTrans" cxnId="{45B50AE9-91BF-480D-97D9-05A4CA705A98}">
      <dgm:prSet/>
      <dgm:spPr/>
      <dgm:t>
        <a:bodyPr/>
        <a:lstStyle/>
        <a:p>
          <a:endParaRPr lang="en-US" sz="1800"/>
        </a:p>
      </dgm:t>
    </dgm:pt>
    <dgm:pt modelId="{67FDD755-6716-47E0-8D9F-AC5F0058B194}" type="pres">
      <dgm:prSet presAssocID="{BE3DC007-6ED7-4F19-85F7-C2EF4F89BE23}" presName="root" presStyleCnt="0">
        <dgm:presLayoutVars>
          <dgm:dir/>
          <dgm:resizeHandles val="exact"/>
        </dgm:presLayoutVars>
      </dgm:prSet>
      <dgm:spPr/>
    </dgm:pt>
    <dgm:pt modelId="{4245260F-AB43-4FB9-B8F4-0A3A043C6DF7}" type="pres">
      <dgm:prSet presAssocID="{610C1F51-A069-4275-97F7-70920514059C}" presName="compNode" presStyleCnt="0"/>
      <dgm:spPr/>
    </dgm:pt>
    <dgm:pt modelId="{2183BC6E-BDBD-41FB-985E-5129C6678BD2}" type="pres">
      <dgm:prSet presAssocID="{610C1F51-A069-4275-97F7-7092051405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E682BFF9-6F56-4CA8-8BDD-94257EB817B1}" type="pres">
      <dgm:prSet presAssocID="{610C1F51-A069-4275-97F7-70920514059C}" presName="spaceRect" presStyleCnt="0"/>
      <dgm:spPr/>
    </dgm:pt>
    <dgm:pt modelId="{8A8E4CD3-87E0-4E82-9C93-3B714D845228}" type="pres">
      <dgm:prSet presAssocID="{610C1F51-A069-4275-97F7-70920514059C}" presName="textRect" presStyleLbl="revTx" presStyleIdx="0" presStyleCnt="4">
        <dgm:presLayoutVars>
          <dgm:chMax val="1"/>
          <dgm:chPref val="1"/>
        </dgm:presLayoutVars>
      </dgm:prSet>
      <dgm:spPr/>
    </dgm:pt>
    <dgm:pt modelId="{35FBCF4E-2997-4AB6-BDDA-EA72EDBFFEDB}" type="pres">
      <dgm:prSet presAssocID="{5DE7566C-AA20-44D4-A8F6-03345C8E16DB}" presName="sibTrans" presStyleCnt="0"/>
      <dgm:spPr/>
    </dgm:pt>
    <dgm:pt modelId="{67D918B5-9B2B-40EC-9B7C-970D1255476B}" type="pres">
      <dgm:prSet presAssocID="{CBC06709-12BE-447C-BCB7-C94B3B7CF2C5}" presName="compNode" presStyleCnt="0"/>
      <dgm:spPr/>
    </dgm:pt>
    <dgm:pt modelId="{A4242BC1-95AA-4FCD-8B3E-54A15A7DEEE7}" type="pres">
      <dgm:prSet presAssocID="{CBC06709-12BE-447C-BCB7-C94B3B7CF2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A421C34-2265-4EEE-8C1E-29E8DCE4D07C}" type="pres">
      <dgm:prSet presAssocID="{CBC06709-12BE-447C-BCB7-C94B3B7CF2C5}" presName="spaceRect" presStyleCnt="0"/>
      <dgm:spPr/>
    </dgm:pt>
    <dgm:pt modelId="{8C41792A-9884-46EE-8B9D-D8712C58E54D}" type="pres">
      <dgm:prSet presAssocID="{CBC06709-12BE-447C-BCB7-C94B3B7CF2C5}" presName="textRect" presStyleLbl="revTx" presStyleIdx="1" presStyleCnt="4">
        <dgm:presLayoutVars>
          <dgm:chMax val="1"/>
          <dgm:chPref val="1"/>
        </dgm:presLayoutVars>
      </dgm:prSet>
      <dgm:spPr/>
    </dgm:pt>
    <dgm:pt modelId="{C5C12CE1-82C4-4EA7-A801-54C2104CD1C5}" type="pres">
      <dgm:prSet presAssocID="{F3272D71-1F97-4ECB-8DAF-A6AC04B3A50D}" presName="sibTrans" presStyleCnt="0"/>
      <dgm:spPr/>
    </dgm:pt>
    <dgm:pt modelId="{0B3C77B4-DC16-43FD-BB28-AD57CC1168D2}" type="pres">
      <dgm:prSet presAssocID="{C84F71EF-CA05-4A6C-9666-BF8CDC2DCE3A}" presName="compNode" presStyleCnt="0"/>
      <dgm:spPr/>
    </dgm:pt>
    <dgm:pt modelId="{F3B89430-5D65-4A6F-B04A-88D1C5EBC5A8}" type="pres">
      <dgm:prSet presAssocID="{C84F71EF-CA05-4A6C-9666-BF8CDC2DCE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43427597-2BCF-4E5B-8057-DA1639F83510}" type="pres">
      <dgm:prSet presAssocID="{C84F71EF-CA05-4A6C-9666-BF8CDC2DCE3A}" presName="spaceRect" presStyleCnt="0"/>
      <dgm:spPr/>
    </dgm:pt>
    <dgm:pt modelId="{5C22FECC-7548-4BE4-B4ED-6CC2DB6D999C}" type="pres">
      <dgm:prSet presAssocID="{C84F71EF-CA05-4A6C-9666-BF8CDC2DCE3A}" presName="textRect" presStyleLbl="revTx" presStyleIdx="2" presStyleCnt="4">
        <dgm:presLayoutVars>
          <dgm:chMax val="1"/>
          <dgm:chPref val="1"/>
        </dgm:presLayoutVars>
      </dgm:prSet>
      <dgm:spPr/>
    </dgm:pt>
    <dgm:pt modelId="{76433E48-FB72-4E27-A595-D4EDA65A9927}" type="pres">
      <dgm:prSet presAssocID="{117818CF-6274-45E4-8403-C4BF8BC25C4C}" presName="sibTrans" presStyleCnt="0"/>
      <dgm:spPr/>
    </dgm:pt>
    <dgm:pt modelId="{FBC3CC09-55DE-480E-A913-4BFF669EEEE8}" type="pres">
      <dgm:prSet presAssocID="{4DF4D504-6B2A-4C21-AC3B-967C1141E6CC}" presName="compNode" presStyleCnt="0"/>
      <dgm:spPr/>
    </dgm:pt>
    <dgm:pt modelId="{2FAF03CD-050C-40FF-8379-005D6F74084F}" type="pres">
      <dgm:prSet presAssocID="{4DF4D504-6B2A-4C21-AC3B-967C1141E6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E1A99161-8963-436D-AF10-9901EFF4BC6A}" type="pres">
      <dgm:prSet presAssocID="{4DF4D504-6B2A-4C21-AC3B-967C1141E6CC}" presName="spaceRect" presStyleCnt="0"/>
      <dgm:spPr/>
    </dgm:pt>
    <dgm:pt modelId="{F4C2F215-C42B-40DD-AFB5-B4C60A0E3CA3}" type="pres">
      <dgm:prSet presAssocID="{4DF4D504-6B2A-4C21-AC3B-967C1141E6CC}" presName="textRect" presStyleLbl="revTx" presStyleIdx="3" presStyleCnt="4">
        <dgm:presLayoutVars>
          <dgm:chMax val="1"/>
          <dgm:chPref val="1"/>
        </dgm:presLayoutVars>
      </dgm:prSet>
      <dgm:spPr/>
    </dgm:pt>
  </dgm:ptLst>
  <dgm:cxnLst>
    <dgm:cxn modelId="{1748120D-6C26-43A7-ABDE-A52F015C0439}" srcId="{BE3DC007-6ED7-4F19-85F7-C2EF4F89BE23}" destId="{CBC06709-12BE-447C-BCB7-C94B3B7CF2C5}" srcOrd="1" destOrd="0" parTransId="{CEE894CF-FE7B-4F7D-984F-E1606BDFD9EB}" sibTransId="{F3272D71-1F97-4ECB-8DAF-A6AC04B3A50D}"/>
    <dgm:cxn modelId="{1C8DE313-0DBA-4ADA-8B5B-D0BC7C97ED85}" type="presOf" srcId="{C84F71EF-CA05-4A6C-9666-BF8CDC2DCE3A}" destId="{5C22FECC-7548-4BE4-B4ED-6CC2DB6D999C}" srcOrd="0" destOrd="0" presId="urn:microsoft.com/office/officeart/2018/2/layout/IconLabelList"/>
    <dgm:cxn modelId="{B5318318-55E2-4414-9226-68FE6700B952}" type="presOf" srcId="{610C1F51-A069-4275-97F7-70920514059C}" destId="{8A8E4CD3-87E0-4E82-9C93-3B714D845228}" srcOrd="0" destOrd="0" presId="urn:microsoft.com/office/officeart/2018/2/layout/IconLabelList"/>
    <dgm:cxn modelId="{8691E92C-4DD9-4617-A4B7-82EB1135DA0F}" type="presOf" srcId="{BE3DC007-6ED7-4F19-85F7-C2EF4F89BE23}" destId="{67FDD755-6716-47E0-8D9F-AC5F0058B194}" srcOrd="0" destOrd="0" presId="urn:microsoft.com/office/officeart/2018/2/layout/IconLabelList"/>
    <dgm:cxn modelId="{2A54B260-BB68-4F4F-B187-B12C2F9B828E}" srcId="{BE3DC007-6ED7-4F19-85F7-C2EF4F89BE23}" destId="{C84F71EF-CA05-4A6C-9666-BF8CDC2DCE3A}" srcOrd="2" destOrd="0" parTransId="{638BD505-5A4C-4769-BB85-43F0ED09EA9D}" sibTransId="{117818CF-6274-45E4-8403-C4BF8BC25C4C}"/>
    <dgm:cxn modelId="{94ED4C67-F99F-4844-87BF-04C55F9F36D7}" type="presOf" srcId="{4DF4D504-6B2A-4C21-AC3B-967C1141E6CC}" destId="{F4C2F215-C42B-40DD-AFB5-B4C60A0E3CA3}" srcOrd="0" destOrd="0" presId="urn:microsoft.com/office/officeart/2018/2/layout/IconLabelList"/>
    <dgm:cxn modelId="{DE6188A5-7F30-443E-ACFC-081A978A4D09}" type="presOf" srcId="{CBC06709-12BE-447C-BCB7-C94B3B7CF2C5}" destId="{8C41792A-9884-46EE-8B9D-D8712C58E54D}" srcOrd="0" destOrd="0" presId="urn:microsoft.com/office/officeart/2018/2/layout/IconLabelList"/>
    <dgm:cxn modelId="{63F923DD-4BA9-44D7-9C38-B6D8CAEEB111}" srcId="{BE3DC007-6ED7-4F19-85F7-C2EF4F89BE23}" destId="{610C1F51-A069-4275-97F7-70920514059C}" srcOrd="0" destOrd="0" parTransId="{99DFB2C5-EAC9-4CF3-9F62-B77713EED85C}" sibTransId="{5DE7566C-AA20-44D4-A8F6-03345C8E16DB}"/>
    <dgm:cxn modelId="{45B50AE9-91BF-480D-97D9-05A4CA705A98}" srcId="{BE3DC007-6ED7-4F19-85F7-C2EF4F89BE23}" destId="{4DF4D504-6B2A-4C21-AC3B-967C1141E6CC}" srcOrd="3" destOrd="0" parTransId="{37C7C7B4-9424-4598-9FAA-CD17047B5DB5}" sibTransId="{492EE2F5-3BBB-4DC0-AFE8-2F0F585525A4}"/>
    <dgm:cxn modelId="{6CAA4159-9E73-4BC3-9964-2C09701FAA0A}" type="presParOf" srcId="{67FDD755-6716-47E0-8D9F-AC5F0058B194}" destId="{4245260F-AB43-4FB9-B8F4-0A3A043C6DF7}" srcOrd="0" destOrd="0" presId="urn:microsoft.com/office/officeart/2018/2/layout/IconLabelList"/>
    <dgm:cxn modelId="{35B981E0-DB26-45EB-B97D-A124FB9FA070}" type="presParOf" srcId="{4245260F-AB43-4FB9-B8F4-0A3A043C6DF7}" destId="{2183BC6E-BDBD-41FB-985E-5129C6678BD2}" srcOrd="0" destOrd="0" presId="urn:microsoft.com/office/officeart/2018/2/layout/IconLabelList"/>
    <dgm:cxn modelId="{5A1B5961-F46B-421C-918F-091DC9989602}" type="presParOf" srcId="{4245260F-AB43-4FB9-B8F4-0A3A043C6DF7}" destId="{E682BFF9-6F56-4CA8-8BDD-94257EB817B1}" srcOrd="1" destOrd="0" presId="urn:microsoft.com/office/officeart/2018/2/layout/IconLabelList"/>
    <dgm:cxn modelId="{7FF73427-F57D-43EF-8C5E-B0910FC8123E}" type="presParOf" srcId="{4245260F-AB43-4FB9-B8F4-0A3A043C6DF7}" destId="{8A8E4CD3-87E0-4E82-9C93-3B714D845228}" srcOrd="2" destOrd="0" presId="urn:microsoft.com/office/officeart/2018/2/layout/IconLabelList"/>
    <dgm:cxn modelId="{450D038E-FC5D-4D72-BAD7-016DEDA0D6B4}" type="presParOf" srcId="{67FDD755-6716-47E0-8D9F-AC5F0058B194}" destId="{35FBCF4E-2997-4AB6-BDDA-EA72EDBFFEDB}" srcOrd="1" destOrd="0" presId="urn:microsoft.com/office/officeart/2018/2/layout/IconLabelList"/>
    <dgm:cxn modelId="{534AED4F-F1F5-45E2-9BBA-2AFAB05B6145}" type="presParOf" srcId="{67FDD755-6716-47E0-8D9F-AC5F0058B194}" destId="{67D918B5-9B2B-40EC-9B7C-970D1255476B}" srcOrd="2" destOrd="0" presId="urn:microsoft.com/office/officeart/2018/2/layout/IconLabelList"/>
    <dgm:cxn modelId="{CC285C55-C304-4CBD-B079-189237E7560A}" type="presParOf" srcId="{67D918B5-9B2B-40EC-9B7C-970D1255476B}" destId="{A4242BC1-95AA-4FCD-8B3E-54A15A7DEEE7}" srcOrd="0" destOrd="0" presId="urn:microsoft.com/office/officeart/2018/2/layout/IconLabelList"/>
    <dgm:cxn modelId="{56F2A4D2-DF66-4B47-8439-09D5CC4E18D9}" type="presParOf" srcId="{67D918B5-9B2B-40EC-9B7C-970D1255476B}" destId="{8A421C34-2265-4EEE-8C1E-29E8DCE4D07C}" srcOrd="1" destOrd="0" presId="urn:microsoft.com/office/officeart/2018/2/layout/IconLabelList"/>
    <dgm:cxn modelId="{D3594050-D8E1-44AE-94B1-D36356076173}" type="presParOf" srcId="{67D918B5-9B2B-40EC-9B7C-970D1255476B}" destId="{8C41792A-9884-46EE-8B9D-D8712C58E54D}" srcOrd="2" destOrd="0" presId="urn:microsoft.com/office/officeart/2018/2/layout/IconLabelList"/>
    <dgm:cxn modelId="{A67390D9-8853-4585-A2F1-C163BAC4DA9F}" type="presParOf" srcId="{67FDD755-6716-47E0-8D9F-AC5F0058B194}" destId="{C5C12CE1-82C4-4EA7-A801-54C2104CD1C5}" srcOrd="3" destOrd="0" presId="urn:microsoft.com/office/officeart/2018/2/layout/IconLabelList"/>
    <dgm:cxn modelId="{75E0C367-D8ED-44BE-9E90-F6259FCD5C88}" type="presParOf" srcId="{67FDD755-6716-47E0-8D9F-AC5F0058B194}" destId="{0B3C77B4-DC16-43FD-BB28-AD57CC1168D2}" srcOrd="4" destOrd="0" presId="urn:microsoft.com/office/officeart/2018/2/layout/IconLabelList"/>
    <dgm:cxn modelId="{C4977E65-1333-4829-BE3E-D3930CB07CC2}" type="presParOf" srcId="{0B3C77B4-DC16-43FD-BB28-AD57CC1168D2}" destId="{F3B89430-5D65-4A6F-B04A-88D1C5EBC5A8}" srcOrd="0" destOrd="0" presId="urn:microsoft.com/office/officeart/2018/2/layout/IconLabelList"/>
    <dgm:cxn modelId="{8DC51328-E6DC-40FA-A8D4-B53EDB5BC28E}" type="presParOf" srcId="{0B3C77B4-DC16-43FD-BB28-AD57CC1168D2}" destId="{43427597-2BCF-4E5B-8057-DA1639F83510}" srcOrd="1" destOrd="0" presId="urn:microsoft.com/office/officeart/2018/2/layout/IconLabelList"/>
    <dgm:cxn modelId="{0557BA85-C254-4651-B895-19941A9AD0C3}" type="presParOf" srcId="{0B3C77B4-DC16-43FD-BB28-AD57CC1168D2}" destId="{5C22FECC-7548-4BE4-B4ED-6CC2DB6D999C}" srcOrd="2" destOrd="0" presId="urn:microsoft.com/office/officeart/2018/2/layout/IconLabelList"/>
    <dgm:cxn modelId="{869121C2-33FE-4C92-A550-4908384B64A4}" type="presParOf" srcId="{67FDD755-6716-47E0-8D9F-AC5F0058B194}" destId="{76433E48-FB72-4E27-A595-D4EDA65A9927}" srcOrd="5" destOrd="0" presId="urn:microsoft.com/office/officeart/2018/2/layout/IconLabelList"/>
    <dgm:cxn modelId="{317F21C3-C0D3-4DCB-84EC-5DA9576BE54B}" type="presParOf" srcId="{67FDD755-6716-47E0-8D9F-AC5F0058B194}" destId="{FBC3CC09-55DE-480E-A913-4BFF669EEEE8}" srcOrd="6" destOrd="0" presId="urn:microsoft.com/office/officeart/2018/2/layout/IconLabelList"/>
    <dgm:cxn modelId="{DD247285-0FEB-402B-A8E2-E2E9CB5A3ED8}" type="presParOf" srcId="{FBC3CC09-55DE-480E-A913-4BFF669EEEE8}" destId="{2FAF03CD-050C-40FF-8379-005D6F74084F}" srcOrd="0" destOrd="0" presId="urn:microsoft.com/office/officeart/2018/2/layout/IconLabelList"/>
    <dgm:cxn modelId="{E9C5DB1F-8634-4D4C-97BE-1E920997361B}" type="presParOf" srcId="{FBC3CC09-55DE-480E-A913-4BFF669EEEE8}" destId="{E1A99161-8963-436D-AF10-9901EFF4BC6A}" srcOrd="1" destOrd="0" presId="urn:microsoft.com/office/officeart/2018/2/layout/IconLabelList"/>
    <dgm:cxn modelId="{5C85953F-6EF9-410A-8929-9A74C81B4309}" type="presParOf" srcId="{FBC3CC09-55DE-480E-A913-4BFF669EEEE8}" destId="{F4C2F215-C42B-40DD-AFB5-B4C60A0E3C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3BC6E-BDBD-41FB-985E-5129C6678BD2}">
      <dsp:nvSpPr>
        <dsp:cNvPr id="0" name=""/>
        <dsp:cNvSpPr/>
      </dsp:nvSpPr>
      <dsp:spPr>
        <a:xfrm>
          <a:off x="1998211" y="198699"/>
          <a:ext cx="784687" cy="78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E4CD3-87E0-4E82-9C93-3B714D845228}">
      <dsp:nvSpPr>
        <dsp:cNvPr id="0" name=""/>
        <dsp:cNvSpPr/>
      </dsp:nvSpPr>
      <dsp:spPr>
        <a:xfrm>
          <a:off x="1518680"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dirty="0"/>
            <a:t>Separation of Concerns:</a:t>
          </a:r>
          <a:r>
            <a:rPr lang="en-GB" sz="1800" kern="1200" dirty="0"/>
            <a:t> Each class has a clear and focused responsibility (e.g., Ride handles trip management, Payment handles financial transactions).</a:t>
          </a:r>
          <a:endParaRPr lang="en-US" sz="1800" kern="1200" dirty="0"/>
        </a:p>
      </dsp:txBody>
      <dsp:txXfrm>
        <a:off x="1518680" y="1552855"/>
        <a:ext cx="1743750" cy="2441250"/>
      </dsp:txXfrm>
    </dsp:sp>
    <dsp:sp modelId="{A4242BC1-95AA-4FCD-8B3E-54A15A7DEEE7}">
      <dsp:nvSpPr>
        <dsp:cNvPr id="0" name=""/>
        <dsp:cNvSpPr/>
      </dsp:nvSpPr>
      <dsp:spPr>
        <a:xfrm>
          <a:off x="4047117" y="198699"/>
          <a:ext cx="784687" cy="78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41792A-9884-46EE-8B9D-D8712C58E54D}">
      <dsp:nvSpPr>
        <dsp:cNvPr id="0" name=""/>
        <dsp:cNvSpPr/>
      </dsp:nvSpPr>
      <dsp:spPr>
        <a:xfrm>
          <a:off x="3567586"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dirty="0"/>
            <a:t>Low Coupling, High Cohesion:</a:t>
          </a:r>
          <a:r>
            <a:rPr lang="en-GB" sz="1800" kern="1200" dirty="0"/>
            <a:t> Interactions between classes are minimal and well-defined; each class’s internal logic is cohesive.</a:t>
          </a:r>
          <a:endParaRPr lang="en-US" sz="1800" kern="1200" dirty="0"/>
        </a:p>
      </dsp:txBody>
      <dsp:txXfrm>
        <a:off x="3567586" y="1552855"/>
        <a:ext cx="1743750" cy="2441250"/>
      </dsp:txXfrm>
    </dsp:sp>
    <dsp:sp modelId="{F3B89430-5D65-4A6F-B04A-88D1C5EBC5A8}">
      <dsp:nvSpPr>
        <dsp:cNvPr id="0" name=""/>
        <dsp:cNvSpPr/>
      </dsp:nvSpPr>
      <dsp:spPr>
        <a:xfrm>
          <a:off x="6096023" y="198699"/>
          <a:ext cx="784687" cy="78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22FECC-7548-4BE4-B4ED-6CC2DB6D999C}">
      <dsp:nvSpPr>
        <dsp:cNvPr id="0" name=""/>
        <dsp:cNvSpPr/>
      </dsp:nvSpPr>
      <dsp:spPr>
        <a:xfrm>
          <a:off x="5616492"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dirty="0"/>
            <a:t>Don’t Repeat Yourself (DRY):</a:t>
          </a:r>
          <a:r>
            <a:rPr lang="en-GB" sz="1800" kern="1200" dirty="0"/>
            <a:t> Shared logic like authentication is placed in the Account class or related services to avoid duplication.</a:t>
          </a:r>
          <a:endParaRPr lang="en-US" sz="1800" kern="1200" dirty="0"/>
        </a:p>
      </dsp:txBody>
      <dsp:txXfrm>
        <a:off x="5616492" y="1552855"/>
        <a:ext cx="1743750" cy="2441250"/>
      </dsp:txXfrm>
    </dsp:sp>
    <dsp:sp modelId="{2FAF03CD-050C-40FF-8379-005D6F74084F}">
      <dsp:nvSpPr>
        <dsp:cNvPr id="0" name=""/>
        <dsp:cNvSpPr/>
      </dsp:nvSpPr>
      <dsp:spPr>
        <a:xfrm>
          <a:off x="8144930" y="198699"/>
          <a:ext cx="784687" cy="784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C2F215-C42B-40DD-AFB5-B4C60A0E3CA3}">
      <dsp:nvSpPr>
        <dsp:cNvPr id="0" name=""/>
        <dsp:cNvSpPr/>
      </dsp:nvSpPr>
      <dsp:spPr>
        <a:xfrm>
          <a:off x="7665398"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dirty="0"/>
            <a:t>Encapsulation:</a:t>
          </a:r>
          <a:r>
            <a:rPr lang="en-GB" sz="1800" kern="1200" dirty="0"/>
            <a:t> Attributes are kept private, and access is provided through public methods to protect the system’s internal state.</a:t>
          </a:r>
          <a:endParaRPr lang="en-US" sz="1800" kern="1200" dirty="0"/>
        </a:p>
      </dsp:txBody>
      <dsp:txXfrm>
        <a:off x="7665398" y="1552855"/>
        <a:ext cx="1743750" cy="24412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896B8-8898-46D6-8583-A69A6DD4B95C}" type="datetimeFigureOut">
              <a:rPr lang="en-US" smtClean="0"/>
              <a:t>5/28/2025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95046-5564-49AB-95D5-4C7D06011D02}" type="slidenum">
              <a:rPr lang="en-US" smtClean="0"/>
              <a:t>‹#›</a:t>
            </a:fld>
            <a:endParaRPr lang="en-US"/>
          </a:p>
        </p:txBody>
      </p:sp>
    </p:spTree>
    <p:extLst>
      <p:ext uri="{BB962C8B-B14F-4D97-AF65-F5344CB8AC3E}">
        <p14:creationId xmlns:p14="http://schemas.microsoft.com/office/powerpoint/2010/main" val="235879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95046-5564-49AB-95D5-4C7D06011D02}" type="slidenum">
              <a:rPr lang="en-US" smtClean="0"/>
              <a:t>48</a:t>
            </a:fld>
            <a:endParaRPr lang="en-US"/>
          </a:p>
        </p:txBody>
      </p:sp>
    </p:spTree>
    <p:extLst>
      <p:ext uri="{BB962C8B-B14F-4D97-AF65-F5344CB8AC3E}">
        <p14:creationId xmlns:p14="http://schemas.microsoft.com/office/powerpoint/2010/main" val="84286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1349-7DC3-9A0C-A764-D4FBC4052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A0E12E-308C-AB5D-A842-39A42B1A9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0A663-3B26-836B-1181-2F8B0E9EEBC3}"/>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E18EE7A2-E6DB-398D-2CBE-B819BDF2B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663DF-CCA8-4882-E378-9AC12B75175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24016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4424-AA3C-5C61-19D1-F6E091F94F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90F718-1943-AE60-149E-4E7AA630E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A3239-CC0A-21C5-0614-C34CDF832982}"/>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4DD28B98-A69F-1529-A9DF-5CDFA3EBE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CB967-7CD8-6F57-0A2C-44C0E9DF2A48}"/>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99623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739AC-7A12-0FC9-8F7F-1F22D8AC6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C075FA-0B09-A2A3-915F-3E1BE5287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06D99-DD1B-A615-8CE4-6F52850119F7}"/>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CEF7721C-FF12-15B4-71B3-9BFC15DB2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FA9AB-AEC4-B325-7373-39D9BA0D0051}"/>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908568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26927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077813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0833221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98808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26DE22-5E0E-4CB5-A45A-804AA01DEF18}" type="datetimeFigureOut">
              <a:rPr lang="en-US" smtClean="0"/>
              <a:t>5/28/2025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862443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26DE22-5E0E-4CB5-A45A-804AA01DEF18}" type="datetimeFigureOut">
              <a:rPr lang="en-US" smtClean="0"/>
              <a:t>5/28/2025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973134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26DE22-5E0E-4CB5-A45A-804AA01DEF18}" type="datetimeFigureOut">
              <a:rPr lang="en-US" smtClean="0"/>
              <a:t>5/28/2025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5622584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20256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A23-68C3-20B2-58D6-660FCAC58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E6D17-F40B-DBD9-D1FF-7B426C133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84282-3E14-A961-C1C0-6C365BAAFA39}"/>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480B962B-2381-0BC4-9F38-CC24C0394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9F7D-D3DE-32AA-1D39-CD15AEB6820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4017007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262815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0619074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248252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6258847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386473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3180739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1337741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57009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8382-2E49-8DC1-D6E8-E724A6DF66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26310-9BAB-B6BB-785D-20E3BB23C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5E844-9C5F-C11F-FD87-3DB45EABB625}"/>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BEA60CD5-CB2F-EA3F-F025-EE4454C2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68A05-6E0A-4CA7-A378-CB6DE179069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2418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5DB-3C56-A758-2DA6-5211D75AB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964CF8-3F2D-38B0-0AD0-9DA93510C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23519-D9EB-6489-70F4-7E8E26509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0E1B8-9838-4DF4-298A-EDDB4C3192F0}"/>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a:extLst>
              <a:ext uri="{FF2B5EF4-FFF2-40B4-BE49-F238E27FC236}">
                <a16:creationId xmlns:a16="http://schemas.microsoft.com/office/drawing/2014/main" id="{2877B07C-36B6-73C0-7E6A-1FBD74006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F5D6-83DC-B7C5-C63F-890B442CE4B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31167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BD5E-AFB2-1CBD-A024-2F11603B0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268868-A325-D972-656E-8F20E3160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39413-72A3-42BA-6E0A-622F3176A0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473054-0F37-17A8-FC37-B303860E0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482AC-7FFF-ABB3-3788-9B63D8451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52889-BF85-BD60-F753-5FDBF0052292}"/>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8" name="Footer Placeholder 7">
            <a:extLst>
              <a:ext uri="{FF2B5EF4-FFF2-40B4-BE49-F238E27FC236}">
                <a16:creationId xmlns:a16="http://schemas.microsoft.com/office/drawing/2014/main" id="{D12BC276-BCC2-B0BF-5D6C-EA57E4F3D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8EA69-93DC-39FE-B633-16BB2881A9F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0464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B5F4-87E9-4A83-09C5-BF05C7E62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8F3B6-8257-C1A1-F895-F84B8C6B3F41}"/>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4" name="Footer Placeholder 3">
            <a:extLst>
              <a:ext uri="{FF2B5EF4-FFF2-40B4-BE49-F238E27FC236}">
                <a16:creationId xmlns:a16="http://schemas.microsoft.com/office/drawing/2014/main" id="{74561621-BF5F-C1D8-A8B2-8BF419EAE8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A3DAF6-F428-8472-E56A-5E36E1B44D43}"/>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65023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60499-8939-0BB5-8C8F-B62596F37BF9}"/>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3" name="Footer Placeholder 2">
            <a:extLst>
              <a:ext uri="{FF2B5EF4-FFF2-40B4-BE49-F238E27FC236}">
                <a16:creationId xmlns:a16="http://schemas.microsoft.com/office/drawing/2014/main" id="{32E35B3F-1451-8F0B-D508-1EF2EA7C8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B0629C-51FC-0799-56D9-8A784F6E7627}"/>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4793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D71-87EF-8298-25B2-C2CC925C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584201-622A-44D0-DB5B-5020DDA75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07D5A-D0B9-A631-6D49-2F555774A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2AA31-2EC6-6B8F-7062-A9FA185E4CB3}"/>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a:extLst>
              <a:ext uri="{FF2B5EF4-FFF2-40B4-BE49-F238E27FC236}">
                <a16:creationId xmlns:a16="http://schemas.microsoft.com/office/drawing/2014/main" id="{89717099-45C6-99FD-C9DF-57FD1D050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B763-3DEE-94CE-B7E6-344B53D03769}"/>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157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80CC-F85A-8131-05BE-9DBF01BED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4766F0-6803-5602-0377-59AA9F70F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CAFF2-F7BA-2024-990B-88F644E21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EBCC9-E063-20FE-B927-88544234B93B}"/>
              </a:ext>
            </a:extLst>
          </p:cNvPr>
          <p:cNvSpPr>
            <a:spLocks noGrp="1"/>
          </p:cNvSpPr>
          <p:nvPr>
            <p:ph type="dt" sz="half" idx="10"/>
          </p:nvPr>
        </p:nvSpPr>
        <p:spPr/>
        <p:txBody>
          <a:bodyPr/>
          <a:lstStyle/>
          <a:p>
            <a:fld id="{9726DE22-5E0E-4CB5-A45A-804AA01DEF18}" type="datetimeFigureOut">
              <a:rPr lang="en-US" smtClean="0"/>
              <a:t>5/28/2025</a:t>
            </a:fld>
            <a:endParaRPr lang="en-US"/>
          </a:p>
        </p:txBody>
      </p:sp>
      <p:sp>
        <p:nvSpPr>
          <p:cNvPr id="6" name="Footer Placeholder 5">
            <a:extLst>
              <a:ext uri="{FF2B5EF4-FFF2-40B4-BE49-F238E27FC236}">
                <a16:creationId xmlns:a16="http://schemas.microsoft.com/office/drawing/2014/main" id="{DA9A44A6-832A-80A9-8D2C-55677FCFD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3FE1C-8FD6-85C8-D2A3-099B4592DC5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12433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6E04E-17D6-4034-D412-6C1F9271E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5AEF0-8331-DCAF-F1FF-F72F9D855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E2F37-4735-149C-A26F-BBC2EAEF9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6DE22-5E0E-4CB5-A45A-804AA01DEF18}" type="datetimeFigureOut">
              <a:rPr lang="en-US" smtClean="0"/>
              <a:t>5/28/2025</a:t>
            </a:fld>
            <a:endParaRPr lang="en-US"/>
          </a:p>
        </p:txBody>
      </p:sp>
      <p:sp>
        <p:nvSpPr>
          <p:cNvPr id="5" name="Footer Placeholder 4">
            <a:extLst>
              <a:ext uri="{FF2B5EF4-FFF2-40B4-BE49-F238E27FC236}">
                <a16:creationId xmlns:a16="http://schemas.microsoft.com/office/drawing/2014/main" id="{E64DD2A9-AE71-BC03-9E8C-361E4DE08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9A5332-9DCA-1439-3482-7A376F5F7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CEA10-1F95-465D-A654-DB4703C0CB5C}" type="slidenum">
              <a:rPr lang="en-US" smtClean="0"/>
              <a:t>‹#›</a:t>
            </a:fld>
            <a:endParaRPr lang="en-US"/>
          </a:p>
        </p:txBody>
      </p:sp>
    </p:spTree>
    <p:extLst>
      <p:ext uri="{BB962C8B-B14F-4D97-AF65-F5344CB8AC3E}">
        <p14:creationId xmlns:p14="http://schemas.microsoft.com/office/powerpoint/2010/main" val="393326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726DE22-5E0E-4CB5-A45A-804AA01DEF18}" type="datetimeFigureOut">
              <a:rPr lang="en-US" smtClean="0"/>
              <a:t>5/28/2025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EFCEA10-1F95-465D-A654-DB4703C0CB5C}" type="slidenum">
              <a:rPr lang="en-US" smtClean="0"/>
              <a:t>‹#›</a:t>
            </a:fld>
            <a:endParaRPr lang="en-US"/>
          </a:p>
        </p:txBody>
      </p:sp>
    </p:spTree>
    <p:extLst>
      <p:ext uri="{BB962C8B-B14F-4D97-AF65-F5344CB8AC3E}">
        <p14:creationId xmlns:p14="http://schemas.microsoft.com/office/powerpoint/2010/main" val="15161046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51E2A04-6024-1DE2-9A27-F9F8FC05649F}"/>
              </a:ext>
            </a:extLst>
          </p:cNvPr>
          <p:cNvSpPr>
            <a:spLocks noGrp="1"/>
          </p:cNvSpPr>
          <p:nvPr>
            <p:ph type="ctrTitle"/>
          </p:nvPr>
        </p:nvSpPr>
        <p:spPr>
          <a:xfrm>
            <a:off x="3215423" y="2436846"/>
            <a:ext cx="5760846" cy="992154"/>
          </a:xfrm>
        </p:spPr>
        <p:txBody>
          <a:bodyPr>
            <a:noAutofit/>
          </a:bodyPr>
          <a:lstStyle/>
          <a:p>
            <a:r>
              <a:rPr lang="en-GB" sz="7200" b="1" dirty="0" err="1">
                <a:solidFill>
                  <a:schemeClr val="tx2"/>
                </a:solidFill>
              </a:rPr>
              <a:t>SmartRide</a:t>
            </a:r>
            <a:endParaRPr lang="en-US" sz="7200" b="1" dirty="0">
              <a:solidFill>
                <a:schemeClr val="tx2"/>
              </a:solidFill>
            </a:endParaRPr>
          </a:p>
        </p:txBody>
      </p:sp>
      <p:sp>
        <p:nvSpPr>
          <p:cNvPr id="3" name="Subtitle 2">
            <a:extLst>
              <a:ext uri="{FF2B5EF4-FFF2-40B4-BE49-F238E27FC236}">
                <a16:creationId xmlns:a16="http://schemas.microsoft.com/office/drawing/2014/main" id="{9B40262B-BC50-D2EC-89B9-C26C419771F7}"/>
              </a:ext>
            </a:extLst>
          </p:cNvPr>
          <p:cNvSpPr>
            <a:spLocks noGrp="1"/>
          </p:cNvSpPr>
          <p:nvPr>
            <p:ph type="subTitle" idx="1"/>
          </p:nvPr>
        </p:nvSpPr>
        <p:spPr>
          <a:xfrm>
            <a:off x="4655710" y="4570504"/>
            <a:ext cx="2880271" cy="682079"/>
          </a:xfrm>
        </p:spPr>
        <p:txBody>
          <a:bodyPr>
            <a:normAutofit/>
          </a:bodyPr>
          <a:lstStyle/>
          <a:p>
            <a:r>
              <a:rPr lang="en-GB" sz="1500" b="1" dirty="0">
                <a:solidFill>
                  <a:schemeClr val="tx2"/>
                </a:solidFill>
              </a:rPr>
              <a:t>523K0013 - Dương Thành Long</a:t>
            </a:r>
          </a:p>
          <a:p>
            <a:r>
              <a:rPr lang="en-GB" sz="1500" b="1" dirty="0">
                <a:solidFill>
                  <a:schemeClr val="tx2"/>
                </a:solidFill>
              </a:rPr>
              <a:t>523K0010 - Phạm Lê Anh </a:t>
            </a:r>
            <a:r>
              <a:rPr lang="en-GB" sz="1500" b="1" dirty="0" err="1">
                <a:solidFill>
                  <a:schemeClr val="tx2"/>
                </a:solidFill>
              </a:rPr>
              <a:t>Khôi</a:t>
            </a:r>
            <a:endParaRPr lang="en-US" sz="1500" b="1" dirty="0">
              <a:solidFill>
                <a:schemeClr val="tx2"/>
              </a:solidFill>
            </a:endParaRPr>
          </a:p>
        </p:txBody>
      </p:sp>
    </p:spTree>
    <p:extLst>
      <p:ext uri="{BB962C8B-B14F-4D97-AF65-F5344CB8AC3E}">
        <p14:creationId xmlns:p14="http://schemas.microsoft.com/office/powerpoint/2010/main" val="36011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8C666-BF49-8328-CF0D-E57F74B441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67E1D-BA85-DD25-09E7-6FC92B1C76D5}"/>
              </a:ext>
            </a:extLst>
          </p:cNvPr>
          <p:cNvSpPr>
            <a:spLocks noGrp="1"/>
          </p:cNvSpPr>
          <p:nvPr>
            <p:ph type="title"/>
          </p:nvPr>
        </p:nvSpPr>
        <p:spPr/>
        <p:txBody>
          <a:bodyPr/>
          <a:lstStyle/>
          <a:p>
            <a:r>
              <a:rPr lang="en-US" dirty="0">
                <a:solidFill>
                  <a:schemeClr val="tx1"/>
                </a:solidFill>
              </a:rPr>
              <a:t>Scope: Excluded</a:t>
            </a:r>
          </a:p>
        </p:txBody>
      </p:sp>
      <p:sp>
        <p:nvSpPr>
          <p:cNvPr id="3" name="Content Placeholder 2">
            <a:extLst>
              <a:ext uri="{FF2B5EF4-FFF2-40B4-BE49-F238E27FC236}">
                <a16:creationId xmlns:a16="http://schemas.microsoft.com/office/drawing/2014/main" id="{3ECCFBFB-BAF6-570E-2C3F-A0BE650BDCAC}"/>
              </a:ext>
            </a:extLst>
          </p:cNvPr>
          <p:cNvSpPr>
            <a:spLocks noGrp="1"/>
          </p:cNvSpPr>
          <p:nvPr>
            <p:ph idx="1"/>
          </p:nvPr>
        </p:nvSpPr>
        <p:spPr>
          <a:xfrm>
            <a:off x="558800" y="1320800"/>
            <a:ext cx="9431868" cy="4487333"/>
          </a:xfrm>
        </p:spPr>
        <p:txBody>
          <a:bodyPr>
            <a:normAutofit lnSpcReduction="10000"/>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Hardware Procurement:</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Server infrastructure, driver devices, or in-vehicle hardware.</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Customer Support Workflows: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Ticketing system, dispute resolution, or refund management.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Dynamic Pricing &amp; Promotions:</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Surge pricing algorithms, loyalty rewards, or discount campaigns.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800" b="1" kern="100" dirty="0">
                <a:effectLst/>
                <a:latin typeface="Aptos" panose="020B0004020202020204" pitchFamily="34" charset="0"/>
                <a:ea typeface="Aptos" panose="020B0004020202020204" pitchFamily="34" charset="0"/>
                <a:cs typeface="Times New Roman" panose="02020603050405020304" pitchFamily="18" charset="0"/>
              </a:rPr>
              <a:t>Shared Rides &amp; Pooling:</a:t>
            </a:r>
            <a:r>
              <a:rPr lang="en-US" sz="2800" kern="100" dirty="0">
                <a:effectLst/>
                <a:latin typeface="Aptos" panose="020B0004020202020204" pitchFamily="34" charset="0"/>
                <a:ea typeface="Aptos" panose="020B0004020202020204" pitchFamily="34" charset="0"/>
                <a:cs typeface="Times New Roman" panose="02020603050405020304" pitchFamily="18" charset="0"/>
              </a:rPr>
              <a:t> Carpooling or multi-passenger matching.</a:t>
            </a:r>
          </a:p>
          <a:p>
            <a:endParaRPr lang="en-US" dirty="0"/>
          </a:p>
        </p:txBody>
      </p:sp>
    </p:spTree>
    <p:extLst>
      <p:ext uri="{BB962C8B-B14F-4D97-AF65-F5344CB8AC3E}">
        <p14:creationId xmlns:p14="http://schemas.microsoft.com/office/powerpoint/2010/main" val="1903683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BB43F-299B-3C71-D493-28E127527A16}"/>
              </a:ext>
            </a:extLst>
          </p:cNvPr>
          <p:cNvSpPr>
            <a:spLocks noGrp="1"/>
          </p:cNvSpPr>
          <p:nvPr>
            <p:ph type="title"/>
          </p:nvPr>
        </p:nvSpPr>
        <p:spPr>
          <a:xfrm>
            <a:off x="196734" y="1243013"/>
            <a:ext cx="2895258" cy="4371974"/>
          </a:xfrm>
        </p:spPr>
        <p:txBody>
          <a:bodyPr>
            <a:normAutofit/>
          </a:bodyPr>
          <a:lstStyle/>
          <a:p>
            <a:r>
              <a:rPr lang="en-GB" sz="3600" b="1" dirty="0">
                <a:solidFill>
                  <a:schemeClr val="tx2"/>
                </a:solidFill>
                <a:latin typeface="Calibri (Body)"/>
              </a:rPr>
              <a:t>Functional Requirements</a:t>
            </a:r>
            <a:endParaRPr lang="en-US" sz="3600" b="1" dirty="0">
              <a:solidFill>
                <a:schemeClr val="tx2"/>
              </a:solidFill>
              <a:latin typeface="Calibri (Body)"/>
            </a:endParaRPr>
          </a:p>
        </p:txBody>
      </p:sp>
      <p:sp>
        <p:nvSpPr>
          <p:cNvPr id="3" name="Content Placeholder 2">
            <a:extLst>
              <a:ext uri="{FF2B5EF4-FFF2-40B4-BE49-F238E27FC236}">
                <a16:creationId xmlns:a16="http://schemas.microsoft.com/office/drawing/2014/main" id="{33F62EF6-67FC-93A3-5F98-0E0D1C202ABF}"/>
              </a:ext>
            </a:extLst>
          </p:cNvPr>
          <p:cNvSpPr>
            <a:spLocks noGrp="1"/>
          </p:cNvSpPr>
          <p:nvPr>
            <p:ph idx="1"/>
          </p:nvPr>
        </p:nvSpPr>
        <p:spPr>
          <a:xfrm>
            <a:off x="3091992" y="-1"/>
            <a:ext cx="9099703" cy="6858000"/>
          </a:xfrm>
        </p:spPr>
        <p:txBody>
          <a:bodyPr anchor="ctr">
            <a:normAutofit fontScale="85000" lnSpcReduction="10000"/>
          </a:bodyPr>
          <a:lstStyle/>
          <a:p>
            <a:pPr>
              <a:buNone/>
            </a:pPr>
            <a:r>
              <a:rPr lang="en-GB" sz="1800" dirty="0">
                <a:solidFill>
                  <a:schemeClr val="tx2"/>
                </a:solidFill>
              </a:rPr>
              <a:t>The Online Ride-Sharing Platform (ORSP) for </a:t>
            </a:r>
            <a:r>
              <a:rPr lang="en-GB" sz="1800" dirty="0" err="1">
                <a:solidFill>
                  <a:schemeClr val="tx2"/>
                </a:solidFill>
              </a:rPr>
              <a:t>SmartRide</a:t>
            </a:r>
            <a:r>
              <a:rPr lang="en-GB" sz="1800" dirty="0">
                <a:solidFill>
                  <a:schemeClr val="tx2"/>
                </a:solidFill>
              </a:rPr>
              <a:t> must support the following core goals:</a:t>
            </a:r>
          </a:p>
          <a:p>
            <a:pPr>
              <a:buFont typeface="Arial" panose="020B0604020202020204" pitchFamily="34" charset="0"/>
              <a:buChar char="•"/>
            </a:pPr>
            <a:r>
              <a:rPr lang="en-GB" sz="1800" b="1" dirty="0">
                <a:solidFill>
                  <a:schemeClr val="tx2"/>
                </a:solidFill>
              </a:rPr>
              <a:t>Enable Customer Account Management: </a:t>
            </a:r>
            <a:r>
              <a:rPr lang="en-GB" sz="1800" dirty="0">
                <a:solidFill>
                  <a:schemeClr val="tx2"/>
                </a:solidFill>
              </a:rPr>
              <a:t>Customers must be able to create, update, and manage their user accounts, including personal details, payment information, and ride history.</a:t>
            </a:r>
          </a:p>
          <a:p>
            <a:pPr>
              <a:buFont typeface="Arial" panose="020B0604020202020204" pitchFamily="34" charset="0"/>
              <a:buChar char="•"/>
            </a:pPr>
            <a:r>
              <a:rPr lang="en-GB" sz="1800" b="1" dirty="0">
                <a:solidFill>
                  <a:schemeClr val="tx2"/>
                </a:solidFill>
              </a:rPr>
              <a:t>Enable Driver Account Management: </a:t>
            </a:r>
            <a:r>
              <a:rPr lang="en-GB" sz="1800" dirty="0">
                <a:solidFill>
                  <a:schemeClr val="tx2"/>
                </a:solidFill>
              </a:rPr>
              <a:t>Drivers must be able to register, update, and manage their profiles, vehicle information, and availability status.</a:t>
            </a:r>
          </a:p>
          <a:p>
            <a:pPr>
              <a:buFont typeface="Arial" panose="020B0604020202020204" pitchFamily="34" charset="0"/>
              <a:buChar char="•"/>
            </a:pPr>
            <a:r>
              <a:rPr lang="en-GB" sz="1800" b="1" dirty="0">
                <a:solidFill>
                  <a:schemeClr val="tx2"/>
                </a:solidFill>
              </a:rPr>
              <a:t>Support Ride Booking: </a:t>
            </a:r>
            <a:r>
              <a:rPr lang="en-GB" sz="1800" dirty="0">
                <a:solidFill>
                  <a:schemeClr val="tx2"/>
                </a:solidFill>
              </a:rPr>
              <a:t>Customers must be able to input pickup and drop-off locations and submit ride requests through the platform.</a:t>
            </a:r>
          </a:p>
          <a:p>
            <a:pPr>
              <a:buFont typeface="Arial" panose="020B0604020202020204" pitchFamily="34" charset="0"/>
              <a:buChar char="•"/>
            </a:pPr>
            <a:r>
              <a:rPr lang="en-GB" sz="1800" b="1" dirty="0">
                <a:solidFill>
                  <a:schemeClr val="tx2"/>
                </a:solidFill>
              </a:rPr>
              <a:t>Automate Driver Assignment: </a:t>
            </a:r>
            <a:r>
              <a:rPr lang="en-GB" sz="1800" dirty="0">
                <a:solidFill>
                  <a:schemeClr val="tx2"/>
                </a:solidFill>
              </a:rPr>
              <a:t>The system must automatically locate available drivers based on proximity, availability, and estimated arrival times, and assign them to incoming ride requests.</a:t>
            </a:r>
          </a:p>
          <a:p>
            <a:pPr>
              <a:buFont typeface="Arial" panose="020B0604020202020204" pitchFamily="34" charset="0"/>
              <a:buChar char="•"/>
            </a:pPr>
            <a:r>
              <a:rPr lang="en-GB" sz="1800" b="1" dirty="0">
                <a:solidFill>
                  <a:schemeClr val="tx2"/>
                </a:solidFill>
              </a:rPr>
              <a:t>Provide Real-time Tracking: </a:t>
            </a:r>
            <a:r>
              <a:rPr lang="en-GB" sz="1800" dirty="0">
                <a:solidFill>
                  <a:schemeClr val="tx2"/>
                </a:solidFill>
              </a:rPr>
              <a:t>Both customers and drivers must have access to live GPS tracking to monitor driver location, route progress, and estimated arrival times.</a:t>
            </a:r>
          </a:p>
          <a:p>
            <a:pPr>
              <a:buFont typeface="Arial" panose="020B0604020202020204" pitchFamily="34" charset="0"/>
              <a:buChar char="•"/>
            </a:pPr>
            <a:r>
              <a:rPr lang="en-GB" sz="1800" b="1" dirty="0">
                <a:solidFill>
                  <a:schemeClr val="tx2"/>
                </a:solidFill>
              </a:rPr>
              <a:t>Enable Secure Online Payments: </a:t>
            </a:r>
            <a:r>
              <a:rPr lang="en-GB" sz="1800" dirty="0">
                <a:solidFill>
                  <a:schemeClr val="tx2"/>
                </a:solidFill>
              </a:rPr>
              <a:t>Customers must be able to securely complete ride payments through an integrated online payment gateway, with digital receipts generated upon successful transactions.</a:t>
            </a:r>
          </a:p>
          <a:p>
            <a:pPr>
              <a:buFont typeface="Arial" panose="020B0604020202020204" pitchFamily="34" charset="0"/>
              <a:buChar char="•"/>
            </a:pPr>
            <a:r>
              <a:rPr lang="en-GB" sz="1800" b="1" dirty="0">
                <a:solidFill>
                  <a:schemeClr val="tx2"/>
                </a:solidFill>
              </a:rPr>
              <a:t>Generate Operational Reports: </a:t>
            </a:r>
            <a:r>
              <a:rPr lang="en-GB" sz="1800" dirty="0">
                <a:solidFill>
                  <a:schemeClr val="tx2"/>
                </a:solidFill>
              </a:rPr>
              <a:t>Managers must be able to access system-generated reports summarizing ride volumes, driver activity, peak usage periods, and other relevant operational metrics.</a:t>
            </a:r>
          </a:p>
          <a:p>
            <a:pPr>
              <a:buFont typeface="Arial" panose="020B0604020202020204" pitchFamily="34" charset="0"/>
              <a:buChar char="•"/>
            </a:pPr>
            <a:r>
              <a:rPr lang="en-GB" sz="1800" b="1" dirty="0">
                <a:solidFill>
                  <a:schemeClr val="tx2"/>
                </a:solidFill>
              </a:rPr>
              <a:t>Support Notifications and Updates: </a:t>
            </a:r>
            <a:r>
              <a:rPr lang="en-GB" sz="1800" dirty="0">
                <a:solidFill>
                  <a:schemeClr val="tx2"/>
                </a:solidFill>
              </a:rPr>
              <a:t>The system must send real-time updates to customers and drivers about ride status changes, estimated arrival times, and payment confirmations.</a:t>
            </a:r>
          </a:p>
          <a:p>
            <a:pPr>
              <a:buFont typeface="Arial" panose="020B0604020202020204" pitchFamily="34" charset="0"/>
              <a:buChar char="•"/>
            </a:pPr>
            <a:r>
              <a:rPr lang="en-GB" sz="1800" b="1" dirty="0">
                <a:solidFill>
                  <a:schemeClr val="tx2"/>
                </a:solidFill>
              </a:rPr>
              <a:t>Ensure Ride History Management: </a:t>
            </a:r>
            <a:r>
              <a:rPr lang="en-GB" sz="1800" dirty="0">
                <a:solidFill>
                  <a:schemeClr val="tx2"/>
                </a:solidFill>
              </a:rPr>
              <a:t>Customers and drivers must be able to view their respective ride histories, including trip details, payment records, and ratings.</a:t>
            </a:r>
          </a:p>
          <a:p>
            <a:pPr>
              <a:buFont typeface="Arial" panose="020B0604020202020204" pitchFamily="34" charset="0"/>
              <a:buChar char="•"/>
            </a:pPr>
            <a:r>
              <a:rPr lang="en-GB" sz="1800" b="1" dirty="0">
                <a:solidFill>
                  <a:schemeClr val="tx2"/>
                </a:solidFill>
              </a:rPr>
              <a:t>Facilitate System Scalability and Maintenance: </a:t>
            </a:r>
            <a:r>
              <a:rPr lang="en-GB" sz="1800" dirty="0">
                <a:solidFill>
                  <a:schemeClr val="tx2"/>
                </a:solidFill>
              </a:rPr>
              <a:t>The system must be designed to easily accommodate future expansions, such as adding new cities, new vehicle types, or new customer loyalty programs.</a:t>
            </a:r>
          </a:p>
          <a:p>
            <a:endParaRPr lang="en-US" sz="1000" dirty="0">
              <a:solidFill>
                <a:schemeClr val="tx2"/>
              </a:solidFill>
            </a:endParaRPr>
          </a:p>
        </p:txBody>
      </p:sp>
    </p:spTree>
    <p:extLst>
      <p:ext uri="{BB962C8B-B14F-4D97-AF65-F5344CB8AC3E}">
        <p14:creationId xmlns:p14="http://schemas.microsoft.com/office/powerpoint/2010/main" val="3953053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331B8-B4E0-4426-90B0-B64443882401}"/>
              </a:ext>
            </a:extLst>
          </p:cNvPr>
          <p:cNvSpPr>
            <a:spLocks noGrp="1"/>
          </p:cNvSpPr>
          <p:nvPr>
            <p:ph type="title"/>
          </p:nvPr>
        </p:nvSpPr>
        <p:spPr>
          <a:xfrm>
            <a:off x="279709" y="1149927"/>
            <a:ext cx="2878269" cy="4341591"/>
          </a:xfrm>
        </p:spPr>
        <p:txBody>
          <a:bodyPr>
            <a:normAutofit/>
          </a:bodyPr>
          <a:lstStyle/>
          <a:p>
            <a:r>
              <a:rPr lang="en-US" sz="3600" b="1" dirty="0">
                <a:solidFill>
                  <a:schemeClr val="tx2"/>
                </a:solidFill>
                <a:latin typeface="Calibri (Body)"/>
              </a:rPr>
              <a:t>Non-Functional Requirements</a:t>
            </a:r>
          </a:p>
        </p:txBody>
      </p:sp>
      <p:sp>
        <p:nvSpPr>
          <p:cNvPr id="3" name="Content Placeholder 2">
            <a:extLst>
              <a:ext uri="{FF2B5EF4-FFF2-40B4-BE49-F238E27FC236}">
                <a16:creationId xmlns:a16="http://schemas.microsoft.com/office/drawing/2014/main" id="{7144683B-D3CE-45CC-95AF-4D043E0A15AA}"/>
              </a:ext>
            </a:extLst>
          </p:cNvPr>
          <p:cNvSpPr>
            <a:spLocks noGrp="1"/>
          </p:cNvSpPr>
          <p:nvPr>
            <p:ph idx="1"/>
          </p:nvPr>
        </p:nvSpPr>
        <p:spPr>
          <a:xfrm>
            <a:off x="2969444" y="-1"/>
            <a:ext cx="9222251" cy="6858001"/>
          </a:xfrm>
        </p:spPr>
        <p:txBody>
          <a:bodyPr anchor="ctr">
            <a:normAutofit fontScale="85000" lnSpcReduction="20000"/>
          </a:bodyPr>
          <a:lstStyle/>
          <a:p>
            <a:pPr>
              <a:buNone/>
            </a:pPr>
            <a:r>
              <a:rPr lang="en-GB" sz="1900" dirty="0">
                <a:solidFill>
                  <a:schemeClr val="tx2"/>
                </a:solidFill>
              </a:rPr>
              <a:t>The Online Ride-Sharing Platform (ORSP) must meet the following key quality attributes to ensure a reliable, scalable, and user-friendly system:</a:t>
            </a:r>
          </a:p>
          <a:p>
            <a:pPr>
              <a:buFont typeface="Arial" panose="020B0604020202020204" pitchFamily="34" charset="0"/>
              <a:buChar char="•"/>
            </a:pPr>
            <a:r>
              <a:rPr lang="en-GB" sz="1900" b="1" dirty="0">
                <a:solidFill>
                  <a:schemeClr val="tx2"/>
                </a:solidFill>
              </a:rPr>
              <a:t>Performance and Scalability</a:t>
            </a:r>
            <a:br>
              <a:rPr lang="en-GB" sz="1900" dirty="0">
                <a:solidFill>
                  <a:schemeClr val="tx2"/>
                </a:solidFill>
              </a:rPr>
            </a:br>
            <a:r>
              <a:rPr lang="en-GB" sz="1900" dirty="0">
                <a:solidFill>
                  <a:schemeClr val="tx2"/>
                </a:solidFill>
              </a:rPr>
              <a:t>The system must handle high volumes of concurrent users, especially during peak hours, without significant performance degradation. It must be scalable to support future expansion to additional cities and increased numbers of customers and drivers.</a:t>
            </a:r>
          </a:p>
          <a:p>
            <a:pPr>
              <a:buFont typeface="Arial" panose="020B0604020202020204" pitchFamily="34" charset="0"/>
              <a:buChar char="•"/>
            </a:pPr>
            <a:r>
              <a:rPr lang="en-GB" sz="1900" b="1" dirty="0">
                <a:solidFill>
                  <a:schemeClr val="tx2"/>
                </a:solidFill>
              </a:rPr>
              <a:t>Reliability and Availability</a:t>
            </a:r>
            <a:br>
              <a:rPr lang="en-GB" sz="1900" dirty="0">
                <a:solidFill>
                  <a:schemeClr val="tx2"/>
                </a:solidFill>
              </a:rPr>
            </a:br>
            <a:r>
              <a:rPr lang="en-GB" sz="1900" dirty="0">
                <a:solidFill>
                  <a:schemeClr val="tx2"/>
                </a:solidFill>
              </a:rPr>
              <a:t>The platform must maintain a minimum uptime of 99.9% to ensure customers and drivers can access the service at all times. System recovery mechanisms must be in place to handle unexpected failures with minimal service interruption.</a:t>
            </a:r>
          </a:p>
          <a:p>
            <a:pPr>
              <a:buFont typeface="Arial" panose="020B0604020202020204" pitchFamily="34" charset="0"/>
              <a:buChar char="•"/>
            </a:pPr>
            <a:r>
              <a:rPr lang="en-GB" sz="1900" b="1" dirty="0">
                <a:solidFill>
                  <a:schemeClr val="tx2"/>
                </a:solidFill>
              </a:rPr>
              <a:t>Security</a:t>
            </a:r>
            <a:br>
              <a:rPr lang="en-GB" sz="1900" dirty="0">
                <a:solidFill>
                  <a:schemeClr val="tx2"/>
                </a:solidFill>
              </a:rPr>
            </a:br>
            <a:r>
              <a:rPr lang="en-GB" sz="1900" dirty="0">
                <a:solidFill>
                  <a:schemeClr val="tx2"/>
                </a:solidFill>
              </a:rPr>
              <a:t>The system must protect user data through encryption and secure authentication methods. Integration with third-party payment gateways must comply with industry standards for financial data protection (e.g., PCI DSS compliance).</a:t>
            </a:r>
          </a:p>
          <a:p>
            <a:pPr>
              <a:buFont typeface="Arial" panose="020B0604020202020204" pitchFamily="34" charset="0"/>
              <a:buChar char="•"/>
            </a:pPr>
            <a:r>
              <a:rPr lang="en-GB" sz="1900" b="1" dirty="0">
                <a:solidFill>
                  <a:schemeClr val="tx2"/>
                </a:solidFill>
              </a:rPr>
              <a:t>Usability</a:t>
            </a:r>
            <a:br>
              <a:rPr lang="en-GB" sz="1900" dirty="0">
                <a:solidFill>
                  <a:schemeClr val="tx2"/>
                </a:solidFill>
              </a:rPr>
            </a:br>
            <a:r>
              <a:rPr lang="en-GB" sz="1900" dirty="0">
                <a:solidFill>
                  <a:schemeClr val="tx2"/>
                </a:solidFill>
              </a:rPr>
              <a:t>The platform must provide a clean, intuitive user interface that is easy to navigate for customers, drivers, and managers. Key tasks (such as booking a ride, accepting a ride, or making a payment) must be easily completed with minimal steps and training.</a:t>
            </a:r>
          </a:p>
          <a:p>
            <a:pPr>
              <a:buFont typeface="Arial" panose="020B0604020202020204" pitchFamily="34" charset="0"/>
              <a:buChar char="•"/>
            </a:pPr>
            <a:r>
              <a:rPr lang="en-GB" sz="1900" b="1" dirty="0">
                <a:solidFill>
                  <a:schemeClr val="tx2"/>
                </a:solidFill>
              </a:rPr>
              <a:t>Maintainability</a:t>
            </a:r>
            <a:br>
              <a:rPr lang="en-GB" sz="1900" dirty="0">
                <a:solidFill>
                  <a:schemeClr val="tx2"/>
                </a:solidFill>
              </a:rPr>
            </a:br>
            <a:r>
              <a:rPr lang="en-GB" sz="1900" dirty="0">
                <a:solidFill>
                  <a:schemeClr val="tx2"/>
                </a:solidFill>
              </a:rPr>
              <a:t>The system must be designed with a modular architecture to allow easy updates, bug fixes, and the addition of new features without significant system downtime.</a:t>
            </a:r>
          </a:p>
          <a:p>
            <a:pPr>
              <a:buFont typeface="Arial" panose="020B0604020202020204" pitchFamily="34" charset="0"/>
              <a:buChar char="•"/>
            </a:pPr>
            <a:r>
              <a:rPr lang="en-GB" sz="1900" b="1" dirty="0">
                <a:solidFill>
                  <a:schemeClr val="tx2"/>
                </a:solidFill>
              </a:rPr>
              <a:t>Interoperability</a:t>
            </a:r>
            <a:br>
              <a:rPr lang="en-GB" sz="1900" dirty="0">
                <a:solidFill>
                  <a:schemeClr val="tx2"/>
                </a:solidFill>
              </a:rPr>
            </a:br>
            <a:r>
              <a:rPr lang="en-GB" sz="1900" dirty="0">
                <a:solidFill>
                  <a:schemeClr val="tx2"/>
                </a:solidFill>
              </a:rPr>
              <a:t>The ORSP must integrate seamlessly with external systems such as GPS navigation services and third-party payment gateways without requiring manual intervention.</a:t>
            </a:r>
          </a:p>
          <a:p>
            <a:pPr>
              <a:buFont typeface="Arial" panose="020B0604020202020204" pitchFamily="34" charset="0"/>
              <a:buChar char="•"/>
            </a:pPr>
            <a:r>
              <a:rPr lang="en-GB" sz="1900" b="1" dirty="0">
                <a:solidFill>
                  <a:schemeClr val="tx2"/>
                </a:solidFill>
              </a:rPr>
              <a:t>Responsiveness</a:t>
            </a:r>
            <a:br>
              <a:rPr lang="en-GB" sz="1900" dirty="0">
                <a:solidFill>
                  <a:schemeClr val="tx2"/>
                </a:solidFill>
              </a:rPr>
            </a:br>
            <a:r>
              <a:rPr lang="en-GB" sz="1900" dirty="0">
                <a:solidFill>
                  <a:schemeClr val="tx2"/>
                </a:solidFill>
              </a:rPr>
              <a:t>Real-time features such as ride tracking, driver assignment, and notification delivery must occur with minimal latency to enhance the user experience.</a:t>
            </a:r>
          </a:p>
          <a:p>
            <a:endParaRPr lang="en-US" sz="1000" dirty="0">
              <a:solidFill>
                <a:schemeClr val="tx2"/>
              </a:solidFill>
            </a:endParaRPr>
          </a:p>
        </p:txBody>
      </p:sp>
    </p:spTree>
    <p:extLst>
      <p:ext uri="{BB962C8B-B14F-4D97-AF65-F5344CB8AC3E}">
        <p14:creationId xmlns:p14="http://schemas.microsoft.com/office/powerpoint/2010/main" val="40381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4BF4-7FFC-6985-9F44-7B2B1D344090}"/>
              </a:ext>
            </a:extLst>
          </p:cNvPr>
          <p:cNvSpPr>
            <a:spLocks noGrp="1"/>
          </p:cNvSpPr>
          <p:nvPr>
            <p:ph type="title"/>
          </p:nvPr>
        </p:nvSpPr>
        <p:spPr>
          <a:xfrm>
            <a:off x="299409" y="1243011"/>
            <a:ext cx="1507375" cy="4371974"/>
          </a:xfrm>
        </p:spPr>
        <p:txBody>
          <a:bodyPr>
            <a:normAutofit/>
          </a:bodyPr>
          <a:lstStyle/>
          <a:p>
            <a:r>
              <a:rPr lang="en-US" sz="3600" b="1" dirty="0">
                <a:solidFill>
                  <a:schemeClr val="tx2"/>
                </a:solidFill>
                <a:latin typeface="Calibri (Body)"/>
              </a:rPr>
              <a:t>Pain </a:t>
            </a:r>
            <a:br>
              <a:rPr lang="en-US" sz="3600" b="1" dirty="0">
                <a:solidFill>
                  <a:schemeClr val="tx2"/>
                </a:solidFill>
                <a:latin typeface="Calibri (Body)"/>
              </a:rPr>
            </a:br>
            <a:r>
              <a:rPr lang="en-US" sz="3600" b="1" dirty="0">
                <a:solidFill>
                  <a:schemeClr val="tx2"/>
                </a:solidFill>
                <a:latin typeface="Calibri (Body)"/>
              </a:rPr>
              <a:t>Points</a:t>
            </a:r>
          </a:p>
        </p:txBody>
      </p:sp>
      <p:sp>
        <p:nvSpPr>
          <p:cNvPr id="3" name="Content Placeholder 2">
            <a:extLst>
              <a:ext uri="{FF2B5EF4-FFF2-40B4-BE49-F238E27FC236}">
                <a16:creationId xmlns:a16="http://schemas.microsoft.com/office/drawing/2014/main" id="{B05AB679-7988-16DD-EA51-B67390039DD5}"/>
              </a:ext>
            </a:extLst>
          </p:cNvPr>
          <p:cNvSpPr>
            <a:spLocks noGrp="1"/>
          </p:cNvSpPr>
          <p:nvPr>
            <p:ph idx="1"/>
          </p:nvPr>
        </p:nvSpPr>
        <p:spPr>
          <a:xfrm>
            <a:off x="1806784" y="180858"/>
            <a:ext cx="8742218" cy="6496279"/>
          </a:xfrm>
        </p:spPr>
        <p:txBody>
          <a:bodyPr anchor="ctr">
            <a:normAutofit fontScale="70000" lnSpcReduction="20000"/>
          </a:bodyPr>
          <a:lstStyle/>
          <a:p>
            <a:pPr>
              <a:buNone/>
            </a:pPr>
            <a:r>
              <a:rPr lang="en-GB" sz="2400" dirty="0" err="1">
                <a:solidFill>
                  <a:schemeClr val="tx2"/>
                </a:solidFill>
              </a:rPr>
              <a:t>SmartRide’s</a:t>
            </a:r>
            <a:r>
              <a:rPr lang="en-GB" sz="2400" dirty="0">
                <a:solidFill>
                  <a:schemeClr val="tx2"/>
                </a:solidFill>
              </a:rPr>
              <a:t> current manual operations present several critical challenges that negatively impact customer satisfaction, driver efficiency, and overall business growth:</a:t>
            </a:r>
          </a:p>
          <a:p>
            <a:pPr>
              <a:buFont typeface="Arial" panose="020B0604020202020204" pitchFamily="34" charset="0"/>
              <a:buChar char="•"/>
            </a:pPr>
            <a:r>
              <a:rPr lang="en-GB" sz="2400" b="1" dirty="0">
                <a:solidFill>
                  <a:schemeClr val="tx2"/>
                </a:solidFill>
              </a:rPr>
              <a:t>Long Wait Times</a:t>
            </a:r>
            <a:r>
              <a:rPr lang="en-GB" sz="2400" dirty="0">
                <a:solidFill>
                  <a:schemeClr val="tx2"/>
                </a:solidFill>
              </a:rPr>
              <a:t>: Customers often experience significant delays in securing a ride, especially during peak hours, due to the lack of an automated driver assignment process.</a:t>
            </a:r>
          </a:p>
          <a:p>
            <a:pPr>
              <a:buFont typeface="Arial" panose="020B0604020202020204" pitchFamily="34" charset="0"/>
              <a:buChar char="•"/>
            </a:pPr>
            <a:r>
              <a:rPr lang="en-GB" sz="2400" b="1" dirty="0">
                <a:solidFill>
                  <a:schemeClr val="tx2"/>
                </a:solidFill>
              </a:rPr>
              <a:t>Missed Ride Opportunities</a:t>
            </a:r>
            <a:r>
              <a:rPr lang="en-GB" sz="2400" dirty="0">
                <a:solidFill>
                  <a:schemeClr val="tx2"/>
                </a:solidFill>
              </a:rPr>
              <a:t>: Without an efficient system to match customers with available drivers, many potential rides are lost, leading to lost revenue and frustrated customers.</a:t>
            </a:r>
          </a:p>
          <a:p>
            <a:pPr>
              <a:buFont typeface="Arial" panose="020B0604020202020204" pitchFamily="34" charset="0"/>
              <a:buChar char="•"/>
            </a:pPr>
            <a:r>
              <a:rPr lang="en-GB" sz="2400" b="1" dirty="0">
                <a:solidFill>
                  <a:schemeClr val="tx2"/>
                </a:solidFill>
              </a:rPr>
              <a:t>Manual Payment Processing</a:t>
            </a:r>
            <a:r>
              <a:rPr lang="en-GB" sz="2400" dirty="0">
                <a:solidFill>
                  <a:schemeClr val="tx2"/>
                </a:solidFill>
              </a:rPr>
              <a:t>: Payments are currently handled manually between drivers and customers, which is time-consuming, error-prone, and inconvenient for both parties.</a:t>
            </a:r>
          </a:p>
          <a:p>
            <a:pPr>
              <a:buFont typeface="Arial" panose="020B0604020202020204" pitchFamily="34" charset="0"/>
              <a:buChar char="•"/>
            </a:pPr>
            <a:r>
              <a:rPr lang="en-GB" sz="2400" b="1" dirty="0">
                <a:solidFill>
                  <a:schemeClr val="tx2"/>
                </a:solidFill>
              </a:rPr>
              <a:t>Driver Assignment Inefficiencies</a:t>
            </a:r>
            <a:r>
              <a:rPr lang="en-GB" sz="2400" dirty="0">
                <a:solidFill>
                  <a:schemeClr val="tx2"/>
                </a:solidFill>
              </a:rPr>
              <a:t>: During periods of high demand, there is no organized method for quickly identifying and assigning nearby available drivers to customers.</a:t>
            </a:r>
          </a:p>
          <a:p>
            <a:pPr>
              <a:buFont typeface="Arial" panose="020B0604020202020204" pitchFamily="34" charset="0"/>
              <a:buChar char="•"/>
            </a:pPr>
            <a:r>
              <a:rPr lang="en-GB" sz="2400" b="1" dirty="0">
                <a:solidFill>
                  <a:schemeClr val="tx2"/>
                </a:solidFill>
              </a:rPr>
              <a:t>Limited Visibility for Customers</a:t>
            </a:r>
            <a:r>
              <a:rPr lang="en-GB" sz="2400" dirty="0">
                <a:solidFill>
                  <a:schemeClr val="tx2"/>
                </a:solidFill>
              </a:rPr>
              <a:t>: Customers have no way to track where their driver is or receive accurate arrival time estimates, leading to uncertainty and dissatisfaction.</a:t>
            </a:r>
          </a:p>
          <a:p>
            <a:pPr>
              <a:buFont typeface="Arial" panose="020B0604020202020204" pitchFamily="34" charset="0"/>
              <a:buChar char="•"/>
            </a:pPr>
            <a:r>
              <a:rPr lang="en-GB" sz="2400" b="1" dirty="0">
                <a:solidFill>
                  <a:schemeClr val="tx2"/>
                </a:solidFill>
              </a:rPr>
              <a:t>High Administrative Overhead</a:t>
            </a:r>
            <a:r>
              <a:rPr lang="en-GB" sz="2400" dirty="0">
                <a:solidFill>
                  <a:schemeClr val="tx2"/>
                </a:solidFill>
              </a:rPr>
              <a:t>: Manual ride tracking, payment recording, and business reporting require significant administrative effort, slowing down operations and decision-making.</a:t>
            </a:r>
          </a:p>
          <a:p>
            <a:pPr>
              <a:buFont typeface="Arial" panose="020B0604020202020204" pitchFamily="34" charset="0"/>
              <a:buChar char="•"/>
            </a:pPr>
            <a:r>
              <a:rPr lang="en-GB" sz="2400" b="1" dirty="0">
                <a:solidFill>
                  <a:schemeClr val="tx2"/>
                </a:solidFill>
              </a:rPr>
              <a:t>Scalability Limitations</a:t>
            </a:r>
            <a:r>
              <a:rPr lang="en-GB" sz="2400" dirty="0">
                <a:solidFill>
                  <a:schemeClr val="tx2"/>
                </a:solidFill>
              </a:rPr>
              <a:t>: The current manual approach is not scalable. As customer demand grows, the company struggles to handle increased ride requests without compromising service quality.</a:t>
            </a:r>
          </a:p>
          <a:p>
            <a:endParaRPr lang="en-US" sz="1100" dirty="0">
              <a:solidFill>
                <a:schemeClr val="tx2"/>
              </a:solidFill>
            </a:endParaRPr>
          </a:p>
        </p:txBody>
      </p:sp>
    </p:spTree>
    <p:extLst>
      <p:ext uri="{BB962C8B-B14F-4D97-AF65-F5344CB8AC3E}">
        <p14:creationId xmlns:p14="http://schemas.microsoft.com/office/powerpoint/2010/main" val="420956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C0D6-4951-2072-4A16-66F983E22207}"/>
              </a:ext>
            </a:extLst>
          </p:cNvPr>
          <p:cNvSpPr>
            <a:spLocks noGrp="1"/>
          </p:cNvSpPr>
          <p:nvPr>
            <p:ph type="title"/>
          </p:nvPr>
        </p:nvSpPr>
        <p:spPr/>
        <p:txBody>
          <a:bodyPr/>
          <a:lstStyle/>
          <a:p>
            <a:r>
              <a:rPr lang="en-US" dirty="0">
                <a:solidFill>
                  <a:schemeClr val="tx1"/>
                </a:solidFill>
              </a:rPr>
              <a:t>Actors</a:t>
            </a:r>
          </a:p>
        </p:txBody>
      </p:sp>
      <p:sp>
        <p:nvSpPr>
          <p:cNvPr id="3" name="Content Placeholder 2">
            <a:extLst>
              <a:ext uri="{FF2B5EF4-FFF2-40B4-BE49-F238E27FC236}">
                <a16:creationId xmlns:a16="http://schemas.microsoft.com/office/drawing/2014/main" id="{145508E7-609A-22EF-9733-065144FAA0AD}"/>
              </a:ext>
            </a:extLst>
          </p:cNvPr>
          <p:cNvSpPr>
            <a:spLocks noGrp="1"/>
          </p:cNvSpPr>
          <p:nvPr>
            <p:ph idx="1"/>
          </p:nvPr>
        </p:nvSpPr>
        <p:spPr>
          <a:xfrm>
            <a:off x="677333" y="1303867"/>
            <a:ext cx="9601199" cy="5147733"/>
          </a:xfrm>
        </p:spPr>
        <p:txBody>
          <a:bodyPr>
            <a:normAutofit lnSpcReduction="10000"/>
          </a:bodyPr>
          <a:lstStyle/>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Customer: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An individual who uses the platform to book rides, track driver locations, make payments, and manage their ride history and personal profile.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Driver: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 registered individual who uses the platform to receive ride requests, accept bookings, navigate to pickup and drop-off locations, and manage their availability and profile.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Manager: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administrative user who oversees system operations, reviews reporting and analytics, manages customer or driver accounts when necessary, and monitors service performance trends.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Payment Gateway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(External Actor):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 third-party service responsible for securely processing customer payments.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will integrate with an external gateway to manage financial transactions without directly handling sensitive payment data.</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Font typeface="Arial" panose="020B0604020202020204" pitchFamily="34" charset="0"/>
              <a:buChar char="•"/>
              <a:tabLst>
                <a:tab pos="457200" algn="l"/>
              </a:tabLs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GPS Navigation Service</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800" i="1" kern="100" dirty="0">
                <a:effectLst/>
                <a:latin typeface="Aptos" panose="020B0004020202020204" pitchFamily="34" charset="0"/>
                <a:ea typeface="Aptos" panose="020B0004020202020204" pitchFamily="34" charset="0"/>
                <a:cs typeface="Times New Roman" panose="02020603050405020304" pitchFamily="18" charset="0"/>
              </a:rPr>
              <a:t>(External Actor):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A third-party service used to provide real-time location tracking, route optimization, and estimated arrival times for both customers and drivers.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81202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922E5-43BC-E4C3-F940-13DA5F815269}"/>
              </a:ext>
            </a:extLst>
          </p:cNvPr>
          <p:cNvSpPr>
            <a:spLocks noGrp="1"/>
          </p:cNvSpPr>
          <p:nvPr>
            <p:ph type="title"/>
          </p:nvPr>
        </p:nvSpPr>
        <p:spPr>
          <a:xfrm>
            <a:off x="677334" y="201310"/>
            <a:ext cx="8596668" cy="1320800"/>
          </a:xfrm>
        </p:spPr>
        <p:txBody>
          <a:bodyPr/>
          <a:lstStyle/>
          <a:p>
            <a:r>
              <a:rPr lang="en-US" dirty="0">
                <a:solidFill>
                  <a:schemeClr val="tx1"/>
                </a:solidFill>
              </a:rPr>
              <a:t>Domain Entities</a:t>
            </a:r>
          </a:p>
        </p:txBody>
      </p:sp>
      <p:graphicFrame>
        <p:nvGraphicFramePr>
          <p:cNvPr id="4" name="Content Placeholder 3">
            <a:extLst>
              <a:ext uri="{FF2B5EF4-FFF2-40B4-BE49-F238E27FC236}">
                <a16:creationId xmlns:a16="http://schemas.microsoft.com/office/drawing/2014/main" id="{33BB8831-D95D-5E7B-4B67-217F84E196BC}"/>
              </a:ext>
            </a:extLst>
          </p:cNvPr>
          <p:cNvGraphicFramePr>
            <a:graphicFrameLocks noGrp="1"/>
          </p:cNvGraphicFramePr>
          <p:nvPr>
            <p:ph idx="1"/>
            <p:extLst>
              <p:ext uri="{D42A27DB-BD31-4B8C-83A1-F6EECF244321}">
                <p14:modId xmlns:p14="http://schemas.microsoft.com/office/powerpoint/2010/main" val="3182669415"/>
              </p:ext>
            </p:extLst>
          </p:nvPr>
        </p:nvGraphicFramePr>
        <p:xfrm>
          <a:off x="677334" y="1049867"/>
          <a:ext cx="10176934" cy="5437489"/>
        </p:xfrm>
        <a:graphic>
          <a:graphicData uri="http://schemas.openxmlformats.org/drawingml/2006/table">
            <a:tbl>
              <a:tblPr firstRow="1" firstCol="1" bandRow="1">
                <a:tableStyleId>{5C22544A-7EE6-4342-B048-85BDC9FD1C3A}</a:tableStyleId>
              </a:tblPr>
              <a:tblGrid>
                <a:gridCol w="5088467">
                  <a:extLst>
                    <a:ext uri="{9D8B030D-6E8A-4147-A177-3AD203B41FA5}">
                      <a16:colId xmlns:a16="http://schemas.microsoft.com/office/drawing/2014/main" val="2497230750"/>
                    </a:ext>
                  </a:extLst>
                </a:gridCol>
                <a:gridCol w="5088467">
                  <a:extLst>
                    <a:ext uri="{9D8B030D-6E8A-4147-A177-3AD203B41FA5}">
                      <a16:colId xmlns:a16="http://schemas.microsoft.com/office/drawing/2014/main" val="3602859816"/>
                    </a:ext>
                  </a:extLst>
                </a:gridCol>
              </a:tblGrid>
              <a:tr h="291121">
                <a:tc>
                  <a:txBody>
                    <a:bodyPr/>
                    <a:lstStyle/>
                    <a:p>
                      <a:pPr marL="0" marR="0">
                        <a:lnSpc>
                          <a:spcPct val="115000"/>
                        </a:lnSpc>
                        <a:spcAft>
                          <a:spcPts val="800"/>
                        </a:spcAft>
                        <a:buNone/>
                      </a:pPr>
                      <a:r>
                        <a:rPr lang="en-US" sz="1600" kern="100">
                          <a:effectLst/>
                        </a:rPr>
                        <a:t>Entity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Description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05186502"/>
                  </a:ext>
                </a:extLst>
              </a:tr>
              <a:tr h="291121">
                <a:tc>
                  <a:txBody>
                    <a:bodyPr/>
                    <a:lstStyle/>
                    <a:p>
                      <a:pPr marL="0" marR="0">
                        <a:lnSpc>
                          <a:spcPct val="115000"/>
                        </a:lnSpc>
                        <a:spcAft>
                          <a:spcPts val="800"/>
                        </a:spcAft>
                        <a:buNone/>
                      </a:pPr>
                      <a:r>
                        <a:rPr lang="en-US" sz="1600" kern="100">
                          <a:effectLst/>
                        </a:rPr>
                        <a:t>Customer</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 user who requests and pays for rides via the platform.</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30138215"/>
                  </a:ext>
                </a:extLst>
              </a:tr>
              <a:tr h="572803">
                <a:tc>
                  <a:txBody>
                    <a:bodyPr/>
                    <a:lstStyle/>
                    <a:p>
                      <a:pPr marL="0" marR="0">
                        <a:lnSpc>
                          <a:spcPct val="115000"/>
                        </a:lnSpc>
                        <a:spcAft>
                          <a:spcPts val="800"/>
                        </a:spcAft>
                        <a:buNone/>
                      </a:pPr>
                      <a:r>
                        <a:rPr lang="en-US" sz="1600" kern="100" dirty="0">
                          <a:effectLst/>
                        </a:rPr>
                        <a:t>Driver</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 service provider who accepts ride requests and transports customers.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4102907"/>
                  </a:ext>
                </a:extLst>
              </a:tr>
              <a:tr h="572803">
                <a:tc>
                  <a:txBody>
                    <a:bodyPr/>
                    <a:lstStyle/>
                    <a:p>
                      <a:pPr marL="0" marR="0">
                        <a:lnSpc>
                          <a:spcPct val="115000"/>
                        </a:lnSpc>
                        <a:spcAft>
                          <a:spcPts val="800"/>
                        </a:spcAft>
                        <a:buNone/>
                      </a:pPr>
                      <a:r>
                        <a:rPr lang="en-US" sz="1600" kern="100">
                          <a:effectLst/>
                        </a:rPr>
                        <a:t>Ride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 record of a single trip, including pickup/drop-off locations, status, and associated users.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30707788"/>
                  </a:ext>
                </a:extLst>
              </a:tr>
              <a:tr h="572803">
                <a:tc>
                  <a:txBody>
                    <a:bodyPr/>
                    <a:lstStyle/>
                    <a:p>
                      <a:pPr marL="0" marR="0">
                        <a:lnSpc>
                          <a:spcPct val="115000"/>
                        </a:lnSpc>
                        <a:spcAft>
                          <a:spcPts val="800"/>
                        </a:spcAft>
                        <a:buNone/>
                      </a:pPr>
                      <a:r>
                        <a:rPr lang="en-US" sz="1600" kern="100" dirty="0">
                          <a:effectLst/>
                        </a:rPr>
                        <a:t>Vehicle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Details about a driver’s transport (car or motorbike), including type and registration data.</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26843891"/>
                  </a:ext>
                </a:extLst>
              </a:tr>
              <a:tr h="572803">
                <a:tc>
                  <a:txBody>
                    <a:bodyPr/>
                    <a:lstStyle/>
                    <a:p>
                      <a:pPr marL="0" marR="0">
                        <a:lnSpc>
                          <a:spcPct val="115000"/>
                        </a:lnSpc>
                        <a:spcAft>
                          <a:spcPts val="800"/>
                        </a:spcAft>
                        <a:buNone/>
                      </a:pPr>
                      <a:r>
                        <a:rPr lang="en-US" sz="1600" kern="100">
                          <a:effectLst/>
                        </a:rPr>
                        <a:t>Location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Geographic information (latitude, longitude, address) for ride pickup and drop-off points.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85074102"/>
                  </a:ext>
                </a:extLst>
              </a:tr>
              <a:tr h="572803">
                <a:tc>
                  <a:txBody>
                    <a:bodyPr/>
                    <a:lstStyle/>
                    <a:p>
                      <a:pPr marL="0" marR="0">
                        <a:lnSpc>
                          <a:spcPct val="115000"/>
                        </a:lnSpc>
                        <a:spcAft>
                          <a:spcPts val="800"/>
                        </a:spcAft>
                        <a:buNone/>
                      </a:pPr>
                      <a:r>
                        <a:rPr lang="en-US" sz="1600" kern="100">
                          <a:effectLst/>
                        </a:rPr>
                        <a:t>Payment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Transaction details for a ride, including fare, method, status, and receipt information.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6926045"/>
                  </a:ext>
                </a:extLst>
              </a:tr>
              <a:tr h="572803">
                <a:tc>
                  <a:txBody>
                    <a:bodyPr/>
                    <a:lstStyle/>
                    <a:p>
                      <a:pPr marL="0" marR="0">
                        <a:lnSpc>
                          <a:spcPct val="115000"/>
                        </a:lnSpc>
                        <a:spcAft>
                          <a:spcPts val="800"/>
                        </a:spcAft>
                        <a:buNone/>
                      </a:pPr>
                      <a:r>
                        <a:rPr lang="en-US" sz="1600" kern="100">
                          <a:effectLst/>
                        </a:rPr>
                        <a:t>Account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Authentication and profile information for all users (customers, drivers, managers).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80381645"/>
                  </a:ext>
                </a:extLst>
              </a:tr>
              <a:tr h="572803">
                <a:tc>
                  <a:txBody>
                    <a:bodyPr/>
                    <a:lstStyle/>
                    <a:p>
                      <a:pPr marL="0" marR="0">
                        <a:lnSpc>
                          <a:spcPct val="115000"/>
                        </a:lnSpc>
                        <a:spcAft>
                          <a:spcPts val="800"/>
                        </a:spcAft>
                        <a:buNone/>
                      </a:pPr>
                      <a:r>
                        <a:rPr lang="en-US" sz="1600" kern="100">
                          <a:effectLst/>
                        </a:rPr>
                        <a:t>Manager</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An administrative user who oversees operations and accesses reports and analytics.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13488627"/>
                  </a:ext>
                </a:extLst>
              </a:tr>
              <a:tr h="572803">
                <a:tc>
                  <a:txBody>
                    <a:bodyPr/>
                    <a:lstStyle/>
                    <a:p>
                      <a:pPr marL="0" marR="0">
                        <a:lnSpc>
                          <a:spcPct val="115000"/>
                        </a:lnSpc>
                        <a:spcAft>
                          <a:spcPts val="800"/>
                        </a:spcAft>
                        <a:buNone/>
                      </a:pPr>
                      <a:r>
                        <a:rPr lang="en-US" sz="1600" kern="100">
                          <a:effectLst/>
                        </a:rPr>
                        <a:t>Report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Aggregated summaries of rides, payments, and performance metrics for managerial review.</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02050508"/>
                  </a:ext>
                </a:extLst>
              </a:tr>
            </a:tbl>
          </a:graphicData>
        </a:graphic>
      </p:graphicFrame>
    </p:spTree>
    <p:extLst>
      <p:ext uri="{BB962C8B-B14F-4D97-AF65-F5344CB8AC3E}">
        <p14:creationId xmlns:p14="http://schemas.microsoft.com/office/powerpoint/2010/main" val="24722034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26FE7-E485-D87C-95D9-401CAB5C004E}"/>
              </a:ext>
            </a:extLst>
          </p:cNvPr>
          <p:cNvSpPr>
            <a:spLocks noGrp="1"/>
          </p:cNvSpPr>
          <p:nvPr>
            <p:ph type="title"/>
          </p:nvPr>
        </p:nvSpPr>
        <p:spPr/>
        <p:txBody>
          <a:bodyPr/>
          <a:lstStyle/>
          <a:p>
            <a:r>
              <a:rPr lang="en-US" dirty="0">
                <a:solidFill>
                  <a:schemeClr val="tx1"/>
                </a:solidFill>
              </a:rPr>
              <a:t>List of Tasks</a:t>
            </a:r>
          </a:p>
        </p:txBody>
      </p:sp>
      <p:sp>
        <p:nvSpPr>
          <p:cNvPr id="3" name="Content Placeholder 2">
            <a:extLst>
              <a:ext uri="{FF2B5EF4-FFF2-40B4-BE49-F238E27FC236}">
                <a16:creationId xmlns:a16="http://schemas.microsoft.com/office/drawing/2014/main" id="{0E3FCC11-12A1-370C-B5BB-7785FA8C55E3}"/>
              </a:ext>
            </a:extLst>
          </p:cNvPr>
          <p:cNvSpPr>
            <a:spLocks noGrp="1"/>
          </p:cNvSpPr>
          <p:nvPr>
            <p:ph idx="1"/>
          </p:nvPr>
        </p:nvSpPr>
        <p:spPr>
          <a:xfrm>
            <a:off x="677334" y="1422401"/>
            <a:ext cx="8596668" cy="4618962"/>
          </a:xfrm>
        </p:spPr>
        <p:txBody>
          <a:bodyPr>
            <a:normAutofit lnSpcReduction="10000"/>
          </a:bodyPr>
          <a:lstStyle/>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User Account Management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Ride Booking</a:t>
            </a: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Driver Assignment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Real-Time Tracking</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Ride Status Management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Navigation Support</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Payment Processing</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Notifications &amp; Alerts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Reporting &amp; Analytics</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r>
              <a:rPr lang="en-US" sz="2400" b="1" kern="100" dirty="0">
                <a:effectLst/>
                <a:latin typeface="Aptos" panose="020B0004020202020204" pitchFamily="34" charset="0"/>
                <a:ea typeface="Aptos" panose="020B0004020202020204" pitchFamily="34" charset="0"/>
                <a:cs typeface="Times New Roman" panose="02020603050405020304" pitchFamily="18" charset="0"/>
              </a:rPr>
              <a:t>Error Handling &amp; Validation</a:t>
            </a:r>
            <a:endParaRPr lang="en-US" sz="2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024475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FE76-1A09-D3EA-9208-DB9EC4523D49}"/>
              </a:ext>
            </a:extLst>
          </p:cNvPr>
          <p:cNvSpPr>
            <a:spLocks noGrp="1"/>
          </p:cNvSpPr>
          <p:nvPr>
            <p:ph type="title"/>
          </p:nvPr>
        </p:nvSpPr>
        <p:spPr/>
        <p:txBody>
          <a:bodyPr/>
          <a:lstStyle/>
          <a:p>
            <a:r>
              <a:rPr lang="en-US" dirty="0">
                <a:solidFill>
                  <a:schemeClr val="tx1"/>
                </a:solidFill>
              </a:rPr>
              <a:t>Data Model</a:t>
            </a:r>
          </a:p>
        </p:txBody>
      </p:sp>
      <p:pic>
        <p:nvPicPr>
          <p:cNvPr id="4" name="Content Placeholder 3" descr="A diagram of a company&#10;&#10;AI-generated content may be incorrect.">
            <a:extLst>
              <a:ext uri="{FF2B5EF4-FFF2-40B4-BE49-F238E27FC236}">
                <a16:creationId xmlns:a16="http://schemas.microsoft.com/office/drawing/2014/main" id="{68B5C9E8-8E5E-4078-4335-631214CF39B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438779"/>
            <a:ext cx="6915984" cy="5128179"/>
          </a:xfrm>
          <a:prstGeom prst="rect">
            <a:avLst/>
          </a:prstGeom>
          <a:noFill/>
          <a:ln>
            <a:noFill/>
          </a:ln>
        </p:spPr>
      </p:pic>
    </p:spTree>
    <p:extLst>
      <p:ext uri="{BB962C8B-B14F-4D97-AF65-F5344CB8AC3E}">
        <p14:creationId xmlns:p14="http://schemas.microsoft.com/office/powerpoint/2010/main" val="2111670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8460BD8-AE3F-4AC9-9D0B-717052AA5D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8" name="Straight Connector 7">
              <a:extLst>
                <a:ext uri="{FF2B5EF4-FFF2-40B4-BE49-F238E27FC236}">
                  <a16:creationId xmlns:a16="http://schemas.microsoft.com/office/drawing/2014/main" id="{54420CFE-F482-466E-9E1E-C78513C0B8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331032B-BD21-4BDA-920C-12E358052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 name="Rectangle 23">
              <a:extLst>
                <a:ext uri="{FF2B5EF4-FFF2-40B4-BE49-F238E27FC236}">
                  <a16:creationId xmlns:a16="http://schemas.microsoft.com/office/drawing/2014/main" id="{E7514DA3-59E7-409E-8A3B-AD097F6E56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25">
              <a:extLst>
                <a:ext uri="{FF2B5EF4-FFF2-40B4-BE49-F238E27FC236}">
                  <a16:creationId xmlns:a16="http://schemas.microsoft.com/office/drawing/2014/main" id="{57B9A2A6-3BE4-4599-9364-F71C5BFD61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4FD744C6-4ED8-4BC9-BF68-6BDF701C5D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7">
              <a:extLst>
                <a:ext uri="{FF2B5EF4-FFF2-40B4-BE49-F238E27FC236}">
                  <a16:creationId xmlns:a16="http://schemas.microsoft.com/office/drawing/2014/main" id="{092C5BAD-C911-4F8F-A1C5-470268BE6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28">
              <a:extLst>
                <a:ext uri="{FF2B5EF4-FFF2-40B4-BE49-F238E27FC236}">
                  <a16:creationId xmlns:a16="http://schemas.microsoft.com/office/drawing/2014/main" id="{B133D0C8-4EC4-424F-8E70-0482D5B1B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9">
              <a:extLst>
                <a:ext uri="{FF2B5EF4-FFF2-40B4-BE49-F238E27FC236}">
                  <a16:creationId xmlns:a16="http://schemas.microsoft.com/office/drawing/2014/main" id="{7B1532A0-F4B3-4DE8-B18F-740CAAD25A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Isosceles Triangle 15">
              <a:extLst>
                <a:ext uri="{FF2B5EF4-FFF2-40B4-BE49-F238E27FC236}">
                  <a16:creationId xmlns:a16="http://schemas.microsoft.com/office/drawing/2014/main" id="{8EFDD162-BBBA-4062-8BBF-53DBA10913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DCFC9E65-3E19-4483-B952-25D29683CA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19" name="Rectangle 18">
            <a:extLst>
              <a:ext uri="{FF2B5EF4-FFF2-40B4-BE49-F238E27FC236}">
                <a16:creationId xmlns:a16="http://schemas.microsoft.com/office/drawing/2014/main" id="{DD6BC9EB-F181-48AB-BCA2-3D1DB20D2D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66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25BA64-7A02-67FF-8BDB-CC2CC58BACF8}"/>
              </a:ext>
            </a:extLst>
          </p:cNvPr>
          <p:cNvSpPr>
            <a:spLocks noGrp="1"/>
          </p:cNvSpPr>
          <p:nvPr>
            <p:ph type="title"/>
          </p:nvPr>
        </p:nvSpPr>
        <p:spPr>
          <a:xfrm>
            <a:off x="1507066" y="999460"/>
            <a:ext cx="5698067" cy="4479852"/>
          </a:xfrm>
        </p:spPr>
        <p:txBody>
          <a:bodyPr vert="horz" lIns="91440" tIns="45720" rIns="91440" bIns="45720" rtlCol="0" anchor="ctr">
            <a:normAutofit/>
          </a:bodyPr>
          <a:lstStyle/>
          <a:p>
            <a:pPr algn="r"/>
            <a:r>
              <a:rPr lang="en-US" sz="5400" dirty="0"/>
              <a:t>Tasks </a:t>
            </a:r>
            <a:br>
              <a:rPr lang="en-US" sz="5400" dirty="0"/>
            </a:br>
            <a:r>
              <a:rPr lang="en-US" sz="5400" dirty="0"/>
              <a:t>&amp; </a:t>
            </a:r>
            <a:br>
              <a:rPr lang="en-US" sz="5400" dirty="0"/>
            </a:br>
            <a:r>
              <a:rPr lang="en-US" sz="5400" dirty="0"/>
              <a:t>Support</a:t>
            </a:r>
          </a:p>
        </p:txBody>
      </p:sp>
      <p:sp>
        <p:nvSpPr>
          <p:cNvPr id="21" name="Isosceles Triangle 20">
            <a:extLst>
              <a:ext uri="{FF2B5EF4-FFF2-40B4-BE49-F238E27FC236}">
                <a16:creationId xmlns:a16="http://schemas.microsoft.com/office/drawing/2014/main" id="{D33AAA80-39DC-4020-9BFF-0718F35C7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23" name="Straight Connector 22">
            <a:extLst>
              <a:ext uri="{FF2B5EF4-FFF2-40B4-BE49-F238E27FC236}">
                <a16:creationId xmlns:a16="http://schemas.microsoft.com/office/drawing/2014/main" id="{C9C5D90B-7EE3-4D26-AB7D-A5A3A6E112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39186"/>
            <a:ext cx="0" cy="32004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Isosceles Triangle 24">
            <a:extLst>
              <a:ext uri="{FF2B5EF4-FFF2-40B4-BE49-F238E27FC236}">
                <a16:creationId xmlns:a16="http://schemas.microsoft.com/office/drawing/2014/main" id="{1177F295-741F-4EFF-B0CA-BE69295ADA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11349404" y="1217756"/>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046705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89CC-1872-AD90-99A9-41F3013AF1F5}"/>
              </a:ext>
            </a:extLst>
          </p:cNvPr>
          <p:cNvSpPr>
            <a:spLocks noGrp="1"/>
          </p:cNvSpPr>
          <p:nvPr>
            <p:ph type="title"/>
          </p:nvPr>
        </p:nvSpPr>
        <p:spPr/>
        <p:txBody>
          <a:bodyPr/>
          <a:lstStyle/>
          <a:p>
            <a:r>
              <a:rPr lang="en-US" dirty="0">
                <a:solidFill>
                  <a:schemeClr val="tx1"/>
                </a:solidFill>
              </a:rPr>
              <a:t>User Registration and Authentication</a:t>
            </a:r>
          </a:p>
        </p:txBody>
      </p:sp>
      <p:graphicFrame>
        <p:nvGraphicFramePr>
          <p:cNvPr id="4" name="Content Placeholder 3">
            <a:extLst>
              <a:ext uri="{FF2B5EF4-FFF2-40B4-BE49-F238E27FC236}">
                <a16:creationId xmlns:a16="http://schemas.microsoft.com/office/drawing/2014/main" id="{15752643-5339-8BA0-9006-B3DEE058809E}"/>
              </a:ext>
            </a:extLst>
          </p:cNvPr>
          <p:cNvGraphicFramePr>
            <a:graphicFrameLocks noGrp="1"/>
          </p:cNvGraphicFramePr>
          <p:nvPr>
            <p:ph idx="1"/>
            <p:extLst>
              <p:ext uri="{D42A27DB-BD31-4B8C-83A1-F6EECF244321}">
                <p14:modId xmlns:p14="http://schemas.microsoft.com/office/powerpoint/2010/main" val="3693966901"/>
              </p:ext>
            </p:extLst>
          </p:nvPr>
        </p:nvGraphicFramePr>
        <p:xfrm>
          <a:off x="677334" y="1270001"/>
          <a:ext cx="10464800" cy="5317065"/>
        </p:xfrm>
        <a:graphic>
          <a:graphicData uri="http://schemas.openxmlformats.org/drawingml/2006/table">
            <a:tbl>
              <a:tblPr firstRow="1" firstCol="1" bandRow="1">
                <a:tableStyleId>{5C22544A-7EE6-4342-B048-85BDC9FD1C3A}</a:tableStyleId>
              </a:tblPr>
              <a:tblGrid>
                <a:gridCol w="5232400">
                  <a:extLst>
                    <a:ext uri="{9D8B030D-6E8A-4147-A177-3AD203B41FA5}">
                      <a16:colId xmlns:a16="http://schemas.microsoft.com/office/drawing/2014/main" val="3399060012"/>
                    </a:ext>
                  </a:extLst>
                </a:gridCol>
                <a:gridCol w="5232400">
                  <a:extLst>
                    <a:ext uri="{9D8B030D-6E8A-4147-A177-3AD203B41FA5}">
                      <a16:colId xmlns:a16="http://schemas.microsoft.com/office/drawing/2014/main" val="154174897"/>
                    </a:ext>
                  </a:extLst>
                </a:gridCol>
              </a:tblGrid>
              <a:tr h="269168">
                <a:tc>
                  <a:txBody>
                    <a:bodyPr/>
                    <a:lstStyle/>
                    <a:p>
                      <a:pPr marL="0" marR="0">
                        <a:lnSpc>
                          <a:spcPct val="115000"/>
                        </a:lnSpc>
                        <a:spcAft>
                          <a:spcPts val="800"/>
                        </a:spcAft>
                        <a:buNone/>
                      </a:pPr>
                      <a:r>
                        <a:rPr lang="en-US" sz="1200" kern="100">
                          <a:effectLst/>
                        </a:rPr>
                        <a:t>Aspect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96545708"/>
                  </a:ext>
                </a:extLst>
              </a:tr>
              <a:tr h="525077">
                <a:tc>
                  <a:txBody>
                    <a:bodyPr/>
                    <a:lstStyle/>
                    <a:p>
                      <a:pPr marL="0" marR="0">
                        <a:lnSpc>
                          <a:spcPct val="115000"/>
                        </a:lnSpc>
                        <a:spcAft>
                          <a:spcPts val="800"/>
                        </a:spcAft>
                        <a:buNone/>
                      </a:pPr>
                      <a:r>
                        <a:rPr lang="en-US" sz="1200" kern="100">
                          <a:effectLst/>
                        </a:rPr>
                        <a:t>Purpose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Allow new users (Customers, Drivers, Managers) to create an account and log in securely.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98721641"/>
                  </a:ext>
                </a:extLst>
              </a:tr>
              <a:tr h="269168">
                <a:tc>
                  <a:txBody>
                    <a:bodyPr/>
                    <a:lstStyle/>
                    <a:p>
                      <a:pPr marL="0" marR="0">
                        <a:lnSpc>
                          <a:spcPct val="115000"/>
                        </a:lnSpc>
                        <a:spcAft>
                          <a:spcPts val="800"/>
                        </a:spcAft>
                        <a:buNone/>
                      </a:pPr>
                      <a:r>
                        <a:rPr lang="en-US" sz="1200" kern="100">
                          <a:effectLst/>
                        </a:rPr>
                        <a:t>Precondition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User has downloaded the SmartRide app or accessed the web portal.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86398722"/>
                  </a:ext>
                </a:extLst>
              </a:tr>
              <a:tr h="525077">
                <a:tc>
                  <a:txBody>
                    <a:bodyPr/>
                    <a:lstStyle/>
                    <a:p>
                      <a:pPr marL="0" marR="0">
                        <a:lnSpc>
                          <a:spcPct val="115000"/>
                        </a:lnSpc>
                        <a:spcAft>
                          <a:spcPts val="800"/>
                        </a:spcAft>
                        <a:buNone/>
                      </a:pPr>
                      <a:r>
                        <a:rPr lang="en-US" sz="1200" kern="100" dirty="0">
                          <a:effectLst/>
                        </a:rPr>
                        <a:t>Frequency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Once per user (registration), then at each subsequent app launch or session (login).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55257396"/>
                  </a:ext>
                </a:extLst>
              </a:tr>
              <a:tr h="525077">
                <a:tc>
                  <a:txBody>
                    <a:bodyPr/>
                    <a:lstStyle/>
                    <a:p>
                      <a:pPr marL="0" marR="0">
                        <a:lnSpc>
                          <a:spcPct val="115000"/>
                        </a:lnSpc>
                        <a:spcAft>
                          <a:spcPts val="800"/>
                        </a:spcAft>
                        <a:buNone/>
                      </a:pPr>
                      <a:r>
                        <a:rPr lang="en-US" sz="1200" kern="100">
                          <a:effectLst/>
                        </a:rPr>
                        <a:t>Critical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Insecure or failed authentication exposes privacy/data or prevents use of the system.</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139812047"/>
                  </a:ext>
                </a:extLst>
              </a:tr>
              <a:tr h="269168">
                <a:tc>
                  <a:txBody>
                    <a:bodyPr/>
                    <a:lstStyle/>
                    <a:p>
                      <a:pPr marL="0" marR="0">
                        <a:lnSpc>
                          <a:spcPct val="115000"/>
                        </a:lnSpc>
                        <a:spcAft>
                          <a:spcPts val="800"/>
                        </a:spcAft>
                        <a:buNone/>
                      </a:pPr>
                      <a:r>
                        <a:rPr lang="en-US" sz="1200" kern="100">
                          <a:effectLst/>
                        </a:rPr>
                        <a:t>Work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Registration &amp; Login screens (mobile/web).</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2476994"/>
                  </a:ext>
                </a:extLst>
              </a:tr>
              <a:tr h="269168">
                <a:tc>
                  <a:txBody>
                    <a:bodyPr/>
                    <a:lstStyle/>
                    <a:p>
                      <a:pPr marL="0" marR="0">
                        <a:lnSpc>
                          <a:spcPct val="115000"/>
                        </a:lnSpc>
                        <a:spcAft>
                          <a:spcPts val="800"/>
                        </a:spcAft>
                        <a:buNone/>
                      </a:pPr>
                      <a:r>
                        <a:rPr lang="en-US" sz="1200" kern="100">
                          <a:effectLst/>
                        </a:rPr>
                        <a:t>Subtask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Example Solution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20794522"/>
                  </a:ext>
                </a:extLst>
              </a:tr>
              <a:tr h="269168">
                <a:tc>
                  <a:txBody>
                    <a:bodyPr/>
                    <a:lstStyle/>
                    <a:p>
                      <a:pPr marL="0" marR="0">
                        <a:lnSpc>
                          <a:spcPct val="115000"/>
                        </a:lnSpc>
                        <a:spcAft>
                          <a:spcPts val="800"/>
                        </a:spcAft>
                        <a:buNone/>
                      </a:pPr>
                      <a:r>
                        <a:rPr lang="en-US" sz="1200" kern="100">
                          <a:effectLst/>
                        </a:rPr>
                        <a:t>1. Collect user details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Present form for name, email/phone, password, (driver: license)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74634005"/>
                  </a:ext>
                </a:extLst>
              </a:tr>
              <a:tr h="269168">
                <a:tc>
                  <a:txBody>
                    <a:bodyPr/>
                    <a:lstStyle/>
                    <a:p>
                      <a:pPr marL="0" marR="0">
                        <a:lnSpc>
                          <a:spcPct val="115000"/>
                        </a:lnSpc>
                        <a:spcAft>
                          <a:spcPts val="800"/>
                        </a:spcAft>
                        <a:buNone/>
                      </a:pPr>
                      <a:r>
                        <a:rPr lang="en-US" sz="1200" kern="100">
                          <a:effectLst/>
                        </a:rPr>
                        <a:t>2. Validate input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Check mandatory fields, email format, password strength</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9294052"/>
                  </a:ext>
                </a:extLst>
              </a:tr>
              <a:tr h="269168">
                <a:tc>
                  <a:txBody>
                    <a:bodyPr/>
                    <a:lstStyle/>
                    <a:p>
                      <a:pPr marL="0" marR="0">
                        <a:lnSpc>
                          <a:spcPct val="115000"/>
                        </a:lnSpc>
                        <a:spcAft>
                          <a:spcPts val="800"/>
                        </a:spcAft>
                        <a:buNone/>
                      </a:pPr>
                      <a:r>
                        <a:rPr lang="en-US" sz="1200" kern="100">
                          <a:effectLst/>
                        </a:rPr>
                        <a:t>3. Create account record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Invoke Account.create() → store credentials in user database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17351990"/>
                  </a:ext>
                </a:extLst>
              </a:tr>
              <a:tr h="269168">
                <a:tc>
                  <a:txBody>
                    <a:bodyPr/>
                    <a:lstStyle/>
                    <a:p>
                      <a:pPr marL="0" marR="0">
                        <a:lnSpc>
                          <a:spcPct val="115000"/>
                        </a:lnSpc>
                        <a:spcAft>
                          <a:spcPts val="800"/>
                        </a:spcAft>
                        <a:buNone/>
                      </a:pPr>
                      <a:r>
                        <a:rPr lang="en-US" sz="1200" kern="100">
                          <a:effectLst/>
                        </a:rPr>
                        <a:t>4. Send confirmation (optional)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Email/SMS with verification link or code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70190538"/>
                  </a:ext>
                </a:extLst>
              </a:tr>
              <a:tr h="269168">
                <a:tc>
                  <a:txBody>
                    <a:bodyPr/>
                    <a:lstStyle/>
                    <a:p>
                      <a:pPr marL="0" marR="0">
                        <a:lnSpc>
                          <a:spcPct val="115000"/>
                        </a:lnSpc>
                        <a:spcAft>
                          <a:spcPts val="800"/>
                        </a:spcAft>
                        <a:buNone/>
                      </a:pPr>
                      <a:r>
                        <a:rPr lang="en-US" sz="1200" kern="100">
                          <a:effectLst/>
                        </a:rPr>
                        <a:t>5. Authenticate on login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Account.login() → check credentials → issue session token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77180207"/>
                  </a:ext>
                </a:extLst>
              </a:tr>
              <a:tr h="269168">
                <a:tc>
                  <a:txBody>
                    <a:bodyPr/>
                    <a:lstStyle/>
                    <a:p>
                      <a:pPr marL="0" marR="0">
                        <a:lnSpc>
                          <a:spcPct val="115000"/>
                        </a:lnSpc>
                        <a:spcAft>
                          <a:spcPts val="800"/>
                        </a:spcAft>
                        <a:buNone/>
                      </a:pPr>
                      <a:r>
                        <a:rPr lang="en-US" sz="1200" kern="100">
                          <a:effectLst/>
                        </a:rPr>
                        <a:t>Variants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 </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77550217"/>
                  </a:ext>
                </a:extLst>
              </a:tr>
              <a:tr h="525077">
                <a:tc>
                  <a:txBody>
                    <a:bodyPr/>
                    <a:lstStyle/>
                    <a:p>
                      <a:pPr marL="0" marR="0">
                        <a:lnSpc>
                          <a:spcPct val="115000"/>
                        </a:lnSpc>
                        <a:spcAft>
                          <a:spcPts val="800"/>
                        </a:spcAft>
                        <a:buNone/>
                      </a:pPr>
                      <a:r>
                        <a:rPr lang="en-US" sz="1200" kern="100">
                          <a:effectLst/>
                        </a:rPr>
                        <a:t>1a. Social Login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User chooses Google/Facebook SSO → OAuth flow → create or link local 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66765399"/>
                  </a:ext>
                </a:extLst>
              </a:tr>
              <a:tr h="525077">
                <a:tc>
                  <a:txBody>
                    <a:bodyPr/>
                    <a:lstStyle/>
                    <a:p>
                      <a:pPr marL="0" marR="0">
                        <a:lnSpc>
                          <a:spcPct val="115000"/>
                        </a:lnSpc>
                        <a:spcAft>
                          <a:spcPts val="800"/>
                        </a:spcAft>
                        <a:buNone/>
                      </a:pPr>
                      <a:r>
                        <a:rPr lang="en-US" sz="1200" kern="100">
                          <a:effectLst/>
                        </a:rPr>
                        <a:t>1b. Password Reset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User forgot password → requests reset link → completes password change.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77030574"/>
                  </a:ext>
                </a:extLst>
              </a:tr>
            </a:tbl>
          </a:graphicData>
        </a:graphic>
      </p:graphicFrame>
    </p:spTree>
    <p:extLst>
      <p:ext uri="{BB962C8B-B14F-4D97-AF65-F5344CB8AC3E}">
        <p14:creationId xmlns:p14="http://schemas.microsoft.com/office/powerpoint/2010/main" val="3673184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B3033-4909-5630-2E0D-69BCBB18F9A1}"/>
              </a:ext>
            </a:extLst>
          </p:cNvPr>
          <p:cNvSpPr>
            <a:spLocks noGrp="1"/>
          </p:cNvSpPr>
          <p:nvPr>
            <p:ph type="title"/>
          </p:nvPr>
        </p:nvSpPr>
        <p:spPr>
          <a:xfrm>
            <a:off x="1179073" y="352992"/>
            <a:ext cx="9833548" cy="1325563"/>
          </a:xfrm>
        </p:spPr>
        <p:txBody>
          <a:bodyPr anchor="b">
            <a:normAutofit/>
          </a:bodyPr>
          <a:lstStyle/>
          <a:p>
            <a:pPr algn="ctr"/>
            <a:r>
              <a:rPr lang="en-US" sz="3600" b="1" dirty="0">
                <a:solidFill>
                  <a:schemeClr val="tx2"/>
                </a:solidFill>
                <a:latin typeface="Calibri (Body)"/>
              </a:rPr>
              <a:t>Introduction</a:t>
            </a:r>
          </a:p>
        </p:txBody>
      </p:sp>
      <p:sp>
        <p:nvSpPr>
          <p:cNvPr id="3" name="Content Placeholder 2">
            <a:extLst>
              <a:ext uri="{FF2B5EF4-FFF2-40B4-BE49-F238E27FC236}">
                <a16:creationId xmlns:a16="http://schemas.microsoft.com/office/drawing/2014/main" id="{6CCAAFF2-DE32-F6F4-92BC-70FD7A215F88}"/>
              </a:ext>
            </a:extLst>
          </p:cNvPr>
          <p:cNvSpPr>
            <a:spLocks noGrp="1"/>
          </p:cNvSpPr>
          <p:nvPr>
            <p:ph idx="1"/>
          </p:nvPr>
        </p:nvSpPr>
        <p:spPr>
          <a:xfrm>
            <a:off x="1179073" y="1678555"/>
            <a:ext cx="9833548" cy="3827938"/>
          </a:xfrm>
        </p:spPr>
        <p:txBody>
          <a:bodyPr>
            <a:noAutofit/>
          </a:bodyPr>
          <a:lstStyle/>
          <a:p>
            <a:pPr marL="0" indent="0">
              <a:buNone/>
            </a:pPr>
            <a:r>
              <a:rPr lang="en-GB" sz="2000" dirty="0" err="1">
                <a:solidFill>
                  <a:schemeClr val="tx2"/>
                </a:solidFill>
              </a:rPr>
              <a:t>SmartRide</a:t>
            </a:r>
            <a:r>
              <a:rPr lang="en-GB" sz="2000" dirty="0">
                <a:solidFill>
                  <a:schemeClr val="tx2"/>
                </a:solidFill>
              </a:rPr>
              <a:t> is a transportation service company operating in a busy metropolitan city. The company connects customers with available drivers for a fee, using cars and motorbikes. Currently, </a:t>
            </a:r>
            <a:r>
              <a:rPr lang="en-GB" sz="2000" dirty="0" err="1">
                <a:solidFill>
                  <a:schemeClr val="tx2"/>
                </a:solidFill>
              </a:rPr>
              <a:t>SmartRide’s</a:t>
            </a:r>
            <a:r>
              <a:rPr lang="en-GB" sz="2000" dirty="0">
                <a:solidFill>
                  <a:schemeClr val="tx2"/>
                </a:solidFill>
              </a:rPr>
              <a:t> operations are managed manually, leading to inefficiencies such as long wait times, lost ride opportunities, and slow payment handling. To address these challenges and to prepare for future growth, </a:t>
            </a:r>
            <a:r>
              <a:rPr lang="en-GB" sz="2000" dirty="0" err="1">
                <a:solidFill>
                  <a:schemeClr val="tx2"/>
                </a:solidFill>
              </a:rPr>
              <a:t>SmartRide</a:t>
            </a:r>
            <a:r>
              <a:rPr lang="en-GB" sz="2000" dirty="0">
                <a:solidFill>
                  <a:schemeClr val="tx2"/>
                </a:solidFill>
              </a:rPr>
              <a:t> has commissioned the development of a new Online Ride-Sharing Platform (ORSP).</a:t>
            </a:r>
          </a:p>
          <a:p>
            <a:pPr marL="0" indent="0">
              <a:buNone/>
            </a:pPr>
            <a:endParaRPr lang="en-GB" sz="2000" dirty="0">
              <a:solidFill>
                <a:schemeClr val="tx2"/>
              </a:solidFill>
            </a:endParaRPr>
          </a:p>
          <a:p>
            <a:pPr marL="0" indent="0">
              <a:buNone/>
            </a:pPr>
            <a:r>
              <a:rPr lang="en-GB" sz="2000" dirty="0" err="1">
                <a:solidFill>
                  <a:schemeClr val="tx2"/>
                </a:solidFill>
              </a:rPr>
              <a:t>SESoft</a:t>
            </a:r>
            <a:r>
              <a:rPr lang="en-GB" sz="2000" dirty="0">
                <a:solidFill>
                  <a:schemeClr val="tx2"/>
                </a:solidFill>
              </a:rPr>
              <a:t> Consulting has been tasked with designing and developing the ORSP to automate and enhance </a:t>
            </a:r>
            <a:r>
              <a:rPr lang="en-GB" sz="2000" dirty="0" err="1">
                <a:solidFill>
                  <a:schemeClr val="tx2"/>
                </a:solidFill>
              </a:rPr>
              <a:t>SmartRide’s</a:t>
            </a:r>
            <a:r>
              <a:rPr lang="en-GB" sz="2000" dirty="0">
                <a:solidFill>
                  <a:schemeClr val="tx2"/>
                </a:solidFill>
              </a:rPr>
              <a:t> operations, focusing on improving ride booking, driver assignment, real-time tracking, and online payments. This system is expected to deliver a faster, more reliable, and user-friendly experience for both customers and drivers, while also providing managerial insights to support business decision-making.</a:t>
            </a:r>
          </a:p>
          <a:p>
            <a:endParaRPr lang="en-US" sz="2000" dirty="0">
              <a:solidFill>
                <a:schemeClr val="tx2"/>
              </a:solidFill>
            </a:endParaRPr>
          </a:p>
        </p:txBody>
      </p:sp>
    </p:spTree>
    <p:extLst>
      <p:ext uri="{BB962C8B-B14F-4D97-AF65-F5344CB8AC3E}">
        <p14:creationId xmlns:p14="http://schemas.microsoft.com/office/powerpoint/2010/main" val="249834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ACD39-54CB-EAA3-893C-3D45AD597098}"/>
              </a:ext>
            </a:extLst>
          </p:cNvPr>
          <p:cNvSpPr>
            <a:spLocks noGrp="1"/>
          </p:cNvSpPr>
          <p:nvPr>
            <p:ph type="title"/>
          </p:nvPr>
        </p:nvSpPr>
        <p:spPr>
          <a:xfrm>
            <a:off x="1039284" y="533400"/>
            <a:ext cx="3243619" cy="1320800"/>
          </a:xfrm>
        </p:spPr>
        <p:txBody>
          <a:bodyPr>
            <a:normAutofit fontScale="90000"/>
          </a:bodyPr>
          <a:lstStyle/>
          <a:p>
            <a:r>
              <a:rPr lang="en-US" dirty="0">
                <a:solidFill>
                  <a:schemeClr val="tx1"/>
                </a:solidFill>
              </a:rPr>
              <a:t>User Registration and Authentication</a:t>
            </a:r>
            <a:endParaRPr lang="en-US" dirty="0"/>
          </a:p>
        </p:txBody>
      </p:sp>
      <p:pic>
        <p:nvPicPr>
          <p:cNvPr id="4" name="Content Placeholder 3" descr="A diagram of a company&#10;&#10;AI-generated content may be incorrect.">
            <a:extLst>
              <a:ext uri="{FF2B5EF4-FFF2-40B4-BE49-F238E27FC236}">
                <a16:creationId xmlns:a16="http://schemas.microsoft.com/office/drawing/2014/main" id="{62B85228-141C-65E1-2544-78B53ADCCC1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162550" y="144458"/>
            <a:ext cx="5410200" cy="6569083"/>
          </a:xfrm>
          <a:prstGeom prst="rect">
            <a:avLst/>
          </a:prstGeom>
          <a:noFill/>
          <a:ln>
            <a:noFill/>
          </a:ln>
        </p:spPr>
      </p:pic>
    </p:spTree>
    <p:extLst>
      <p:ext uri="{BB962C8B-B14F-4D97-AF65-F5344CB8AC3E}">
        <p14:creationId xmlns:p14="http://schemas.microsoft.com/office/powerpoint/2010/main" val="1763835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58CEF-EF09-F6C6-FAC0-7E38660C5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C6D887-EAD1-F08B-EE6D-4DA6C034EF78}"/>
              </a:ext>
            </a:extLst>
          </p:cNvPr>
          <p:cNvSpPr>
            <a:spLocks noGrp="1"/>
          </p:cNvSpPr>
          <p:nvPr>
            <p:ph type="title"/>
          </p:nvPr>
        </p:nvSpPr>
        <p:spPr>
          <a:xfrm>
            <a:off x="640489" y="457200"/>
            <a:ext cx="8596668" cy="1320800"/>
          </a:xfrm>
        </p:spPr>
        <p:txBody>
          <a:bodyPr/>
          <a:lstStyle/>
          <a:p>
            <a:r>
              <a:rPr lang="en-US" dirty="0">
                <a:solidFill>
                  <a:schemeClr val="tx1"/>
                </a:solidFill>
              </a:rPr>
              <a:t>Ride Booking</a:t>
            </a:r>
          </a:p>
        </p:txBody>
      </p:sp>
      <p:graphicFrame>
        <p:nvGraphicFramePr>
          <p:cNvPr id="6" name="Content Placeholder 5">
            <a:extLst>
              <a:ext uri="{FF2B5EF4-FFF2-40B4-BE49-F238E27FC236}">
                <a16:creationId xmlns:a16="http://schemas.microsoft.com/office/drawing/2014/main" id="{5FAB5E1E-5445-3CC5-5597-E34E4921240B}"/>
              </a:ext>
            </a:extLst>
          </p:cNvPr>
          <p:cNvGraphicFramePr>
            <a:graphicFrameLocks noGrp="1"/>
          </p:cNvGraphicFramePr>
          <p:nvPr>
            <p:ph idx="1"/>
            <p:extLst>
              <p:ext uri="{D42A27DB-BD31-4B8C-83A1-F6EECF244321}">
                <p14:modId xmlns:p14="http://schemas.microsoft.com/office/powerpoint/2010/main" val="2930232271"/>
              </p:ext>
            </p:extLst>
          </p:nvPr>
        </p:nvGraphicFramePr>
        <p:xfrm>
          <a:off x="640489" y="1253067"/>
          <a:ext cx="9807378" cy="5403667"/>
        </p:xfrm>
        <a:graphic>
          <a:graphicData uri="http://schemas.openxmlformats.org/drawingml/2006/table">
            <a:tbl>
              <a:tblPr firstRow="1" firstCol="1" bandRow="1">
                <a:tableStyleId>{5C22544A-7EE6-4342-B048-85BDC9FD1C3A}</a:tableStyleId>
              </a:tblPr>
              <a:tblGrid>
                <a:gridCol w="4903689">
                  <a:extLst>
                    <a:ext uri="{9D8B030D-6E8A-4147-A177-3AD203B41FA5}">
                      <a16:colId xmlns:a16="http://schemas.microsoft.com/office/drawing/2014/main" val="618310359"/>
                    </a:ext>
                  </a:extLst>
                </a:gridCol>
                <a:gridCol w="4903689">
                  <a:extLst>
                    <a:ext uri="{9D8B030D-6E8A-4147-A177-3AD203B41FA5}">
                      <a16:colId xmlns:a16="http://schemas.microsoft.com/office/drawing/2014/main" val="3075030567"/>
                    </a:ext>
                  </a:extLst>
                </a:gridCol>
              </a:tblGrid>
              <a:tr h="289801">
                <a:tc>
                  <a:txBody>
                    <a:bodyPr/>
                    <a:lstStyle/>
                    <a:p>
                      <a:pPr marL="0" marR="0">
                        <a:lnSpc>
                          <a:spcPct val="115000"/>
                        </a:lnSpc>
                        <a:spcAft>
                          <a:spcPts val="800"/>
                        </a:spcAft>
                        <a:buNone/>
                      </a:pPr>
                      <a:r>
                        <a:rPr lang="en-US" sz="1200" kern="100" dirty="0">
                          <a:effectLst/>
                        </a:rPr>
                        <a:t>Aspect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3015747512"/>
                  </a:ext>
                </a:extLst>
              </a:tr>
              <a:tr h="570415">
                <a:tc>
                  <a:txBody>
                    <a:bodyPr/>
                    <a:lstStyle/>
                    <a:p>
                      <a:pPr marL="0" marR="0">
                        <a:lnSpc>
                          <a:spcPct val="115000"/>
                        </a:lnSpc>
                        <a:spcAft>
                          <a:spcPts val="800"/>
                        </a:spcAft>
                        <a:buNone/>
                      </a:pPr>
                      <a:r>
                        <a:rPr lang="en-US" sz="1200" kern="100">
                          <a:effectLst/>
                        </a:rPr>
                        <a:t>Purpose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Enable a Customer to request a new ride by specifying pickup and drop-off locations.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057065745"/>
                  </a:ext>
                </a:extLst>
              </a:tr>
              <a:tr h="570415">
                <a:tc>
                  <a:txBody>
                    <a:bodyPr/>
                    <a:lstStyle/>
                    <a:p>
                      <a:pPr marL="0" marR="0">
                        <a:lnSpc>
                          <a:spcPct val="115000"/>
                        </a:lnSpc>
                        <a:spcAft>
                          <a:spcPts val="800"/>
                        </a:spcAft>
                        <a:buNone/>
                      </a:pPr>
                      <a:r>
                        <a:rPr lang="en-US" sz="1200" kern="100">
                          <a:effectLst/>
                        </a:rPr>
                        <a:t>Precondition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User is authenticated and has a valid payment method on file.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3431344642"/>
                  </a:ext>
                </a:extLst>
              </a:tr>
              <a:tr h="289801">
                <a:tc>
                  <a:txBody>
                    <a:bodyPr/>
                    <a:lstStyle/>
                    <a:p>
                      <a:pPr marL="0" marR="0">
                        <a:lnSpc>
                          <a:spcPct val="115000"/>
                        </a:lnSpc>
                        <a:spcAft>
                          <a:spcPts val="800"/>
                        </a:spcAft>
                        <a:buNone/>
                      </a:pPr>
                      <a:r>
                        <a:rPr lang="en-US" sz="1200" kern="100">
                          <a:effectLst/>
                        </a:rPr>
                        <a:t>Frequency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Every time a Customer needs a trip.</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853243113"/>
                  </a:ext>
                </a:extLst>
              </a:tr>
              <a:tr h="570415">
                <a:tc>
                  <a:txBody>
                    <a:bodyPr/>
                    <a:lstStyle/>
                    <a:p>
                      <a:pPr marL="0" marR="0">
                        <a:lnSpc>
                          <a:spcPct val="115000"/>
                        </a:lnSpc>
                        <a:spcAft>
                          <a:spcPts val="800"/>
                        </a:spcAft>
                        <a:buNone/>
                      </a:pPr>
                      <a:r>
                        <a:rPr lang="en-US" sz="1200" kern="100">
                          <a:effectLst/>
                        </a:rPr>
                        <a:t>Critical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Invalid locations or missing payment info block ride creation and frustrate users.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627921707"/>
                  </a:ext>
                </a:extLst>
              </a:tr>
              <a:tr h="289801">
                <a:tc>
                  <a:txBody>
                    <a:bodyPr/>
                    <a:lstStyle/>
                    <a:p>
                      <a:pPr marL="0" marR="0">
                        <a:lnSpc>
                          <a:spcPct val="115000"/>
                        </a:lnSpc>
                        <a:spcAft>
                          <a:spcPts val="800"/>
                        </a:spcAft>
                        <a:buNone/>
                      </a:pPr>
                      <a:r>
                        <a:rPr lang="en-US" sz="1200" kern="100">
                          <a:effectLst/>
                        </a:rPr>
                        <a:t>Work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“Book a Ride” screen with map and form.</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05243572"/>
                  </a:ext>
                </a:extLst>
              </a:tr>
              <a:tr h="289801">
                <a:tc>
                  <a:txBody>
                    <a:bodyPr/>
                    <a:lstStyle/>
                    <a:p>
                      <a:pPr marL="0" marR="0">
                        <a:lnSpc>
                          <a:spcPct val="115000"/>
                        </a:lnSpc>
                        <a:spcAft>
                          <a:spcPts val="800"/>
                        </a:spcAft>
                        <a:buNone/>
                      </a:pPr>
                      <a:r>
                        <a:rPr lang="en-US" sz="1200" kern="100">
                          <a:effectLst/>
                        </a:rPr>
                        <a:t>Subtask</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Example Solution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3489771068"/>
                  </a:ext>
                </a:extLst>
              </a:tr>
              <a:tr h="289801">
                <a:tc>
                  <a:txBody>
                    <a:bodyPr/>
                    <a:lstStyle/>
                    <a:p>
                      <a:pPr marL="0" marR="0">
                        <a:lnSpc>
                          <a:spcPct val="115000"/>
                        </a:lnSpc>
                        <a:spcAft>
                          <a:spcPts val="800"/>
                        </a:spcAft>
                        <a:buNone/>
                      </a:pPr>
                      <a:r>
                        <a:rPr lang="en-US" sz="1200" kern="100">
                          <a:effectLst/>
                        </a:rPr>
                        <a:t>1. Enter pickup 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Map-based search / GPS “use my current 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824495810"/>
                  </a:ext>
                </a:extLst>
              </a:tr>
              <a:tr h="289801">
                <a:tc>
                  <a:txBody>
                    <a:bodyPr/>
                    <a:lstStyle/>
                    <a:p>
                      <a:pPr marL="0" marR="0">
                        <a:lnSpc>
                          <a:spcPct val="115000"/>
                        </a:lnSpc>
                        <a:spcAft>
                          <a:spcPts val="800"/>
                        </a:spcAft>
                        <a:buNone/>
                      </a:pPr>
                      <a:r>
                        <a:rPr lang="en-US" sz="1200" kern="100">
                          <a:effectLst/>
                        </a:rPr>
                        <a:t>2. Enter drop-off 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Address autocomplete + map pin drop</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798404483"/>
                  </a:ext>
                </a:extLst>
              </a:tr>
              <a:tr h="289801">
                <a:tc>
                  <a:txBody>
                    <a:bodyPr/>
                    <a:lstStyle/>
                    <a:p>
                      <a:pPr marL="0" marR="0">
                        <a:lnSpc>
                          <a:spcPct val="115000"/>
                        </a:lnSpc>
                        <a:spcAft>
                          <a:spcPts val="800"/>
                        </a:spcAft>
                        <a:buNone/>
                      </a:pPr>
                      <a:r>
                        <a:rPr lang="en-US" sz="1200" kern="100">
                          <a:effectLst/>
                        </a:rPr>
                        <a:t>3. Validate service area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Check coordinates against supported city polygon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1401700004"/>
                  </a:ext>
                </a:extLst>
              </a:tr>
              <a:tr h="289801">
                <a:tc>
                  <a:txBody>
                    <a:bodyPr/>
                    <a:lstStyle/>
                    <a:p>
                      <a:pPr marL="0" marR="0">
                        <a:lnSpc>
                          <a:spcPct val="115000"/>
                        </a:lnSpc>
                        <a:spcAft>
                          <a:spcPts val="800"/>
                        </a:spcAft>
                        <a:buNone/>
                      </a:pPr>
                      <a:r>
                        <a:rPr lang="en-US" sz="1200" kern="100">
                          <a:effectLst/>
                        </a:rPr>
                        <a:t>4. Show vehicle types &amp; ETAs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Query ETA service for cars/motorbikes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103880882"/>
                  </a:ext>
                </a:extLst>
              </a:tr>
              <a:tr h="289801">
                <a:tc>
                  <a:txBody>
                    <a:bodyPr/>
                    <a:lstStyle/>
                    <a:p>
                      <a:pPr marL="0" marR="0">
                        <a:lnSpc>
                          <a:spcPct val="115000"/>
                        </a:lnSpc>
                        <a:spcAft>
                          <a:spcPts val="800"/>
                        </a:spcAft>
                        <a:buNone/>
                      </a:pPr>
                      <a:r>
                        <a:rPr lang="en-US" sz="1200" kern="100">
                          <a:effectLst/>
                        </a:rPr>
                        <a:t>5. Confirm ride request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Ride.create() + persist pickup/drop-off and customer ID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1483042342"/>
                  </a:ext>
                </a:extLst>
              </a:tr>
              <a:tr h="289801">
                <a:tc>
                  <a:txBody>
                    <a:bodyPr/>
                    <a:lstStyle/>
                    <a:p>
                      <a:pPr marL="0" marR="0">
                        <a:lnSpc>
                          <a:spcPct val="115000"/>
                        </a:lnSpc>
                        <a:spcAft>
                          <a:spcPts val="800"/>
                        </a:spcAft>
                        <a:buNone/>
                      </a:pPr>
                      <a:r>
                        <a:rPr lang="en-US" sz="1200" kern="100">
                          <a:effectLst/>
                        </a:rPr>
                        <a:t>Variants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dirty="0">
                          <a:effectLst/>
                        </a:rPr>
                        <a:t> </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2787616997"/>
                  </a:ext>
                </a:extLst>
              </a:tr>
              <a:tr h="504611">
                <a:tc>
                  <a:txBody>
                    <a:bodyPr/>
                    <a:lstStyle/>
                    <a:p>
                      <a:pPr marL="0" marR="0">
                        <a:lnSpc>
                          <a:spcPct val="115000"/>
                        </a:lnSpc>
                        <a:spcAft>
                          <a:spcPts val="800"/>
                        </a:spcAft>
                        <a:buNone/>
                      </a:pPr>
                      <a:r>
                        <a:rPr lang="en-US" sz="1200" kern="100">
                          <a:effectLst/>
                        </a:rPr>
                        <a:t>2a. Schedule for later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a:effectLst/>
                        </a:rPr>
                        <a:t>Customer selects future date/time → system enqueues ride request.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3680055377"/>
                  </a:ext>
                </a:extLst>
              </a:tr>
              <a:tr h="289801">
                <a:tc>
                  <a:txBody>
                    <a:bodyPr/>
                    <a:lstStyle/>
                    <a:p>
                      <a:pPr marL="0" marR="0">
                        <a:lnSpc>
                          <a:spcPct val="115000"/>
                        </a:lnSpc>
                        <a:spcAft>
                          <a:spcPts val="800"/>
                        </a:spcAft>
                        <a:buNone/>
                      </a:pPr>
                      <a:r>
                        <a:rPr lang="en-US" sz="1200" kern="100">
                          <a:effectLst/>
                        </a:rPr>
                        <a:t>2b. Fare estimate only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tc>
                  <a:txBody>
                    <a:bodyPr/>
                    <a:lstStyle/>
                    <a:p>
                      <a:pPr marL="0" marR="0">
                        <a:lnSpc>
                          <a:spcPct val="115000"/>
                        </a:lnSpc>
                        <a:spcAft>
                          <a:spcPts val="800"/>
                        </a:spcAft>
                        <a:buNone/>
                      </a:pPr>
                      <a:r>
                        <a:rPr lang="en-US" sz="1200" kern="100" dirty="0">
                          <a:effectLst/>
                        </a:rPr>
                        <a:t>Customer previews fare and ETA without booking.</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443" marR="9443" marT="9443" marB="9443" anchor="ctr"/>
                </a:tc>
                <a:extLst>
                  <a:ext uri="{0D108BD9-81ED-4DB2-BD59-A6C34878D82A}">
                    <a16:rowId xmlns:a16="http://schemas.microsoft.com/office/drawing/2014/main" val="1849041201"/>
                  </a:ext>
                </a:extLst>
              </a:tr>
            </a:tbl>
          </a:graphicData>
        </a:graphic>
      </p:graphicFrame>
    </p:spTree>
    <p:extLst>
      <p:ext uri="{BB962C8B-B14F-4D97-AF65-F5344CB8AC3E}">
        <p14:creationId xmlns:p14="http://schemas.microsoft.com/office/powerpoint/2010/main" val="230723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461B-A565-5245-939F-A985A2BCC21F}"/>
              </a:ext>
            </a:extLst>
          </p:cNvPr>
          <p:cNvSpPr>
            <a:spLocks noGrp="1"/>
          </p:cNvSpPr>
          <p:nvPr>
            <p:ph type="title"/>
          </p:nvPr>
        </p:nvSpPr>
        <p:spPr>
          <a:xfrm>
            <a:off x="353484" y="457200"/>
            <a:ext cx="2789766" cy="1320800"/>
          </a:xfrm>
        </p:spPr>
        <p:txBody>
          <a:bodyPr/>
          <a:lstStyle/>
          <a:p>
            <a:r>
              <a:rPr lang="en-US" dirty="0">
                <a:solidFill>
                  <a:schemeClr val="tx1"/>
                </a:solidFill>
              </a:rPr>
              <a:t>Ride Booking</a:t>
            </a:r>
            <a:endParaRPr lang="en-US" dirty="0"/>
          </a:p>
        </p:txBody>
      </p:sp>
      <p:pic>
        <p:nvPicPr>
          <p:cNvPr id="4" name="Content Placeholder 3" descr="A diagram of a flowchart&#10;&#10;AI-generated content may be incorrect.">
            <a:extLst>
              <a:ext uri="{FF2B5EF4-FFF2-40B4-BE49-F238E27FC236}">
                <a16:creationId xmlns:a16="http://schemas.microsoft.com/office/drawing/2014/main" id="{CA6C885E-7404-583B-395D-11CC43D407A6}"/>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86150" y="181886"/>
            <a:ext cx="8104716" cy="6494227"/>
          </a:xfrm>
          <a:prstGeom prst="rect">
            <a:avLst/>
          </a:prstGeom>
          <a:noFill/>
          <a:ln>
            <a:noFill/>
          </a:ln>
        </p:spPr>
      </p:pic>
    </p:spTree>
    <p:extLst>
      <p:ext uri="{BB962C8B-B14F-4D97-AF65-F5344CB8AC3E}">
        <p14:creationId xmlns:p14="http://schemas.microsoft.com/office/powerpoint/2010/main" val="12731241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6A27A-4A7F-A154-7094-5BD4C766FA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125840-4FF4-394D-396A-30695DCCDCFC}"/>
              </a:ext>
            </a:extLst>
          </p:cNvPr>
          <p:cNvSpPr>
            <a:spLocks noGrp="1"/>
          </p:cNvSpPr>
          <p:nvPr>
            <p:ph type="title"/>
          </p:nvPr>
        </p:nvSpPr>
        <p:spPr/>
        <p:txBody>
          <a:bodyPr/>
          <a:lstStyle/>
          <a:p>
            <a:r>
              <a:rPr lang="en-US" dirty="0">
                <a:solidFill>
                  <a:schemeClr val="tx1"/>
                </a:solidFill>
              </a:rPr>
              <a:t>Driver Assignment</a:t>
            </a:r>
          </a:p>
        </p:txBody>
      </p:sp>
      <p:graphicFrame>
        <p:nvGraphicFramePr>
          <p:cNvPr id="6" name="Content Placeholder 5">
            <a:extLst>
              <a:ext uri="{FF2B5EF4-FFF2-40B4-BE49-F238E27FC236}">
                <a16:creationId xmlns:a16="http://schemas.microsoft.com/office/drawing/2014/main" id="{ACC00D23-8E16-02C8-E6A6-95AF97E6F11D}"/>
              </a:ext>
            </a:extLst>
          </p:cNvPr>
          <p:cNvGraphicFramePr>
            <a:graphicFrameLocks noGrp="1"/>
          </p:cNvGraphicFramePr>
          <p:nvPr>
            <p:ph idx="1"/>
            <p:extLst>
              <p:ext uri="{D42A27DB-BD31-4B8C-83A1-F6EECF244321}">
                <p14:modId xmlns:p14="http://schemas.microsoft.com/office/powerpoint/2010/main" val="3564556845"/>
              </p:ext>
            </p:extLst>
          </p:nvPr>
        </p:nvGraphicFramePr>
        <p:xfrm>
          <a:off x="524931" y="1236132"/>
          <a:ext cx="10566402" cy="5418670"/>
        </p:xfrm>
        <a:graphic>
          <a:graphicData uri="http://schemas.openxmlformats.org/drawingml/2006/table">
            <a:tbl>
              <a:tblPr firstRow="1" firstCol="1" bandRow="1">
                <a:tableStyleId>{5C22544A-7EE6-4342-B048-85BDC9FD1C3A}</a:tableStyleId>
              </a:tblPr>
              <a:tblGrid>
                <a:gridCol w="5283201">
                  <a:extLst>
                    <a:ext uri="{9D8B030D-6E8A-4147-A177-3AD203B41FA5}">
                      <a16:colId xmlns:a16="http://schemas.microsoft.com/office/drawing/2014/main" val="2064517652"/>
                    </a:ext>
                  </a:extLst>
                </a:gridCol>
                <a:gridCol w="5283201">
                  <a:extLst>
                    <a:ext uri="{9D8B030D-6E8A-4147-A177-3AD203B41FA5}">
                      <a16:colId xmlns:a16="http://schemas.microsoft.com/office/drawing/2014/main" val="2123572318"/>
                    </a:ext>
                  </a:extLst>
                </a:gridCol>
              </a:tblGrid>
              <a:tr h="287154">
                <a:tc>
                  <a:txBody>
                    <a:bodyPr/>
                    <a:lstStyle/>
                    <a:p>
                      <a:pPr marL="0" marR="0">
                        <a:lnSpc>
                          <a:spcPct val="115000"/>
                        </a:lnSpc>
                        <a:spcAft>
                          <a:spcPts val="800"/>
                        </a:spcAft>
                        <a:buNone/>
                      </a:pPr>
                      <a:r>
                        <a:rPr lang="en-US" sz="1400" kern="100">
                          <a:effectLst/>
                        </a:rPr>
                        <a:t>Aspect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Description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64977597"/>
                  </a:ext>
                </a:extLst>
              </a:tr>
              <a:tr h="564994">
                <a:tc>
                  <a:txBody>
                    <a:bodyPr/>
                    <a:lstStyle/>
                    <a:p>
                      <a:pPr marL="0" marR="0">
                        <a:lnSpc>
                          <a:spcPct val="115000"/>
                        </a:lnSpc>
                        <a:spcAft>
                          <a:spcPts val="800"/>
                        </a:spcAft>
                        <a:buNone/>
                      </a:pPr>
                      <a:r>
                        <a:rPr lang="en-US" sz="1400" kern="100">
                          <a:effectLst/>
                        </a:rPr>
                        <a:t>Purpose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Automatically match a new Ride request to the most suitable available Driver.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45520978"/>
                  </a:ext>
                </a:extLst>
              </a:tr>
              <a:tr h="564994">
                <a:tc>
                  <a:txBody>
                    <a:bodyPr/>
                    <a:lstStyle/>
                    <a:p>
                      <a:pPr marL="0" marR="0">
                        <a:lnSpc>
                          <a:spcPct val="115000"/>
                        </a:lnSpc>
                        <a:spcAft>
                          <a:spcPts val="800"/>
                        </a:spcAft>
                        <a:buNone/>
                      </a:pPr>
                      <a:r>
                        <a:rPr lang="en-US" sz="1400" kern="100">
                          <a:effectLst/>
                        </a:rPr>
                        <a:t>Precondition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A Ride has been created and at least one Driver is marked available nearby.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4322995"/>
                  </a:ext>
                </a:extLst>
              </a:tr>
              <a:tr h="287154">
                <a:tc>
                  <a:txBody>
                    <a:bodyPr/>
                    <a:lstStyle/>
                    <a:p>
                      <a:pPr marL="0" marR="0">
                        <a:lnSpc>
                          <a:spcPct val="115000"/>
                        </a:lnSpc>
                        <a:spcAft>
                          <a:spcPts val="800"/>
                        </a:spcAft>
                        <a:buNone/>
                      </a:pPr>
                      <a:r>
                        <a:rPr lang="en-US" sz="1400" kern="100">
                          <a:effectLst/>
                        </a:rPr>
                        <a:t>Frequency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Once per new Ride request.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62386981"/>
                  </a:ext>
                </a:extLst>
              </a:tr>
              <a:tr h="287154">
                <a:tc>
                  <a:txBody>
                    <a:bodyPr/>
                    <a:lstStyle/>
                    <a:p>
                      <a:pPr marL="0" marR="0">
                        <a:lnSpc>
                          <a:spcPct val="115000"/>
                        </a:lnSpc>
                        <a:spcAft>
                          <a:spcPts val="800"/>
                        </a:spcAft>
                        <a:buNone/>
                      </a:pPr>
                      <a:r>
                        <a:rPr lang="en-US" sz="1400" kern="100">
                          <a:effectLst/>
                        </a:rPr>
                        <a:t>Critical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Poor matching leads to long waits or ride cancellations.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17617706"/>
                  </a:ext>
                </a:extLst>
              </a:tr>
              <a:tr h="287154">
                <a:tc>
                  <a:txBody>
                    <a:bodyPr/>
                    <a:lstStyle/>
                    <a:p>
                      <a:pPr marL="0" marR="0">
                        <a:lnSpc>
                          <a:spcPct val="115000"/>
                        </a:lnSpc>
                        <a:spcAft>
                          <a:spcPts val="800"/>
                        </a:spcAft>
                        <a:buNone/>
                      </a:pPr>
                      <a:r>
                        <a:rPr lang="en-US" sz="1400" kern="100">
                          <a:effectLst/>
                        </a:rPr>
                        <a:t>Work area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Backend dispatch service (RideManager).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27186620"/>
                  </a:ext>
                </a:extLst>
              </a:tr>
              <a:tr h="287154">
                <a:tc>
                  <a:txBody>
                    <a:bodyPr/>
                    <a:lstStyle/>
                    <a:p>
                      <a:pPr marL="0" marR="0">
                        <a:lnSpc>
                          <a:spcPct val="115000"/>
                        </a:lnSpc>
                        <a:spcAft>
                          <a:spcPts val="800"/>
                        </a:spcAft>
                        <a:buNone/>
                      </a:pPr>
                      <a:r>
                        <a:rPr lang="en-US" sz="1400" kern="100">
                          <a:effectLst/>
                        </a:rPr>
                        <a:t>Subtask</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Example Solution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20948363"/>
                  </a:ext>
                </a:extLst>
              </a:tr>
              <a:tr h="287154">
                <a:tc>
                  <a:txBody>
                    <a:bodyPr/>
                    <a:lstStyle/>
                    <a:p>
                      <a:pPr marL="0" marR="0">
                        <a:lnSpc>
                          <a:spcPct val="115000"/>
                        </a:lnSpc>
                        <a:spcAft>
                          <a:spcPts val="800"/>
                        </a:spcAft>
                        <a:buNone/>
                      </a:pPr>
                      <a:r>
                        <a:rPr lang="en-US" sz="1400" kern="100" dirty="0">
                          <a:effectLst/>
                        </a:rPr>
                        <a:t>1. Locate nearby drivers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Spatial query: Driver.location within radius of pickup point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12576396"/>
                  </a:ext>
                </a:extLst>
              </a:tr>
              <a:tr h="287154">
                <a:tc>
                  <a:txBody>
                    <a:bodyPr/>
                    <a:lstStyle/>
                    <a:p>
                      <a:pPr marL="0" marR="0">
                        <a:lnSpc>
                          <a:spcPct val="115000"/>
                        </a:lnSpc>
                        <a:spcAft>
                          <a:spcPts val="800"/>
                        </a:spcAft>
                        <a:buNone/>
                      </a:pPr>
                      <a:r>
                        <a:rPr lang="en-US" sz="1400" kern="100" dirty="0">
                          <a:effectLst/>
                        </a:rPr>
                        <a:t>2. Filter by availability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Exclude drivers marked “busy” or “offline”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24286538"/>
                  </a:ext>
                </a:extLst>
              </a:tr>
              <a:tr h="287154">
                <a:tc>
                  <a:txBody>
                    <a:bodyPr/>
                    <a:lstStyle/>
                    <a:p>
                      <a:pPr marL="0" marR="0">
                        <a:lnSpc>
                          <a:spcPct val="115000"/>
                        </a:lnSpc>
                        <a:spcAft>
                          <a:spcPts val="800"/>
                        </a:spcAft>
                        <a:buNone/>
                      </a:pPr>
                      <a:r>
                        <a:rPr lang="en-US" sz="1400" kern="100">
                          <a:effectLst/>
                        </a:rPr>
                        <a:t>3. Rank by ETA &amp; fairness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Sort by estimated arrival time and recent assignment count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86372709"/>
                  </a:ext>
                </a:extLst>
              </a:tr>
              <a:tr h="287154">
                <a:tc>
                  <a:txBody>
                    <a:bodyPr/>
                    <a:lstStyle/>
                    <a:p>
                      <a:pPr marL="0" marR="0">
                        <a:lnSpc>
                          <a:spcPct val="115000"/>
                        </a:lnSpc>
                        <a:spcAft>
                          <a:spcPts val="800"/>
                        </a:spcAft>
                        <a:buNone/>
                      </a:pPr>
                      <a:r>
                        <a:rPr lang="en-US" sz="1400" kern="100">
                          <a:effectLst/>
                        </a:rPr>
                        <a:t>4. Dispatch assignment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Ride.assignDriver(driverId) → notify driver via push/SMS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04397636"/>
                  </a:ext>
                </a:extLst>
              </a:tr>
              <a:tr h="564994">
                <a:tc>
                  <a:txBody>
                    <a:bodyPr/>
                    <a:lstStyle/>
                    <a:p>
                      <a:pPr marL="0" marR="0">
                        <a:lnSpc>
                          <a:spcPct val="115000"/>
                        </a:lnSpc>
                        <a:spcAft>
                          <a:spcPts val="800"/>
                        </a:spcAft>
                        <a:buNone/>
                      </a:pPr>
                      <a:r>
                        <a:rPr lang="en-US" sz="1400" kern="100">
                          <a:effectLst/>
                        </a:rPr>
                        <a:t>5. Await driver response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Timeout after N seconds → retry or escalate to next candidate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07605845"/>
                  </a:ext>
                </a:extLst>
              </a:tr>
              <a:tr h="287154">
                <a:tc>
                  <a:txBody>
                    <a:bodyPr/>
                    <a:lstStyle/>
                    <a:p>
                      <a:pPr marL="0" marR="0">
                        <a:lnSpc>
                          <a:spcPct val="115000"/>
                        </a:lnSpc>
                        <a:spcAft>
                          <a:spcPts val="800"/>
                        </a:spcAft>
                        <a:buNone/>
                      </a:pPr>
                      <a:r>
                        <a:rPr lang="en-US" sz="1400" kern="100">
                          <a:effectLst/>
                        </a:rPr>
                        <a:t>Variants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 </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3902235"/>
                  </a:ext>
                </a:extLst>
              </a:tr>
              <a:tr h="564994">
                <a:tc>
                  <a:txBody>
                    <a:bodyPr/>
                    <a:lstStyle/>
                    <a:p>
                      <a:pPr marL="0" marR="0">
                        <a:lnSpc>
                          <a:spcPct val="115000"/>
                        </a:lnSpc>
                        <a:spcAft>
                          <a:spcPts val="800"/>
                        </a:spcAft>
                        <a:buNone/>
                      </a:pPr>
                      <a:r>
                        <a:rPr lang="en-US" sz="1400" kern="100" dirty="0">
                          <a:effectLst/>
                        </a:rPr>
                        <a:t>3a. Manual override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Manager forces assignment to a specific driver in special cases.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78876547"/>
                  </a:ext>
                </a:extLst>
              </a:tr>
              <a:tr h="287154">
                <a:tc>
                  <a:txBody>
                    <a:bodyPr/>
                    <a:lstStyle/>
                    <a:p>
                      <a:pPr marL="0" marR="0">
                        <a:lnSpc>
                          <a:spcPct val="115000"/>
                        </a:lnSpc>
                        <a:spcAft>
                          <a:spcPts val="800"/>
                        </a:spcAft>
                        <a:buNone/>
                      </a:pPr>
                      <a:r>
                        <a:rPr lang="en-US" sz="1400" kern="100">
                          <a:effectLst/>
                        </a:rPr>
                        <a:t>3b. Shared ride matching</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(Future) match multiple customers to one driver.</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09158049"/>
                  </a:ext>
                </a:extLst>
              </a:tr>
            </a:tbl>
          </a:graphicData>
        </a:graphic>
      </p:graphicFrame>
    </p:spTree>
    <p:extLst>
      <p:ext uri="{BB962C8B-B14F-4D97-AF65-F5344CB8AC3E}">
        <p14:creationId xmlns:p14="http://schemas.microsoft.com/office/powerpoint/2010/main" val="3301897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810C7-598E-3202-B74E-CC0132966B5E}"/>
              </a:ext>
            </a:extLst>
          </p:cNvPr>
          <p:cNvSpPr>
            <a:spLocks noGrp="1"/>
          </p:cNvSpPr>
          <p:nvPr>
            <p:ph type="title"/>
          </p:nvPr>
        </p:nvSpPr>
        <p:spPr>
          <a:xfrm>
            <a:off x="220134" y="266700"/>
            <a:ext cx="2713566" cy="1320800"/>
          </a:xfrm>
        </p:spPr>
        <p:txBody>
          <a:bodyPr/>
          <a:lstStyle/>
          <a:p>
            <a:r>
              <a:rPr lang="en-US" dirty="0">
                <a:solidFill>
                  <a:schemeClr val="tx1"/>
                </a:solidFill>
              </a:rPr>
              <a:t>Driver Assignment</a:t>
            </a:r>
            <a:endParaRPr lang="en-US" dirty="0"/>
          </a:p>
        </p:txBody>
      </p:sp>
      <p:pic>
        <p:nvPicPr>
          <p:cNvPr id="4" name="Content Placeholder 3" descr="A screenshot of a diagram&#10;&#10;AI-generated content may be incorrect.">
            <a:extLst>
              <a:ext uri="{FF2B5EF4-FFF2-40B4-BE49-F238E27FC236}">
                <a16:creationId xmlns:a16="http://schemas.microsoft.com/office/drawing/2014/main" id="{001267BB-DD9A-A938-08F0-C9DFC644749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20307" y="419100"/>
            <a:ext cx="9351559" cy="6019800"/>
          </a:xfrm>
          <a:prstGeom prst="rect">
            <a:avLst/>
          </a:prstGeom>
          <a:noFill/>
          <a:ln>
            <a:noFill/>
          </a:ln>
        </p:spPr>
      </p:pic>
    </p:spTree>
    <p:extLst>
      <p:ext uri="{BB962C8B-B14F-4D97-AF65-F5344CB8AC3E}">
        <p14:creationId xmlns:p14="http://schemas.microsoft.com/office/powerpoint/2010/main" val="218818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5BD5B-9DE8-DADF-EA91-2A47CFD63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AEA35-4C15-E312-B67C-A1C576959DD3}"/>
              </a:ext>
            </a:extLst>
          </p:cNvPr>
          <p:cNvSpPr>
            <a:spLocks noGrp="1"/>
          </p:cNvSpPr>
          <p:nvPr>
            <p:ph type="title"/>
          </p:nvPr>
        </p:nvSpPr>
        <p:spPr/>
        <p:txBody>
          <a:bodyPr/>
          <a:lstStyle/>
          <a:p>
            <a:r>
              <a:rPr lang="en-US" dirty="0">
                <a:solidFill>
                  <a:schemeClr val="tx1"/>
                </a:solidFill>
              </a:rPr>
              <a:t>Ride Status Tracking</a:t>
            </a:r>
          </a:p>
        </p:txBody>
      </p:sp>
      <p:graphicFrame>
        <p:nvGraphicFramePr>
          <p:cNvPr id="6" name="Content Placeholder 5">
            <a:extLst>
              <a:ext uri="{FF2B5EF4-FFF2-40B4-BE49-F238E27FC236}">
                <a16:creationId xmlns:a16="http://schemas.microsoft.com/office/drawing/2014/main" id="{BC6A0A1D-84FE-446A-177A-78790112032C}"/>
              </a:ext>
            </a:extLst>
          </p:cNvPr>
          <p:cNvGraphicFramePr>
            <a:graphicFrameLocks noGrp="1"/>
          </p:cNvGraphicFramePr>
          <p:nvPr>
            <p:ph idx="1"/>
            <p:extLst>
              <p:ext uri="{D42A27DB-BD31-4B8C-83A1-F6EECF244321}">
                <p14:modId xmlns:p14="http://schemas.microsoft.com/office/powerpoint/2010/main" val="658527665"/>
              </p:ext>
            </p:extLst>
          </p:nvPr>
        </p:nvGraphicFramePr>
        <p:xfrm>
          <a:off x="677334" y="1409700"/>
          <a:ext cx="10409766" cy="5143500"/>
        </p:xfrm>
        <a:graphic>
          <a:graphicData uri="http://schemas.openxmlformats.org/drawingml/2006/table">
            <a:tbl>
              <a:tblPr firstRow="1" firstCol="1" bandRow="1">
                <a:tableStyleId>{5C22544A-7EE6-4342-B048-85BDC9FD1C3A}</a:tableStyleId>
              </a:tblPr>
              <a:tblGrid>
                <a:gridCol w="5204883">
                  <a:extLst>
                    <a:ext uri="{9D8B030D-6E8A-4147-A177-3AD203B41FA5}">
                      <a16:colId xmlns:a16="http://schemas.microsoft.com/office/drawing/2014/main" val="3664991652"/>
                    </a:ext>
                  </a:extLst>
                </a:gridCol>
                <a:gridCol w="5204883">
                  <a:extLst>
                    <a:ext uri="{9D8B030D-6E8A-4147-A177-3AD203B41FA5}">
                      <a16:colId xmlns:a16="http://schemas.microsoft.com/office/drawing/2014/main" val="4176584151"/>
                    </a:ext>
                  </a:extLst>
                </a:gridCol>
              </a:tblGrid>
              <a:tr h="322777">
                <a:tc>
                  <a:txBody>
                    <a:bodyPr/>
                    <a:lstStyle/>
                    <a:p>
                      <a:pPr marL="0" marR="0">
                        <a:lnSpc>
                          <a:spcPct val="115000"/>
                        </a:lnSpc>
                        <a:spcAft>
                          <a:spcPts val="800"/>
                        </a:spcAft>
                        <a:buNone/>
                      </a:pPr>
                      <a:r>
                        <a:rPr lang="en-US" sz="1400" kern="100" dirty="0">
                          <a:effectLst/>
                        </a:rPr>
                        <a:t>Aspect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Description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25373202"/>
                  </a:ext>
                </a:extLst>
              </a:tr>
              <a:tr h="635088">
                <a:tc>
                  <a:txBody>
                    <a:bodyPr/>
                    <a:lstStyle/>
                    <a:p>
                      <a:pPr marL="0" marR="0">
                        <a:lnSpc>
                          <a:spcPct val="115000"/>
                        </a:lnSpc>
                        <a:spcAft>
                          <a:spcPts val="800"/>
                        </a:spcAft>
                        <a:buNone/>
                      </a:pPr>
                      <a:r>
                        <a:rPr lang="en-US" sz="1400" kern="100" dirty="0">
                          <a:effectLst/>
                        </a:rPr>
                        <a:t>Purpose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Provide both Customer and Driver with real-time updates on ride progress and ETA.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87953462"/>
                  </a:ext>
                </a:extLst>
              </a:tr>
              <a:tr h="322777">
                <a:tc>
                  <a:txBody>
                    <a:bodyPr/>
                    <a:lstStyle/>
                    <a:p>
                      <a:pPr marL="0" marR="0">
                        <a:lnSpc>
                          <a:spcPct val="115000"/>
                        </a:lnSpc>
                        <a:spcAft>
                          <a:spcPts val="800"/>
                        </a:spcAft>
                        <a:buNone/>
                      </a:pPr>
                      <a:r>
                        <a:rPr lang="en-US" sz="1400" kern="100">
                          <a:effectLst/>
                        </a:rPr>
                        <a:t>Precondition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Driver has accepted the Ride and GPS updates are being sent.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47582299"/>
                  </a:ext>
                </a:extLst>
              </a:tr>
              <a:tr h="322777">
                <a:tc>
                  <a:txBody>
                    <a:bodyPr/>
                    <a:lstStyle/>
                    <a:p>
                      <a:pPr marL="0" marR="0">
                        <a:lnSpc>
                          <a:spcPct val="115000"/>
                        </a:lnSpc>
                        <a:spcAft>
                          <a:spcPts val="800"/>
                        </a:spcAft>
                        <a:buNone/>
                      </a:pPr>
                      <a:r>
                        <a:rPr lang="en-US" sz="1400" kern="100" dirty="0">
                          <a:effectLst/>
                        </a:rPr>
                        <a:t>Frequency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Continuous, throughout the lifecycle of each Ride.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05626277"/>
                  </a:ext>
                </a:extLst>
              </a:tr>
              <a:tr h="635088">
                <a:tc>
                  <a:txBody>
                    <a:bodyPr/>
                    <a:lstStyle/>
                    <a:p>
                      <a:pPr marL="0" marR="0">
                        <a:lnSpc>
                          <a:spcPct val="115000"/>
                        </a:lnSpc>
                        <a:spcAft>
                          <a:spcPts val="800"/>
                        </a:spcAft>
                        <a:buNone/>
                      </a:pPr>
                      <a:r>
                        <a:rPr lang="en-US" sz="1400" kern="100" dirty="0">
                          <a:effectLst/>
                        </a:rPr>
                        <a:t>Critical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Delays or inaccuracies in tracking decrease user trust and can cause missed pickups.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75084581"/>
                  </a:ext>
                </a:extLst>
              </a:tr>
              <a:tr h="322777">
                <a:tc>
                  <a:txBody>
                    <a:bodyPr/>
                    <a:lstStyle/>
                    <a:p>
                      <a:pPr marL="0" marR="0">
                        <a:lnSpc>
                          <a:spcPct val="115000"/>
                        </a:lnSpc>
                        <a:spcAft>
                          <a:spcPts val="800"/>
                        </a:spcAft>
                        <a:buNone/>
                      </a:pPr>
                      <a:r>
                        <a:rPr lang="en-US" sz="1400" kern="100">
                          <a:effectLst/>
                        </a:rPr>
                        <a:t>Work area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Mobile apps (Customer &amp; Driver), backend location service.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75808071"/>
                  </a:ext>
                </a:extLst>
              </a:tr>
              <a:tr h="322777">
                <a:tc>
                  <a:txBody>
                    <a:bodyPr/>
                    <a:lstStyle/>
                    <a:p>
                      <a:pPr marL="0" marR="0">
                        <a:lnSpc>
                          <a:spcPct val="115000"/>
                        </a:lnSpc>
                        <a:spcAft>
                          <a:spcPts val="800"/>
                        </a:spcAft>
                        <a:buNone/>
                      </a:pPr>
                      <a:r>
                        <a:rPr lang="en-US" sz="1400" kern="100" dirty="0">
                          <a:effectLst/>
                        </a:rPr>
                        <a:t>Subtask</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Example Solution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69230931"/>
                  </a:ext>
                </a:extLst>
              </a:tr>
              <a:tr h="322777">
                <a:tc>
                  <a:txBody>
                    <a:bodyPr/>
                    <a:lstStyle/>
                    <a:p>
                      <a:pPr marL="0" marR="0">
                        <a:lnSpc>
                          <a:spcPct val="115000"/>
                        </a:lnSpc>
                        <a:spcAft>
                          <a:spcPts val="800"/>
                        </a:spcAft>
                        <a:buNone/>
                      </a:pPr>
                      <a:r>
                        <a:rPr lang="en-US" sz="1400" kern="100" dirty="0">
                          <a:effectLst/>
                        </a:rPr>
                        <a:t>1. Driver sends GPS heartbeat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App → Location.update(latitude, longitude)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20667869"/>
                  </a:ext>
                </a:extLst>
              </a:tr>
              <a:tr h="322777">
                <a:tc>
                  <a:txBody>
                    <a:bodyPr/>
                    <a:lstStyle/>
                    <a:p>
                      <a:pPr marL="0" marR="0">
                        <a:lnSpc>
                          <a:spcPct val="115000"/>
                        </a:lnSpc>
                        <a:spcAft>
                          <a:spcPts val="800"/>
                        </a:spcAft>
                        <a:buNone/>
                      </a:pPr>
                      <a:r>
                        <a:rPr lang="en-US" sz="1400" kern="100" dirty="0">
                          <a:effectLst/>
                        </a:rPr>
                        <a:t>2. Update Ride record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Ride.updatePosition() &amp; recalculate ETA</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64359910"/>
                  </a:ext>
                </a:extLst>
              </a:tr>
              <a:tr h="322777">
                <a:tc>
                  <a:txBody>
                    <a:bodyPr/>
                    <a:lstStyle/>
                    <a:p>
                      <a:pPr marL="0" marR="0">
                        <a:lnSpc>
                          <a:spcPct val="115000"/>
                        </a:lnSpc>
                        <a:spcAft>
                          <a:spcPts val="800"/>
                        </a:spcAft>
                        <a:buNone/>
                      </a:pPr>
                      <a:r>
                        <a:rPr lang="en-US" sz="1400" kern="100">
                          <a:effectLst/>
                        </a:rPr>
                        <a:t>3. Push notification to Customer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Real-time socket message or push notification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25033562"/>
                  </a:ext>
                </a:extLst>
              </a:tr>
              <a:tr h="322777">
                <a:tc>
                  <a:txBody>
                    <a:bodyPr/>
                    <a:lstStyle/>
                    <a:p>
                      <a:pPr marL="0" marR="0">
                        <a:lnSpc>
                          <a:spcPct val="115000"/>
                        </a:lnSpc>
                        <a:spcAft>
                          <a:spcPts val="800"/>
                        </a:spcAft>
                        <a:buNone/>
                      </a:pPr>
                      <a:r>
                        <a:rPr lang="en-US" sz="1400" kern="100" dirty="0">
                          <a:effectLst/>
                        </a:rPr>
                        <a:t>4. Display map &amp; ETA</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Mobile UI map redraw with driver marker and time label</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83893444"/>
                  </a:ext>
                </a:extLst>
              </a:tr>
              <a:tr h="322777">
                <a:tc>
                  <a:txBody>
                    <a:bodyPr/>
                    <a:lstStyle/>
                    <a:p>
                      <a:pPr marL="0" marR="0">
                        <a:lnSpc>
                          <a:spcPct val="115000"/>
                        </a:lnSpc>
                        <a:spcAft>
                          <a:spcPts val="800"/>
                        </a:spcAft>
                        <a:buNone/>
                      </a:pPr>
                      <a:r>
                        <a:rPr lang="en-US" sz="1400" kern="100">
                          <a:effectLst/>
                        </a:rPr>
                        <a:t>Variants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a:effectLst/>
                        </a:rPr>
                        <a:t> </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92069909"/>
                  </a:ext>
                </a:extLst>
              </a:tr>
              <a:tr h="322777">
                <a:tc>
                  <a:txBody>
                    <a:bodyPr/>
                    <a:lstStyle/>
                    <a:p>
                      <a:pPr marL="0" marR="0">
                        <a:lnSpc>
                          <a:spcPct val="115000"/>
                        </a:lnSpc>
                        <a:spcAft>
                          <a:spcPts val="800"/>
                        </a:spcAft>
                        <a:buNone/>
                      </a:pPr>
                      <a:r>
                        <a:rPr lang="en-US" sz="1400" kern="100" dirty="0">
                          <a:effectLst/>
                        </a:rPr>
                        <a:t>4a. Intermittent connectivity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Buffer location updates locally → sync when online.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9616817"/>
                  </a:ext>
                </a:extLst>
              </a:tr>
              <a:tr h="322777">
                <a:tc>
                  <a:txBody>
                    <a:bodyPr/>
                    <a:lstStyle/>
                    <a:p>
                      <a:pPr marL="0" marR="0">
                        <a:lnSpc>
                          <a:spcPct val="115000"/>
                        </a:lnSpc>
                        <a:spcAft>
                          <a:spcPts val="800"/>
                        </a:spcAft>
                        <a:buNone/>
                      </a:pPr>
                      <a:r>
                        <a:rPr lang="en-US" sz="1400" kern="100" dirty="0">
                          <a:effectLst/>
                        </a:rPr>
                        <a:t>4b. Alternative routing</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400" kern="100" dirty="0">
                          <a:effectLst/>
                        </a:rPr>
                        <a:t>Driver manually updates route → recalculate ETA.</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64548277"/>
                  </a:ext>
                </a:extLst>
              </a:tr>
            </a:tbl>
          </a:graphicData>
        </a:graphic>
      </p:graphicFrame>
    </p:spTree>
    <p:extLst>
      <p:ext uri="{BB962C8B-B14F-4D97-AF65-F5344CB8AC3E}">
        <p14:creationId xmlns:p14="http://schemas.microsoft.com/office/powerpoint/2010/main" val="1205327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C8A77-1921-C91D-258E-90712A485791}"/>
              </a:ext>
            </a:extLst>
          </p:cNvPr>
          <p:cNvSpPr>
            <a:spLocks noGrp="1"/>
          </p:cNvSpPr>
          <p:nvPr>
            <p:ph type="title"/>
          </p:nvPr>
        </p:nvSpPr>
        <p:spPr>
          <a:xfrm>
            <a:off x="677334" y="609600"/>
            <a:ext cx="2580216" cy="1320800"/>
          </a:xfrm>
        </p:spPr>
        <p:txBody>
          <a:bodyPr/>
          <a:lstStyle/>
          <a:p>
            <a:r>
              <a:rPr lang="en-US" dirty="0">
                <a:solidFill>
                  <a:schemeClr val="tx1"/>
                </a:solidFill>
              </a:rPr>
              <a:t>Ride Status Tracking</a:t>
            </a:r>
            <a:endParaRPr lang="en-US" dirty="0"/>
          </a:p>
        </p:txBody>
      </p:sp>
      <p:pic>
        <p:nvPicPr>
          <p:cNvPr id="4" name="Content Placeholder 3" descr="A diagram of a service&#10;&#10;AI-generated content may be incorrect.">
            <a:extLst>
              <a:ext uri="{FF2B5EF4-FFF2-40B4-BE49-F238E27FC236}">
                <a16:creationId xmlns:a16="http://schemas.microsoft.com/office/drawing/2014/main" id="{8050082B-15A9-C378-D0E7-F5E5F39E400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05646" y="579437"/>
            <a:ext cx="7826537" cy="5699125"/>
          </a:xfrm>
          <a:prstGeom prst="rect">
            <a:avLst/>
          </a:prstGeom>
          <a:noFill/>
          <a:ln>
            <a:noFill/>
          </a:ln>
        </p:spPr>
      </p:pic>
    </p:spTree>
    <p:extLst>
      <p:ext uri="{BB962C8B-B14F-4D97-AF65-F5344CB8AC3E}">
        <p14:creationId xmlns:p14="http://schemas.microsoft.com/office/powerpoint/2010/main" val="26530007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8F0A5-4767-41F6-BB12-1C7C6E0C6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434257-8A2E-D9B7-55C8-C26AF7FC4766}"/>
              </a:ext>
            </a:extLst>
          </p:cNvPr>
          <p:cNvSpPr>
            <a:spLocks noGrp="1"/>
          </p:cNvSpPr>
          <p:nvPr>
            <p:ph type="title"/>
          </p:nvPr>
        </p:nvSpPr>
        <p:spPr>
          <a:xfrm>
            <a:off x="677334" y="609600"/>
            <a:ext cx="9038166" cy="1320800"/>
          </a:xfrm>
        </p:spPr>
        <p:txBody>
          <a:bodyPr/>
          <a:lstStyle/>
          <a:p>
            <a:r>
              <a:rPr lang="en-US" dirty="0">
                <a:solidFill>
                  <a:schemeClr val="tx1"/>
                </a:solidFill>
              </a:rPr>
              <a:t>Payment Processing &amp; Receipt Generation</a:t>
            </a:r>
          </a:p>
        </p:txBody>
      </p:sp>
      <p:graphicFrame>
        <p:nvGraphicFramePr>
          <p:cNvPr id="6" name="Content Placeholder 5">
            <a:extLst>
              <a:ext uri="{FF2B5EF4-FFF2-40B4-BE49-F238E27FC236}">
                <a16:creationId xmlns:a16="http://schemas.microsoft.com/office/drawing/2014/main" id="{2A4AFBEC-4FDB-5E64-AB69-C30096C6C2AC}"/>
              </a:ext>
            </a:extLst>
          </p:cNvPr>
          <p:cNvGraphicFramePr>
            <a:graphicFrameLocks noGrp="1"/>
          </p:cNvGraphicFramePr>
          <p:nvPr>
            <p:ph idx="1"/>
            <p:extLst>
              <p:ext uri="{D42A27DB-BD31-4B8C-83A1-F6EECF244321}">
                <p14:modId xmlns:p14="http://schemas.microsoft.com/office/powerpoint/2010/main" val="1354407965"/>
              </p:ext>
            </p:extLst>
          </p:nvPr>
        </p:nvGraphicFramePr>
        <p:xfrm>
          <a:off x="438150" y="1276350"/>
          <a:ext cx="10782300" cy="5295900"/>
        </p:xfrm>
        <a:graphic>
          <a:graphicData uri="http://schemas.openxmlformats.org/drawingml/2006/table">
            <a:tbl>
              <a:tblPr firstRow="1" firstCol="1" bandRow="1">
                <a:tableStyleId>{5C22544A-7EE6-4342-B048-85BDC9FD1C3A}</a:tableStyleId>
              </a:tblPr>
              <a:tblGrid>
                <a:gridCol w="5391150">
                  <a:extLst>
                    <a:ext uri="{9D8B030D-6E8A-4147-A177-3AD203B41FA5}">
                      <a16:colId xmlns:a16="http://schemas.microsoft.com/office/drawing/2014/main" val="2181757967"/>
                    </a:ext>
                  </a:extLst>
                </a:gridCol>
                <a:gridCol w="5391150">
                  <a:extLst>
                    <a:ext uri="{9D8B030D-6E8A-4147-A177-3AD203B41FA5}">
                      <a16:colId xmlns:a16="http://schemas.microsoft.com/office/drawing/2014/main" val="722396981"/>
                    </a:ext>
                  </a:extLst>
                </a:gridCol>
              </a:tblGrid>
              <a:tr h="279043">
                <a:tc>
                  <a:txBody>
                    <a:bodyPr/>
                    <a:lstStyle/>
                    <a:p>
                      <a:pPr marL="0" marR="0">
                        <a:lnSpc>
                          <a:spcPct val="115000"/>
                        </a:lnSpc>
                        <a:spcAft>
                          <a:spcPts val="800"/>
                        </a:spcAft>
                        <a:buNone/>
                      </a:pPr>
                      <a:r>
                        <a:rPr lang="en-US" sz="1400" kern="100" dirty="0">
                          <a:effectLst/>
                        </a:rPr>
                        <a:t>Aspect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Description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988480892"/>
                  </a:ext>
                </a:extLst>
              </a:tr>
              <a:tr h="547081">
                <a:tc>
                  <a:txBody>
                    <a:bodyPr/>
                    <a:lstStyle/>
                    <a:p>
                      <a:pPr marL="0" marR="0">
                        <a:lnSpc>
                          <a:spcPct val="115000"/>
                        </a:lnSpc>
                        <a:spcAft>
                          <a:spcPts val="800"/>
                        </a:spcAft>
                        <a:buNone/>
                      </a:pPr>
                      <a:r>
                        <a:rPr lang="en-US" sz="1400" kern="100" dirty="0">
                          <a:effectLst/>
                        </a:rPr>
                        <a:t>Purpose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Charge the Customer for a completed Ride and generate a digital receipt.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851234159"/>
                  </a:ext>
                </a:extLst>
              </a:tr>
              <a:tr h="547081">
                <a:tc>
                  <a:txBody>
                    <a:bodyPr/>
                    <a:lstStyle/>
                    <a:p>
                      <a:pPr marL="0" marR="0">
                        <a:lnSpc>
                          <a:spcPct val="115000"/>
                        </a:lnSpc>
                        <a:spcAft>
                          <a:spcPts val="800"/>
                        </a:spcAft>
                        <a:buNone/>
                      </a:pPr>
                      <a:r>
                        <a:rPr lang="en-US" sz="1400" kern="100" dirty="0">
                          <a:effectLst/>
                        </a:rPr>
                        <a:t>Precondition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Ride status = “Completed” and Customer has a valid payment method.</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4164367664"/>
                  </a:ext>
                </a:extLst>
              </a:tr>
              <a:tr h="279043">
                <a:tc>
                  <a:txBody>
                    <a:bodyPr/>
                    <a:lstStyle/>
                    <a:p>
                      <a:pPr marL="0" marR="0">
                        <a:lnSpc>
                          <a:spcPct val="115000"/>
                        </a:lnSpc>
                        <a:spcAft>
                          <a:spcPts val="800"/>
                        </a:spcAft>
                        <a:buNone/>
                      </a:pPr>
                      <a:r>
                        <a:rPr lang="en-US" sz="1400" kern="100" dirty="0">
                          <a:effectLst/>
                        </a:rPr>
                        <a:t>Frequency</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Once per Ride completion.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4280152233"/>
                  </a:ext>
                </a:extLst>
              </a:tr>
              <a:tr h="547081">
                <a:tc>
                  <a:txBody>
                    <a:bodyPr/>
                    <a:lstStyle/>
                    <a:p>
                      <a:pPr marL="0" marR="0">
                        <a:lnSpc>
                          <a:spcPct val="115000"/>
                        </a:lnSpc>
                        <a:spcAft>
                          <a:spcPts val="800"/>
                        </a:spcAft>
                        <a:buNone/>
                      </a:pPr>
                      <a:r>
                        <a:rPr lang="en-US" sz="1400" kern="100" dirty="0">
                          <a:effectLst/>
                        </a:rPr>
                        <a:t>Critical</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Failed transactions lead to revenue loss and require manual follow-up.</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1147369266"/>
                  </a:ext>
                </a:extLst>
              </a:tr>
              <a:tr h="547081">
                <a:tc>
                  <a:txBody>
                    <a:bodyPr/>
                    <a:lstStyle/>
                    <a:p>
                      <a:pPr marL="0" marR="0">
                        <a:lnSpc>
                          <a:spcPct val="115000"/>
                        </a:lnSpc>
                        <a:spcAft>
                          <a:spcPts val="800"/>
                        </a:spcAft>
                        <a:buNone/>
                      </a:pPr>
                      <a:r>
                        <a:rPr lang="en-US" sz="1400" kern="100" dirty="0">
                          <a:effectLst/>
                        </a:rPr>
                        <a:t>Work area</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Backend payment service (PaymentProcessor) and Customer app.</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667828998"/>
                  </a:ext>
                </a:extLst>
              </a:tr>
              <a:tr h="279043">
                <a:tc>
                  <a:txBody>
                    <a:bodyPr/>
                    <a:lstStyle/>
                    <a:p>
                      <a:pPr marL="0" marR="0">
                        <a:lnSpc>
                          <a:spcPct val="115000"/>
                        </a:lnSpc>
                        <a:spcAft>
                          <a:spcPts val="800"/>
                        </a:spcAft>
                        <a:buNone/>
                      </a:pPr>
                      <a:r>
                        <a:rPr lang="en-US" sz="1400" kern="100" dirty="0">
                          <a:effectLst/>
                        </a:rPr>
                        <a:t>Subtask</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Example Solution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576068171"/>
                  </a:ext>
                </a:extLst>
              </a:tr>
              <a:tr h="279043">
                <a:tc>
                  <a:txBody>
                    <a:bodyPr/>
                    <a:lstStyle/>
                    <a:p>
                      <a:pPr marL="0" marR="0">
                        <a:lnSpc>
                          <a:spcPct val="115000"/>
                        </a:lnSpc>
                        <a:spcAft>
                          <a:spcPts val="800"/>
                        </a:spcAft>
                        <a:buNone/>
                      </a:pPr>
                      <a:r>
                        <a:rPr lang="en-US" sz="1400" kern="100" dirty="0">
                          <a:effectLst/>
                        </a:rPr>
                        <a:t>1. Calculate fare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Formula: base fare + distance × rate + time × rate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858956349"/>
                  </a:ext>
                </a:extLst>
              </a:tr>
              <a:tr h="279043">
                <a:tc>
                  <a:txBody>
                    <a:bodyPr/>
                    <a:lstStyle/>
                    <a:p>
                      <a:pPr marL="0" marR="0">
                        <a:lnSpc>
                          <a:spcPct val="115000"/>
                        </a:lnSpc>
                        <a:spcAft>
                          <a:spcPts val="800"/>
                        </a:spcAft>
                        <a:buNone/>
                      </a:pPr>
                      <a:r>
                        <a:rPr lang="en-US" sz="1400" kern="100" dirty="0">
                          <a:effectLst/>
                        </a:rPr>
                        <a:t>2. Initiate transaction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Payment.process(paymentInfo) → call third-party gateway API</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1184525809"/>
                  </a:ext>
                </a:extLst>
              </a:tr>
              <a:tr h="279043">
                <a:tc>
                  <a:txBody>
                    <a:bodyPr/>
                    <a:lstStyle/>
                    <a:p>
                      <a:pPr marL="0" marR="0">
                        <a:lnSpc>
                          <a:spcPct val="115000"/>
                        </a:lnSpc>
                        <a:spcAft>
                          <a:spcPts val="800"/>
                        </a:spcAft>
                        <a:buNone/>
                      </a:pPr>
                      <a:r>
                        <a:rPr lang="en-US" sz="1400" kern="100" dirty="0">
                          <a:effectLst/>
                        </a:rPr>
                        <a:t>3. Handle gateway response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On success → Payment.markPaid(); on failure → retry/alert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766999032"/>
                  </a:ext>
                </a:extLst>
              </a:tr>
              <a:tr h="279043">
                <a:tc>
                  <a:txBody>
                    <a:bodyPr/>
                    <a:lstStyle/>
                    <a:p>
                      <a:pPr marL="0" marR="0">
                        <a:lnSpc>
                          <a:spcPct val="115000"/>
                        </a:lnSpc>
                        <a:spcAft>
                          <a:spcPts val="800"/>
                        </a:spcAft>
                        <a:buNone/>
                      </a:pPr>
                      <a:r>
                        <a:rPr lang="en-US" sz="1400" kern="100" dirty="0">
                          <a:effectLst/>
                        </a:rPr>
                        <a:t>4. Generate digital receipt</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a:effectLst/>
                        </a:rPr>
                        <a:t>Payment.generateReceipt() → PDF or in-app view</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4256363522"/>
                  </a:ext>
                </a:extLst>
              </a:tr>
              <a:tr h="279043">
                <a:tc>
                  <a:txBody>
                    <a:bodyPr/>
                    <a:lstStyle/>
                    <a:p>
                      <a:pPr marL="0" marR="0">
                        <a:lnSpc>
                          <a:spcPct val="115000"/>
                        </a:lnSpc>
                        <a:spcAft>
                          <a:spcPts val="800"/>
                        </a:spcAft>
                        <a:buNone/>
                      </a:pPr>
                      <a:r>
                        <a:rPr lang="en-US" sz="1400" kern="100" dirty="0">
                          <a:effectLst/>
                        </a:rPr>
                        <a:t>5. Notify Customer</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dirty="0">
                          <a:effectLst/>
                        </a:rPr>
                        <a:t>Push notification + email with receipt link</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139245374"/>
                  </a:ext>
                </a:extLst>
              </a:tr>
              <a:tr h="279043">
                <a:tc>
                  <a:txBody>
                    <a:bodyPr/>
                    <a:lstStyle/>
                    <a:p>
                      <a:pPr marL="0" marR="0">
                        <a:lnSpc>
                          <a:spcPct val="115000"/>
                        </a:lnSpc>
                        <a:spcAft>
                          <a:spcPts val="800"/>
                        </a:spcAft>
                        <a:buNone/>
                      </a:pPr>
                      <a:r>
                        <a:rPr lang="en-US" sz="1400" kern="100" dirty="0">
                          <a:effectLst/>
                        </a:rPr>
                        <a:t>Variants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dirty="0">
                          <a:effectLst/>
                        </a:rPr>
                        <a:t> </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2228555567"/>
                  </a:ext>
                </a:extLst>
              </a:tr>
              <a:tr h="279043">
                <a:tc>
                  <a:txBody>
                    <a:bodyPr/>
                    <a:lstStyle/>
                    <a:p>
                      <a:pPr marL="0" marR="0">
                        <a:lnSpc>
                          <a:spcPct val="115000"/>
                        </a:lnSpc>
                        <a:spcAft>
                          <a:spcPts val="800"/>
                        </a:spcAft>
                        <a:buNone/>
                      </a:pPr>
                      <a:r>
                        <a:rPr lang="en-US" sz="1400" kern="100" dirty="0">
                          <a:effectLst/>
                        </a:rPr>
                        <a:t>5a. Wallet top-up</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dirty="0">
                          <a:effectLst/>
                        </a:rPr>
                        <a:t>Deduct from in-app wallet balance before fallback to card.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1410034767"/>
                  </a:ext>
                </a:extLst>
              </a:tr>
              <a:tr h="317146">
                <a:tc>
                  <a:txBody>
                    <a:bodyPr/>
                    <a:lstStyle/>
                    <a:p>
                      <a:pPr marL="0" marR="0">
                        <a:lnSpc>
                          <a:spcPct val="115000"/>
                        </a:lnSpc>
                        <a:spcAft>
                          <a:spcPts val="800"/>
                        </a:spcAft>
                        <a:buNone/>
                      </a:pPr>
                      <a:r>
                        <a:rPr lang="en-US" sz="1400" kern="100" dirty="0">
                          <a:effectLst/>
                        </a:rPr>
                        <a:t>5b. Split fare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tc>
                  <a:txBody>
                    <a:bodyPr/>
                    <a:lstStyle/>
                    <a:p>
                      <a:pPr marL="0" marR="0">
                        <a:lnSpc>
                          <a:spcPct val="115000"/>
                        </a:lnSpc>
                        <a:spcAft>
                          <a:spcPts val="800"/>
                        </a:spcAft>
                        <a:buNone/>
                      </a:pPr>
                      <a:r>
                        <a:rPr lang="en-US" sz="1400" kern="100" dirty="0">
                          <a:effectLst/>
                        </a:rPr>
                        <a:t>Customer splits payment among multiple riders.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962" marR="8962" marT="8962" marB="8962" anchor="ctr"/>
                </a:tc>
                <a:extLst>
                  <a:ext uri="{0D108BD9-81ED-4DB2-BD59-A6C34878D82A}">
                    <a16:rowId xmlns:a16="http://schemas.microsoft.com/office/drawing/2014/main" val="3480956620"/>
                  </a:ext>
                </a:extLst>
              </a:tr>
            </a:tbl>
          </a:graphicData>
        </a:graphic>
      </p:graphicFrame>
    </p:spTree>
    <p:extLst>
      <p:ext uri="{BB962C8B-B14F-4D97-AF65-F5344CB8AC3E}">
        <p14:creationId xmlns:p14="http://schemas.microsoft.com/office/powerpoint/2010/main" val="22336294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610F0-6AD9-FD02-84C2-80BEB682E0A4}"/>
              </a:ext>
            </a:extLst>
          </p:cNvPr>
          <p:cNvSpPr>
            <a:spLocks noGrp="1"/>
          </p:cNvSpPr>
          <p:nvPr>
            <p:ph type="title"/>
          </p:nvPr>
        </p:nvSpPr>
        <p:spPr>
          <a:xfrm>
            <a:off x="162984" y="476250"/>
            <a:ext cx="4294716" cy="1320800"/>
          </a:xfrm>
        </p:spPr>
        <p:txBody>
          <a:bodyPr>
            <a:normAutofit fontScale="90000"/>
          </a:bodyPr>
          <a:lstStyle/>
          <a:p>
            <a:r>
              <a:rPr lang="en-US" dirty="0">
                <a:solidFill>
                  <a:schemeClr val="tx1"/>
                </a:solidFill>
              </a:rPr>
              <a:t>Payment Processing &amp; Receipt Generation</a:t>
            </a:r>
            <a:endParaRPr lang="en-US" dirty="0"/>
          </a:p>
        </p:txBody>
      </p:sp>
      <p:pic>
        <p:nvPicPr>
          <p:cNvPr id="4" name="Content Placeholder 3" descr="A screenshot of a diagram&#10;&#10;AI-generated content may be incorrect.">
            <a:extLst>
              <a:ext uri="{FF2B5EF4-FFF2-40B4-BE49-F238E27FC236}">
                <a16:creationId xmlns:a16="http://schemas.microsoft.com/office/drawing/2014/main" id="{03A746F0-BE28-2082-96A7-B992132B8AC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62500" y="112240"/>
            <a:ext cx="7029450" cy="6633519"/>
          </a:xfrm>
          <a:prstGeom prst="rect">
            <a:avLst/>
          </a:prstGeom>
          <a:noFill/>
          <a:ln>
            <a:noFill/>
          </a:ln>
        </p:spPr>
      </p:pic>
    </p:spTree>
    <p:extLst>
      <p:ext uri="{BB962C8B-B14F-4D97-AF65-F5344CB8AC3E}">
        <p14:creationId xmlns:p14="http://schemas.microsoft.com/office/powerpoint/2010/main" val="39123377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71F92-FDE7-2334-3497-E9777B4D1D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32D119-661D-7B4A-0634-0B715D06800B}"/>
              </a:ext>
            </a:extLst>
          </p:cNvPr>
          <p:cNvSpPr>
            <a:spLocks noGrp="1"/>
          </p:cNvSpPr>
          <p:nvPr>
            <p:ph type="title"/>
          </p:nvPr>
        </p:nvSpPr>
        <p:spPr/>
        <p:txBody>
          <a:bodyPr/>
          <a:lstStyle/>
          <a:p>
            <a:r>
              <a:rPr lang="en-US" dirty="0">
                <a:solidFill>
                  <a:schemeClr val="tx1"/>
                </a:solidFill>
              </a:rPr>
              <a:t>Operational Reporting</a:t>
            </a:r>
          </a:p>
        </p:txBody>
      </p:sp>
      <p:graphicFrame>
        <p:nvGraphicFramePr>
          <p:cNvPr id="6" name="Content Placeholder 5">
            <a:extLst>
              <a:ext uri="{FF2B5EF4-FFF2-40B4-BE49-F238E27FC236}">
                <a16:creationId xmlns:a16="http://schemas.microsoft.com/office/drawing/2014/main" id="{A8788CB3-3036-28E4-0753-CAAF7D3B291D}"/>
              </a:ext>
            </a:extLst>
          </p:cNvPr>
          <p:cNvGraphicFramePr>
            <a:graphicFrameLocks noGrp="1"/>
          </p:cNvGraphicFramePr>
          <p:nvPr>
            <p:ph idx="1"/>
            <p:extLst>
              <p:ext uri="{D42A27DB-BD31-4B8C-83A1-F6EECF244321}">
                <p14:modId xmlns:p14="http://schemas.microsoft.com/office/powerpoint/2010/main" val="1986604976"/>
              </p:ext>
            </p:extLst>
          </p:nvPr>
        </p:nvGraphicFramePr>
        <p:xfrm>
          <a:off x="438150" y="1333500"/>
          <a:ext cx="10058400" cy="5333996"/>
        </p:xfrm>
        <a:graphic>
          <a:graphicData uri="http://schemas.openxmlformats.org/drawingml/2006/table">
            <a:tbl>
              <a:tblPr firstRow="1" firstCol="1" bandRow="1">
                <a:tableStyleId>{5C22544A-7EE6-4342-B048-85BDC9FD1C3A}</a:tableStyleId>
              </a:tblPr>
              <a:tblGrid>
                <a:gridCol w="5029200">
                  <a:extLst>
                    <a:ext uri="{9D8B030D-6E8A-4147-A177-3AD203B41FA5}">
                      <a16:colId xmlns:a16="http://schemas.microsoft.com/office/drawing/2014/main" val="2618353343"/>
                    </a:ext>
                  </a:extLst>
                </a:gridCol>
                <a:gridCol w="5029200">
                  <a:extLst>
                    <a:ext uri="{9D8B030D-6E8A-4147-A177-3AD203B41FA5}">
                      <a16:colId xmlns:a16="http://schemas.microsoft.com/office/drawing/2014/main" val="1481885167"/>
                    </a:ext>
                  </a:extLst>
                </a:gridCol>
              </a:tblGrid>
              <a:tr h="298484">
                <a:tc>
                  <a:txBody>
                    <a:bodyPr/>
                    <a:lstStyle/>
                    <a:p>
                      <a:pPr marL="0" marR="0">
                        <a:lnSpc>
                          <a:spcPct val="115000"/>
                        </a:lnSpc>
                        <a:spcAft>
                          <a:spcPts val="800"/>
                        </a:spcAft>
                        <a:buNone/>
                      </a:pPr>
                      <a:r>
                        <a:rPr lang="en-US" sz="1600" kern="100" dirty="0">
                          <a:effectLst/>
                        </a:rPr>
                        <a:t>Aspect</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Description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62537377"/>
                  </a:ext>
                </a:extLst>
              </a:tr>
              <a:tr h="587289">
                <a:tc>
                  <a:txBody>
                    <a:bodyPr/>
                    <a:lstStyle/>
                    <a:p>
                      <a:pPr marL="0" marR="0">
                        <a:lnSpc>
                          <a:spcPct val="115000"/>
                        </a:lnSpc>
                        <a:spcAft>
                          <a:spcPts val="800"/>
                        </a:spcAft>
                        <a:buNone/>
                      </a:pPr>
                      <a:r>
                        <a:rPr lang="en-US" sz="1600" kern="100" dirty="0">
                          <a:effectLst/>
                        </a:rPr>
                        <a:t>Purpose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Provide Managers with insights on ride volumes, revenue, and driver performance over time.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92686943"/>
                  </a:ext>
                </a:extLst>
              </a:tr>
              <a:tr h="587289">
                <a:tc>
                  <a:txBody>
                    <a:bodyPr/>
                    <a:lstStyle/>
                    <a:p>
                      <a:pPr marL="0" marR="0">
                        <a:lnSpc>
                          <a:spcPct val="115000"/>
                        </a:lnSpc>
                        <a:spcAft>
                          <a:spcPts val="800"/>
                        </a:spcAft>
                        <a:buNone/>
                      </a:pPr>
                      <a:r>
                        <a:rPr lang="en-US" sz="1600" kern="100">
                          <a:effectLst/>
                        </a:rPr>
                        <a:t>Precondition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System has processed multiple Rides and Payments to aggregate data.</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34506990"/>
                  </a:ext>
                </a:extLst>
              </a:tr>
              <a:tr h="298484">
                <a:tc>
                  <a:txBody>
                    <a:bodyPr/>
                    <a:lstStyle/>
                    <a:p>
                      <a:pPr marL="0" marR="0">
                        <a:lnSpc>
                          <a:spcPct val="115000"/>
                        </a:lnSpc>
                        <a:spcAft>
                          <a:spcPts val="800"/>
                        </a:spcAft>
                        <a:buNone/>
                      </a:pPr>
                      <a:r>
                        <a:rPr lang="en-US" sz="1600" kern="100" dirty="0">
                          <a:effectLst/>
                        </a:rPr>
                        <a:t>Frequency</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On-demand or scheduled (e.g., daily at midnight).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41593711"/>
                  </a:ext>
                </a:extLst>
              </a:tr>
              <a:tr h="587289">
                <a:tc>
                  <a:txBody>
                    <a:bodyPr/>
                    <a:lstStyle/>
                    <a:p>
                      <a:pPr marL="0" marR="0">
                        <a:lnSpc>
                          <a:spcPct val="115000"/>
                        </a:lnSpc>
                        <a:spcAft>
                          <a:spcPts val="800"/>
                        </a:spcAft>
                        <a:buNone/>
                      </a:pPr>
                      <a:r>
                        <a:rPr lang="en-US" sz="1600" kern="100">
                          <a:effectLst/>
                        </a:rPr>
                        <a:t>Critical</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Inaccurate or delayed reports hinder strategic decision-making.</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21881042"/>
                  </a:ext>
                </a:extLst>
              </a:tr>
              <a:tr h="298484">
                <a:tc>
                  <a:txBody>
                    <a:bodyPr/>
                    <a:lstStyle/>
                    <a:p>
                      <a:pPr marL="0" marR="0">
                        <a:lnSpc>
                          <a:spcPct val="115000"/>
                        </a:lnSpc>
                        <a:spcAft>
                          <a:spcPts val="800"/>
                        </a:spcAft>
                        <a:buNone/>
                      </a:pPr>
                      <a:r>
                        <a:rPr lang="en-US" sz="1600" kern="100" dirty="0">
                          <a:effectLst/>
                        </a:rPr>
                        <a:t>Work area</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Manager portal / reporting dashboard.</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21729082"/>
                  </a:ext>
                </a:extLst>
              </a:tr>
              <a:tr h="298484">
                <a:tc>
                  <a:txBody>
                    <a:bodyPr/>
                    <a:lstStyle/>
                    <a:p>
                      <a:pPr marL="0" marR="0">
                        <a:lnSpc>
                          <a:spcPct val="115000"/>
                        </a:lnSpc>
                        <a:spcAft>
                          <a:spcPts val="800"/>
                        </a:spcAft>
                        <a:buNone/>
                      </a:pPr>
                      <a:r>
                        <a:rPr lang="en-US" sz="1600" kern="100" dirty="0">
                          <a:effectLst/>
                        </a:rPr>
                        <a:t>Subtask</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Example Solution</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72418230"/>
                  </a:ext>
                </a:extLst>
              </a:tr>
              <a:tr h="298484">
                <a:tc>
                  <a:txBody>
                    <a:bodyPr/>
                    <a:lstStyle/>
                    <a:p>
                      <a:pPr marL="0" marR="0">
                        <a:lnSpc>
                          <a:spcPct val="115000"/>
                        </a:lnSpc>
                        <a:spcAft>
                          <a:spcPts val="800"/>
                        </a:spcAft>
                        <a:buNone/>
                      </a:pPr>
                      <a:r>
                        <a:rPr lang="en-US" sz="1600" kern="100" dirty="0">
                          <a:effectLst/>
                        </a:rPr>
                        <a:t>1. Query ride/payment data</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ReportGenerator.fetchRides(startDate, endDate)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58838134"/>
                  </a:ext>
                </a:extLst>
              </a:tr>
              <a:tr h="298484">
                <a:tc>
                  <a:txBody>
                    <a:bodyPr/>
                    <a:lstStyle/>
                    <a:p>
                      <a:pPr marL="0" marR="0">
                        <a:lnSpc>
                          <a:spcPct val="115000"/>
                        </a:lnSpc>
                        <a:spcAft>
                          <a:spcPts val="800"/>
                        </a:spcAft>
                        <a:buNone/>
                      </a:pPr>
                      <a:r>
                        <a:rPr lang="en-US" sz="1600" kern="100">
                          <a:effectLst/>
                        </a:rPr>
                        <a:t>2. Aggregate metrics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Calculate totals, averages, peak-hour counts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26640081"/>
                  </a:ext>
                </a:extLst>
              </a:tr>
              <a:tr h="298484">
                <a:tc>
                  <a:txBody>
                    <a:bodyPr/>
                    <a:lstStyle/>
                    <a:p>
                      <a:pPr marL="0" marR="0">
                        <a:lnSpc>
                          <a:spcPct val="115000"/>
                        </a:lnSpc>
                        <a:spcAft>
                          <a:spcPts val="800"/>
                        </a:spcAft>
                        <a:buNone/>
                      </a:pPr>
                      <a:r>
                        <a:rPr lang="en-US" sz="1600" kern="100">
                          <a:effectLst/>
                        </a:rPr>
                        <a:t>3. Format report</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Render as table/chart in dashboard</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39163623"/>
                  </a:ext>
                </a:extLst>
              </a:tr>
              <a:tr h="298484">
                <a:tc>
                  <a:txBody>
                    <a:bodyPr/>
                    <a:lstStyle/>
                    <a:p>
                      <a:pPr marL="0" marR="0">
                        <a:lnSpc>
                          <a:spcPct val="115000"/>
                        </a:lnSpc>
                        <a:spcAft>
                          <a:spcPts val="800"/>
                        </a:spcAft>
                        <a:buNone/>
                      </a:pPr>
                      <a:r>
                        <a:rPr lang="en-US" sz="1600" kern="100">
                          <a:effectLst/>
                        </a:rPr>
                        <a:t>4. Export or schedule delivery</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CSV/PDF export or automated email dispatch</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61447335"/>
                  </a:ext>
                </a:extLst>
              </a:tr>
              <a:tr h="298484">
                <a:tc>
                  <a:txBody>
                    <a:bodyPr/>
                    <a:lstStyle/>
                    <a:p>
                      <a:pPr marL="0" marR="0">
                        <a:lnSpc>
                          <a:spcPct val="115000"/>
                        </a:lnSpc>
                        <a:spcAft>
                          <a:spcPts val="800"/>
                        </a:spcAft>
                        <a:buNone/>
                      </a:pPr>
                      <a:r>
                        <a:rPr lang="en-US" sz="1600" kern="100">
                          <a:effectLst/>
                        </a:rPr>
                        <a:t>Variants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a:effectLst/>
                        </a:rPr>
                        <a:t> </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38153787"/>
                  </a:ext>
                </a:extLst>
              </a:tr>
              <a:tr h="298484">
                <a:tc>
                  <a:txBody>
                    <a:bodyPr/>
                    <a:lstStyle/>
                    <a:p>
                      <a:pPr marL="0" marR="0">
                        <a:lnSpc>
                          <a:spcPct val="115000"/>
                        </a:lnSpc>
                        <a:spcAft>
                          <a:spcPts val="800"/>
                        </a:spcAft>
                        <a:buNone/>
                      </a:pPr>
                      <a:r>
                        <a:rPr lang="en-US" sz="1600" kern="100">
                          <a:effectLst/>
                        </a:rPr>
                        <a:t>6a. Custom date range</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Manager selects arbitrary start/end dates.</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90396406"/>
                  </a:ext>
                </a:extLst>
              </a:tr>
              <a:tr h="587289">
                <a:tc>
                  <a:txBody>
                    <a:bodyPr/>
                    <a:lstStyle/>
                    <a:p>
                      <a:pPr marL="0" marR="0">
                        <a:lnSpc>
                          <a:spcPct val="115000"/>
                        </a:lnSpc>
                        <a:spcAft>
                          <a:spcPts val="800"/>
                        </a:spcAft>
                        <a:buNone/>
                      </a:pPr>
                      <a:r>
                        <a:rPr lang="en-US" sz="1600" kern="100">
                          <a:effectLst/>
                        </a:rPr>
                        <a:t>6b. Performance alerts</a:t>
                      </a:r>
                      <a:endParaRPr lang="en-US" sz="16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600" kern="100" dirty="0">
                          <a:effectLst/>
                        </a:rPr>
                        <a:t>System automatically flags underperforming metrics via email.</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68199024"/>
                  </a:ext>
                </a:extLst>
              </a:tr>
            </a:tbl>
          </a:graphicData>
        </a:graphic>
      </p:graphicFrame>
    </p:spTree>
    <p:extLst>
      <p:ext uri="{BB962C8B-B14F-4D97-AF65-F5344CB8AC3E}">
        <p14:creationId xmlns:p14="http://schemas.microsoft.com/office/powerpoint/2010/main" val="2966669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A4C6-F024-3DD2-E432-97D03330F3AA}"/>
              </a:ext>
            </a:extLst>
          </p:cNvPr>
          <p:cNvSpPr>
            <a:spLocks noGrp="1"/>
          </p:cNvSpPr>
          <p:nvPr>
            <p:ph type="title"/>
          </p:nvPr>
        </p:nvSpPr>
        <p:spPr>
          <a:xfrm>
            <a:off x="640080" y="203200"/>
            <a:ext cx="3336175" cy="604574"/>
          </a:xfrm>
        </p:spPr>
        <p:txBody>
          <a:bodyPr>
            <a:normAutofit fontScale="90000"/>
          </a:bodyPr>
          <a:lstStyle/>
          <a:p>
            <a:r>
              <a:rPr lang="en-US" sz="3600" b="1" dirty="0">
                <a:solidFill>
                  <a:schemeClr val="tx2"/>
                </a:solidFill>
                <a:latin typeface="Calibri (Body)"/>
              </a:rPr>
              <a:t>Project Objectives</a:t>
            </a:r>
            <a:endParaRPr lang="en-US" sz="3600" dirty="0">
              <a:solidFill>
                <a:schemeClr val="tx2"/>
              </a:solidFill>
              <a:latin typeface="Calibri (Body)"/>
            </a:endParaRPr>
          </a:p>
        </p:txBody>
      </p:sp>
      <p:sp>
        <p:nvSpPr>
          <p:cNvPr id="4" name="Rectangle 1">
            <a:extLst>
              <a:ext uri="{FF2B5EF4-FFF2-40B4-BE49-F238E27FC236}">
                <a16:creationId xmlns:a16="http://schemas.microsoft.com/office/drawing/2014/main" id="{5834560B-0B86-7FA0-8A4D-CBB047F1AFE2}"/>
              </a:ext>
            </a:extLst>
          </p:cNvPr>
          <p:cNvSpPr>
            <a:spLocks noGrp="1" noChangeArrowheads="1"/>
          </p:cNvSpPr>
          <p:nvPr>
            <p:ph idx="1"/>
          </p:nvPr>
        </p:nvSpPr>
        <p:spPr bwMode="auto">
          <a:xfrm>
            <a:off x="640080" y="1078707"/>
            <a:ext cx="9333653" cy="542369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a:buNone/>
            </a:pPr>
            <a:r>
              <a:rPr lang="en-GB" sz="2000" dirty="0">
                <a:solidFill>
                  <a:schemeClr val="tx2"/>
                </a:solidFill>
              </a:rPr>
              <a:t>The primary objectives of the ORSP project are:</a:t>
            </a:r>
          </a:p>
          <a:p>
            <a:pPr>
              <a:buFont typeface="Arial" panose="020B0604020202020204" pitchFamily="34" charset="0"/>
              <a:buChar char="•"/>
            </a:pPr>
            <a:r>
              <a:rPr lang="en-GB" sz="2000" b="1" dirty="0">
                <a:solidFill>
                  <a:schemeClr val="tx2"/>
                </a:solidFill>
              </a:rPr>
              <a:t>Automate ride-booking</a:t>
            </a:r>
            <a:r>
              <a:rPr lang="en-GB" sz="2000" dirty="0">
                <a:solidFill>
                  <a:schemeClr val="tx2"/>
                </a:solidFill>
              </a:rPr>
              <a:t> by allowing customers to easily request rides through a digital platform.</a:t>
            </a:r>
          </a:p>
          <a:p>
            <a:pPr>
              <a:buFont typeface="Arial" panose="020B0604020202020204" pitchFamily="34" charset="0"/>
              <a:buChar char="•"/>
            </a:pPr>
            <a:r>
              <a:rPr lang="en-GB" sz="2000" b="1" dirty="0">
                <a:solidFill>
                  <a:schemeClr val="tx2"/>
                </a:solidFill>
              </a:rPr>
              <a:t>Reduce customer wait times</a:t>
            </a:r>
            <a:r>
              <a:rPr lang="en-GB" sz="2000" dirty="0">
                <a:solidFill>
                  <a:schemeClr val="tx2"/>
                </a:solidFill>
              </a:rPr>
              <a:t> by efficiently matching available drivers to ride requests in real time.</a:t>
            </a:r>
          </a:p>
          <a:p>
            <a:pPr>
              <a:buFont typeface="Arial" panose="020B0604020202020204" pitchFamily="34" charset="0"/>
              <a:buChar char="•"/>
            </a:pPr>
            <a:r>
              <a:rPr lang="en-GB" sz="2000" b="1" dirty="0">
                <a:solidFill>
                  <a:schemeClr val="tx2"/>
                </a:solidFill>
              </a:rPr>
              <a:t>Introduce secure online payment processing</a:t>
            </a:r>
            <a:r>
              <a:rPr lang="en-GB" sz="2000" dirty="0">
                <a:solidFill>
                  <a:schemeClr val="tx2"/>
                </a:solidFill>
              </a:rPr>
              <a:t> to replace manual cash handling.</a:t>
            </a:r>
          </a:p>
          <a:p>
            <a:pPr>
              <a:buFont typeface="Arial" panose="020B0604020202020204" pitchFamily="34" charset="0"/>
              <a:buChar char="•"/>
            </a:pPr>
            <a:r>
              <a:rPr lang="en-GB" sz="2000" b="1" dirty="0">
                <a:solidFill>
                  <a:schemeClr val="tx2"/>
                </a:solidFill>
              </a:rPr>
              <a:t>Provide real-time tracking</a:t>
            </a:r>
            <a:r>
              <a:rPr lang="en-GB" sz="2000" dirty="0">
                <a:solidFill>
                  <a:schemeClr val="tx2"/>
                </a:solidFill>
              </a:rPr>
              <a:t> for customers to monitor driver location and estimated arrival times.</a:t>
            </a:r>
          </a:p>
          <a:p>
            <a:pPr>
              <a:buFont typeface="Arial" panose="020B0604020202020204" pitchFamily="34" charset="0"/>
              <a:buChar char="•"/>
            </a:pPr>
            <a:r>
              <a:rPr lang="en-GB" sz="2000" b="1" dirty="0">
                <a:solidFill>
                  <a:schemeClr val="tx2"/>
                </a:solidFill>
              </a:rPr>
              <a:t>Enable account management</a:t>
            </a:r>
            <a:r>
              <a:rPr lang="en-GB" sz="2000" dirty="0">
                <a:solidFill>
                  <a:schemeClr val="tx2"/>
                </a:solidFill>
              </a:rPr>
              <a:t> for customers and drivers through user profiles.</a:t>
            </a:r>
          </a:p>
          <a:p>
            <a:pPr>
              <a:buFont typeface="Arial" panose="020B0604020202020204" pitchFamily="34" charset="0"/>
              <a:buChar char="•"/>
            </a:pPr>
            <a:r>
              <a:rPr lang="en-GB" sz="2000" b="1" dirty="0">
                <a:solidFill>
                  <a:schemeClr val="tx2"/>
                </a:solidFill>
              </a:rPr>
              <a:t>Generate operational reports</a:t>
            </a:r>
            <a:r>
              <a:rPr lang="en-GB" sz="2000" dirty="0">
                <a:solidFill>
                  <a:schemeClr val="tx2"/>
                </a:solidFill>
              </a:rPr>
              <a:t> to help </a:t>
            </a:r>
            <a:r>
              <a:rPr lang="en-GB" sz="2000" dirty="0" err="1">
                <a:solidFill>
                  <a:schemeClr val="tx2"/>
                </a:solidFill>
              </a:rPr>
              <a:t>SmartRide’s</a:t>
            </a:r>
            <a:r>
              <a:rPr lang="en-GB" sz="2000" dirty="0">
                <a:solidFill>
                  <a:schemeClr val="tx2"/>
                </a:solidFill>
              </a:rPr>
              <a:t> management monitor service performance and demand trends.</a:t>
            </a:r>
          </a:p>
          <a:p>
            <a:r>
              <a:rPr lang="en-GB" sz="2000" dirty="0">
                <a:solidFill>
                  <a:schemeClr val="tx2"/>
                </a:solidFill>
              </a:rPr>
              <a:t>Initially, the system will focus on the core functionality, with the flexibility to add new features such as ride-sharing options, loyalty programs, and promotional offers in the future.</a:t>
            </a:r>
          </a:p>
        </p:txBody>
      </p:sp>
    </p:spTree>
    <p:extLst>
      <p:ext uri="{BB962C8B-B14F-4D97-AF65-F5344CB8AC3E}">
        <p14:creationId xmlns:p14="http://schemas.microsoft.com/office/powerpoint/2010/main" val="18661462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11739-889B-FE9E-292B-079862C62499}"/>
              </a:ext>
            </a:extLst>
          </p:cNvPr>
          <p:cNvSpPr>
            <a:spLocks noGrp="1"/>
          </p:cNvSpPr>
          <p:nvPr>
            <p:ph type="title"/>
          </p:nvPr>
        </p:nvSpPr>
        <p:spPr>
          <a:xfrm>
            <a:off x="634422" y="160032"/>
            <a:ext cx="2726652" cy="1320800"/>
          </a:xfrm>
        </p:spPr>
        <p:txBody>
          <a:bodyPr/>
          <a:lstStyle/>
          <a:p>
            <a:r>
              <a:rPr lang="en-US" dirty="0">
                <a:solidFill>
                  <a:schemeClr val="tx1"/>
                </a:solidFill>
              </a:rPr>
              <a:t>Operational Reporting</a:t>
            </a:r>
            <a:endParaRPr lang="en-US" dirty="0"/>
          </a:p>
        </p:txBody>
      </p:sp>
      <p:pic>
        <p:nvPicPr>
          <p:cNvPr id="4" name="Content Placeholder 3" descr="A diagram of a report&#10;&#10;AI-generated content may be incorrect.">
            <a:extLst>
              <a:ext uri="{FF2B5EF4-FFF2-40B4-BE49-F238E27FC236}">
                <a16:creationId xmlns:a16="http://schemas.microsoft.com/office/drawing/2014/main" id="{97513D06-28CC-1303-52BB-703DE710F0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55452" y="160032"/>
            <a:ext cx="5295900" cy="6537936"/>
          </a:xfrm>
          <a:prstGeom prst="rect">
            <a:avLst/>
          </a:prstGeom>
          <a:noFill/>
          <a:ln>
            <a:noFill/>
          </a:ln>
        </p:spPr>
      </p:pic>
    </p:spTree>
    <p:extLst>
      <p:ext uri="{BB962C8B-B14F-4D97-AF65-F5344CB8AC3E}">
        <p14:creationId xmlns:p14="http://schemas.microsoft.com/office/powerpoint/2010/main" val="2848607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A911-FFCE-82FA-E725-87BA83042B2A}"/>
              </a:ext>
            </a:extLst>
          </p:cNvPr>
          <p:cNvSpPr>
            <a:spLocks noGrp="1"/>
          </p:cNvSpPr>
          <p:nvPr>
            <p:ph type="title"/>
          </p:nvPr>
        </p:nvSpPr>
        <p:spPr>
          <a:xfrm>
            <a:off x="677334" y="609600"/>
            <a:ext cx="8596668" cy="660398"/>
          </a:xfrm>
        </p:spPr>
        <p:txBody>
          <a:bodyPr/>
          <a:lstStyle/>
          <a:p>
            <a:r>
              <a:rPr lang="en-US" dirty="0">
                <a:solidFill>
                  <a:schemeClr val="tx1"/>
                </a:solidFill>
              </a:rPr>
              <a:t>List of identified classes</a:t>
            </a:r>
          </a:p>
        </p:txBody>
      </p:sp>
      <p:sp>
        <p:nvSpPr>
          <p:cNvPr id="3" name="Content Placeholder 2">
            <a:extLst>
              <a:ext uri="{FF2B5EF4-FFF2-40B4-BE49-F238E27FC236}">
                <a16:creationId xmlns:a16="http://schemas.microsoft.com/office/drawing/2014/main" id="{30DFAFE0-0F85-D0B6-204F-BF1D2271D2EB}"/>
              </a:ext>
            </a:extLst>
          </p:cNvPr>
          <p:cNvSpPr>
            <a:spLocks noGrp="1"/>
          </p:cNvSpPr>
          <p:nvPr>
            <p:ph idx="1"/>
          </p:nvPr>
        </p:nvSpPr>
        <p:spPr>
          <a:xfrm>
            <a:off x="677334" y="1270000"/>
            <a:ext cx="1877180" cy="3880773"/>
          </a:xfrm>
        </p:spPr>
        <p:txBody>
          <a:bodyPr>
            <a:normAutofit/>
          </a:bodyPr>
          <a:lstStyle/>
          <a:p>
            <a:pPr marL="0" marR="0" lvl="0" indent="0">
              <a:lnSpc>
                <a:spcPct val="115000"/>
              </a:lnSpc>
              <a:spcAft>
                <a:spcPts val="800"/>
              </a:spcAft>
              <a:buSzPts val="1000"/>
              <a:buNone/>
              <a:tabLst>
                <a:tab pos="457200" algn="l"/>
              </a:tabLst>
            </a:pPr>
            <a:r>
              <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Domain Entities: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Customer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Driver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Manager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Ride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Payment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Account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Aft>
                <a:spcPts val="800"/>
              </a:spcAft>
              <a:buSzPts val="1000"/>
              <a:buNone/>
              <a:tabLst>
                <a:tab pos="457200" algn="l"/>
              </a:tabLst>
            </a:pP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5" name="Content Placeholder 2">
            <a:extLst>
              <a:ext uri="{FF2B5EF4-FFF2-40B4-BE49-F238E27FC236}">
                <a16:creationId xmlns:a16="http://schemas.microsoft.com/office/drawing/2014/main" id="{82D2A11A-5CFA-745C-7861-A6BDCDB3F065}"/>
              </a:ext>
            </a:extLst>
          </p:cNvPr>
          <p:cNvSpPr txBox="1">
            <a:spLocks/>
          </p:cNvSpPr>
          <p:nvPr/>
        </p:nvSpPr>
        <p:spPr>
          <a:xfrm>
            <a:off x="2897404" y="1269997"/>
            <a:ext cx="2078264"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5000"/>
              </a:lnSpc>
              <a:spcAft>
                <a:spcPts val="800"/>
              </a:spcAft>
              <a:buSzPts val="1000"/>
              <a:buFont typeface="Wingdings 3" charset="2"/>
              <a:buNone/>
              <a:tabLst>
                <a:tab pos="457200" algn="l"/>
              </a:tabLst>
            </a:pPr>
            <a:r>
              <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Data-Holder</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Vehicle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Location</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Report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SzPts val="1000"/>
              <a:buFont typeface="Wingdings 3" charset="2"/>
              <a:buNone/>
              <a:tabLst>
                <a:tab pos="457200" algn="l"/>
              </a:tabLst>
            </a:pPr>
            <a:endPar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SzPts val="1000"/>
              <a:buFont typeface="Symbol" panose="05050102010706020507" pitchFamily="18" charset="2"/>
              <a:buChar char=""/>
              <a:tabLst>
                <a:tab pos="457200" algn="l"/>
              </a:tabLst>
            </a:pPr>
            <a:endParaRPr lang="en-US"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8" name="Content Placeholder 2">
            <a:extLst>
              <a:ext uri="{FF2B5EF4-FFF2-40B4-BE49-F238E27FC236}">
                <a16:creationId xmlns:a16="http://schemas.microsoft.com/office/drawing/2014/main" id="{C8D7A474-6612-8D12-BEE6-30B9F037858C}"/>
              </a:ext>
            </a:extLst>
          </p:cNvPr>
          <p:cNvSpPr txBox="1">
            <a:spLocks/>
          </p:cNvSpPr>
          <p:nvPr/>
        </p:nvSpPr>
        <p:spPr>
          <a:xfrm>
            <a:off x="4520142" y="1269998"/>
            <a:ext cx="315171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5000"/>
              </a:lnSpc>
              <a:spcAft>
                <a:spcPts val="800"/>
              </a:spcAft>
              <a:buSzPts val="1000"/>
              <a:buFont typeface="Wingdings 3" charset="2"/>
              <a:buNone/>
              <a:tabLst>
                <a:tab pos="457200" algn="l"/>
              </a:tabLst>
            </a:pPr>
            <a:r>
              <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Coordinator Classes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RideManager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PaymentProcessor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UserAccountManager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ReportGenerator</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SzPts val="1000"/>
              <a:buFont typeface="Wingdings 3" charset="2"/>
              <a:buNone/>
              <a:tabLst>
                <a:tab pos="457200" algn="l"/>
              </a:tabLst>
            </a:pPr>
            <a:endPar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SzPts val="1000"/>
              <a:buFont typeface="Symbol" panose="05050102010706020507" pitchFamily="18" charset="2"/>
              <a:buChar char=""/>
              <a:tabLst>
                <a:tab pos="457200" algn="l"/>
              </a:tabLst>
            </a:pPr>
            <a:endParaRPr lang="en-US"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9" name="Content Placeholder 2">
            <a:extLst>
              <a:ext uri="{FF2B5EF4-FFF2-40B4-BE49-F238E27FC236}">
                <a16:creationId xmlns:a16="http://schemas.microsoft.com/office/drawing/2014/main" id="{A78FAAB9-B74E-B531-BED7-CB99ADFB7A62}"/>
              </a:ext>
            </a:extLst>
          </p:cNvPr>
          <p:cNvSpPr txBox="1">
            <a:spLocks/>
          </p:cNvSpPr>
          <p:nvPr/>
        </p:nvSpPr>
        <p:spPr>
          <a:xfrm>
            <a:off x="7383295" y="1269997"/>
            <a:ext cx="3151716"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lnSpc>
                <a:spcPct val="115000"/>
              </a:lnSpc>
              <a:spcAft>
                <a:spcPts val="800"/>
              </a:spcAft>
              <a:buSzPts val="1000"/>
              <a:buFont typeface="Wingdings 3" charset="2"/>
              <a:buNone/>
              <a:tabLst>
                <a:tab pos="457200" algn="l"/>
              </a:tabLst>
            </a:pPr>
            <a:r>
              <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External Classes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NotificationService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NavigationService</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PaymentGateway</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b="1" kern="100" dirty="0" err="1">
                <a:effectLst/>
                <a:latin typeface="Aptos" panose="020B0004020202020204" pitchFamily="34" charset="0"/>
                <a:ea typeface="Aptos" panose="020B0004020202020204" pitchFamily="34" charset="0"/>
                <a:cs typeface="Times New Roman" panose="02020603050405020304" pitchFamily="18" charset="0"/>
              </a:rPr>
              <a:t>GPSService</a:t>
            </a:r>
            <a:endParaRPr lang="en-US"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SzPts val="1000"/>
              <a:buFont typeface="Symbol" panose="05050102010706020507" pitchFamily="18" charset="2"/>
              <a:buChar char=""/>
              <a:tabLst>
                <a:tab pos="457200" algn="l"/>
              </a:tabLst>
            </a:pPr>
            <a:endParaRPr lang="en-US" kern="100" dirty="0">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38773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A03D6-AD0C-76F4-D596-FE4BB52596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9E5176-6577-F716-6BC0-E014AB136600}"/>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graphicFrame>
        <p:nvGraphicFramePr>
          <p:cNvPr id="4" name="Content Placeholder 3">
            <a:extLst>
              <a:ext uri="{FF2B5EF4-FFF2-40B4-BE49-F238E27FC236}">
                <a16:creationId xmlns:a16="http://schemas.microsoft.com/office/drawing/2014/main" id="{91B41A11-9FA7-1F21-B29F-158BAA0D2F53}"/>
              </a:ext>
            </a:extLst>
          </p:cNvPr>
          <p:cNvGraphicFramePr>
            <a:graphicFrameLocks noGrp="1"/>
          </p:cNvGraphicFramePr>
          <p:nvPr>
            <p:ph idx="1"/>
            <p:extLst>
              <p:ext uri="{D42A27DB-BD31-4B8C-83A1-F6EECF244321}">
                <p14:modId xmlns:p14="http://schemas.microsoft.com/office/powerpoint/2010/main" val="936369587"/>
              </p:ext>
            </p:extLst>
          </p:nvPr>
        </p:nvGraphicFramePr>
        <p:xfrm>
          <a:off x="677334" y="1712471"/>
          <a:ext cx="4547810" cy="3817468"/>
        </p:xfrm>
        <a:graphic>
          <a:graphicData uri="http://schemas.openxmlformats.org/drawingml/2006/table">
            <a:tbl>
              <a:tblPr firstRow="1" firstCol="1" bandRow="1">
                <a:tableStyleId>{69012ECD-51FC-41F1-AA8D-1B2483CD663E}</a:tableStyleId>
              </a:tblPr>
              <a:tblGrid>
                <a:gridCol w="2273905">
                  <a:extLst>
                    <a:ext uri="{9D8B030D-6E8A-4147-A177-3AD203B41FA5}">
                      <a16:colId xmlns:a16="http://schemas.microsoft.com/office/drawing/2014/main" val="3410395082"/>
                    </a:ext>
                  </a:extLst>
                </a:gridCol>
                <a:gridCol w="2273905">
                  <a:extLst>
                    <a:ext uri="{9D8B030D-6E8A-4147-A177-3AD203B41FA5}">
                      <a16:colId xmlns:a16="http://schemas.microsoft.com/office/drawing/2014/main" val="3192620882"/>
                    </a:ext>
                  </a:extLst>
                </a:gridCol>
              </a:tblGrid>
              <a:tr h="837589">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A user who books rides, tracks status, and makes payments via the platform.</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32745013"/>
                  </a:ext>
                </a:extLst>
              </a:tr>
              <a:tr h="425697">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3054500957"/>
                  </a:ext>
                </a:extLst>
              </a:tr>
              <a:tr h="425697">
                <a:tc>
                  <a:txBody>
                    <a:bodyPr/>
                    <a:lstStyle/>
                    <a:p>
                      <a:pPr marL="0" marR="0">
                        <a:lnSpc>
                          <a:spcPct val="115000"/>
                        </a:lnSpc>
                        <a:spcAft>
                          <a:spcPts val="800"/>
                        </a:spcAft>
                        <a:buNone/>
                      </a:pPr>
                      <a:r>
                        <a:rPr lang="en-US" sz="1200" kern="100">
                          <a:effectLst/>
                        </a:rPr>
                        <a:t>Book a new 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21168522"/>
                  </a:ext>
                </a:extLst>
              </a:tr>
              <a:tr h="425697">
                <a:tc>
                  <a:txBody>
                    <a:bodyPr/>
                    <a:lstStyle/>
                    <a:p>
                      <a:pPr marL="0" marR="0">
                        <a:lnSpc>
                          <a:spcPct val="115000"/>
                        </a:lnSpc>
                        <a:spcAft>
                          <a:spcPts val="800"/>
                        </a:spcAft>
                        <a:buNone/>
                      </a:pPr>
                      <a:r>
                        <a:rPr lang="en-US" sz="1200" kern="100">
                          <a:effectLst/>
                        </a:rPr>
                        <a:t>View ride status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482293202"/>
                  </a:ext>
                </a:extLst>
              </a:tr>
              <a:tr h="425697">
                <a:tc>
                  <a:txBody>
                    <a:bodyPr/>
                    <a:lstStyle/>
                    <a:p>
                      <a:pPr marL="0" marR="0">
                        <a:lnSpc>
                          <a:spcPct val="115000"/>
                        </a:lnSpc>
                        <a:spcAft>
                          <a:spcPts val="800"/>
                        </a:spcAft>
                        <a:buNone/>
                      </a:pPr>
                      <a:r>
                        <a:rPr lang="en-US" sz="1200" kern="100">
                          <a:effectLst/>
                        </a:rPr>
                        <a:t>Make 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38408398"/>
                  </a:ext>
                </a:extLst>
              </a:tr>
              <a:tr h="425697">
                <a:tc>
                  <a:txBody>
                    <a:bodyPr/>
                    <a:lstStyle/>
                    <a:p>
                      <a:pPr marL="0" marR="0">
                        <a:lnSpc>
                          <a:spcPct val="115000"/>
                        </a:lnSpc>
                        <a:spcAft>
                          <a:spcPts val="800"/>
                        </a:spcAft>
                        <a:buNone/>
                      </a:pPr>
                      <a:r>
                        <a:rPr lang="en-US" sz="1200" kern="100">
                          <a:effectLst/>
                        </a:rPr>
                        <a:t>View payment receipt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Payment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71103041"/>
                  </a:ext>
                </a:extLst>
              </a:tr>
              <a:tr h="425697">
                <a:tc>
                  <a:txBody>
                    <a:bodyPr/>
                    <a:lstStyle/>
                    <a:p>
                      <a:pPr marL="0" marR="0">
                        <a:lnSpc>
                          <a:spcPct val="115000"/>
                        </a:lnSpc>
                        <a:spcAft>
                          <a:spcPts val="800"/>
                        </a:spcAft>
                        <a:buNone/>
                      </a:pPr>
                      <a:r>
                        <a:rPr lang="en-US" sz="1200" kern="100">
                          <a:effectLst/>
                        </a:rPr>
                        <a:t>Update personal profile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99375001"/>
                  </a:ext>
                </a:extLst>
              </a:tr>
              <a:tr h="425697">
                <a:tc>
                  <a:txBody>
                    <a:bodyPr/>
                    <a:lstStyle/>
                    <a:p>
                      <a:pPr marL="0" marR="0">
                        <a:lnSpc>
                          <a:spcPct val="115000"/>
                        </a:lnSpc>
                        <a:spcAft>
                          <a:spcPts val="800"/>
                        </a:spcAft>
                        <a:buNone/>
                      </a:pPr>
                      <a:r>
                        <a:rPr lang="en-US" sz="1200" kern="100">
                          <a:effectLst/>
                        </a:rPr>
                        <a:t>View ride history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37937916"/>
                  </a:ext>
                </a:extLst>
              </a:tr>
            </a:tbl>
          </a:graphicData>
        </a:graphic>
      </p:graphicFrame>
      <p:sp>
        <p:nvSpPr>
          <p:cNvPr id="7" name="TextBox 6">
            <a:extLst>
              <a:ext uri="{FF2B5EF4-FFF2-40B4-BE49-F238E27FC236}">
                <a16:creationId xmlns:a16="http://schemas.microsoft.com/office/drawing/2014/main" id="{1A9DB9C6-82A5-0A1D-5459-00393BD3CC46}"/>
              </a:ext>
            </a:extLst>
          </p:cNvPr>
          <p:cNvSpPr txBox="1"/>
          <p:nvPr/>
        </p:nvSpPr>
        <p:spPr>
          <a:xfrm>
            <a:off x="2368387" y="1328061"/>
            <a:ext cx="1165704" cy="369332"/>
          </a:xfrm>
          <a:prstGeom prst="rect">
            <a:avLst/>
          </a:prstGeom>
          <a:noFill/>
        </p:spPr>
        <p:txBody>
          <a:bodyPr wrap="none" rtlCol="0">
            <a:spAutoFit/>
          </a:bodyPr>
          <a:lstStyle/>
          <a:p>
            <a:r>
              <a:rPr lang="en-US" dirty="0"/>
              <a:t>Customer</a:t>
            </a:r>
          </a:p>
        </p:txBody>
      </p:sp>
      <p:sp>
        <p:nvSpPr>
          <p:cNvPr id="9" name="TextBox 8">
            <a:extLst>
              <a:ext uri="{FF2B5EF4-FFF2-40B4-BE49-F238E27FC236}">
                <a16:creationId xmlns:a16="http://schemas.microsoft.com/office/drawing/2014/main" id="{897DDB55-4EDD-68AF-5292-0DD2F931F678}"/>
              </a:ext>
            </a:extLst>
          </p:cNvPr>
          <p:cNvSpPr txBox="1"/>
          <p:nvPr/>
        </p:nvSpPr>
        <p:spPr>
          <a:xfrm>
            <a:off x="7528216" y="1328061"/>
            <a:ext cx="811441" cy="369332"/>
          </a:xfrm>
          <a:prstGeom prst="rect">
            <a:avLst/>
          </a:prstGeom>
          <a:noFill/>
        </p:spPr>
        <p:txBody>
          <a:bodyPr wrap="none" rtlCol="0">
            <a:spAutoFit/>
          </a:bodyPr>
          <a:lstStyle/>
          <a:p>
            <a:r>
              <a:rPr lang="en-US" dirty="0"/>
              <a:t>Driver</a:t>
            </a:r>
          </a:p>
        </p:txBody>
      </p:sp>
      <p:graphicFrame>
        <p:nvGraphicFramePr>
          <p:cNvPr id="10" name="Table 9">
            <a:extLst>
              <a:ext uri="{FF2B5EF4-FFF2-40B4-BE49-F238E27FC236}">
                <a16:creationId xmlns:a16="http://schemas.microsoft.com/office/drawing/2014/main" id="{FFFA22BF-C949-57D8-3521-7756E74D85C3}"/>
              </a:ext>
            </a:extLst>
          </p:cNvPr>
          <p:cNvGraphicFramePr>
            <a:graphicFrameLocks noGrp="1"/>
          </p:cNvGraphicFramePr>
          <p:nvPr>
            <p:extLst>
              <p:ext uri="{D42A27DB-BD31-4B8C-83A1-F6EECF244321}">
                <p14:modId xmlns:p14="http://schemas.microsoft.com/office/powerpoint/2010/main" val="771633365"/>
              </p:ext>
            </p:extLst>
          </p:nvPr>
        </p:nvGraphicFramePr>
        <p:xfrm>
          <a:off x="5820228" y="1712471"/>
          <a:ext cx="4547810" cy="3817467"/>
        </p:xfrm>
        <a:graphic>
          <a:graphicData uri="http://schemas.openxmlformats.org/drawingml/2006/table">
            <a:tbl>
              <a:tblPr firstRow="1" firstCol="1" bandRow="1">
                <a:tableStyleId>{B301B821-A1FF-4177-AEE7-76D212191A09}</a:tableStyleId>
              </a:tblPr>
              <a:tblGrid>
                <a:gridCol w="2273905">
                  <a:extLst>
                    <a:ext uri="{9D8B030D-6E8A-4147-A177-3AD203B41FA5}">
                      <a16:colId xmlns:a16="http://schemas.microsoft.com/office/drawing/2014/main" val="3852828218"/>
                    </a:ext>
                  </a:extLst>
                </a:gridCol>
                <a:gridCol w="2273905">
                  <a:extLst>
                    <a:ext uri="{9D8B030D-6E8A-4147-A177-3AD203B41FA5}">
                      <a16:colId xmlns:a16="http://schemas.microsoft.com/office/drawing/2014/main" val="1044288170"/>
                    </a:ext>
                  </a:extLst>
                </a:gridCol>
              </a:tblGrid>
              <a:tr h="1052654">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 service provider who accepts ride requests, updates trip statuses, and navigates to pickup/drop-off.</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15282201"/>
                  </a:ext>
                </a:extLst>
              </a:tr>
              <a:tr h="372253">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1653830325"/>
                  </a:ext>
                </a:extLst>
              </a:tr>
              <a:tr h="425267">
                <a:tc>
                  <a:txBody>
                    <a:bodyPr/>
                    <a:lstStyle/>
                    <a:p>
                      <a:pPr marL="0" marR="0">
                        <a:lnSpc>
                          <a:spcPct val="115000"/>
                        </a:lnSpc>
                        <a:spcAft>
                          <a:spcPts val="800"/>
                        </a:spcAft>
                        <a:buNone/>
                      </a:pPr>
                      <a:r>
                        <a:rPr lang="en-US" sz="1200" kern="100">
                          <a:effectLst/>
                        </a:rPr>
                        <a:t>Accept a ride assignment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53378554"/>
                  </a:ext>
                </a:extLst>
              </a:tr>
              <a:tr h="372253">
                <a:tc>
                  <a:txBody>
                    <a:bodyPr/>
                    <a:lstStyle/>
                    <a:p>
                      <a:pPr marL="0" marR="0">
                        <a:lnSpc>
                          <a:spcPct val="115000"/>
                        </a:lnSpc>
                        <a:spcAft>
                          <a:spcPts val="800"/>
                        </a:spcAft>
                        <a:buNone/>
                      </a:pPr>
                      <a:r>
                        <a:rPr lang="en-US" sz="1200" kern="100">
                          <a:effectLst/>
                        </a:rPr>
                        <a:t>Update ride status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74077299"/>
                  </a:ext>
                </a:extLst>
              </a:tr>
              <a:tr h="425267">
                <a:tc>
                  <a:txBody>
                    <a:bodyPr/>
                    <a:lstStyle/>
                    <a:p>
                      <a:pPr marL="0" marR="0">
                        <a:lnSpc>
                          <a:spcPct val="115000"/>
                        </a:lnSpc>
                        <a:spcAft>
                          <a:spcPts val="800"/>
                        </a:spcAft>
                        <a:buNone/>
                      </a:pPr>
                      <a:r>
                        <a:rPr lang="en-US" sz="1200" kern="100">
                          <a:effectLst/>
                        </a:rPr>
                        <a:t>Send GPS location updates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86741197"/>
                  </a:ext>
                </a:extLst>
              </a:tr>
              <a:tr h="372253">
                <a:tc>
                  <a:txBody>
                    <a:bodyPr/>
                    <a:lstStyle/>
                    <a:p>
                      <a:pPr marL="0" marR="0">
                        <a:lnSpc>
                          <a:spcPct val="115000"/>
                        </a:lnSpc>
                        <a:spcAft>
                          <a:spcPts val="800"/>
                        </a:spcAft>
                        <a:buNone/>
                      </a:pPr>
                      <a:r>
                        <a:rPr lang="en-US" sz="1200" kern="100">
                          <a:effectLst/>
                        </a:rPr>
                        <a:t>View payment history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55620364"/>
                  </a:ext>
                </a:extLst>
              </a:tr>
              <a:tr h="425267">
                <a:tc>
                  <a:txBody>
                    <a:bodyPr/>
                    <a:lstStyle/>
                    <a:p>
                      <a:pPr marL="0" marR="0">
                        <a:lnSpc>
                          <a:spcPct val="115000"/>
                        </a:lnSpc>
                        <a:spcAft>
                          <a:spcPts val="800"/>
                        </a:spcAft>
                        <a:buNone/>
                      </a:pPr>
                      <a:r>
                        <a:rPr lang="en-US" sz="1200" kern="100">
                          <a:effectLst/>
                        </a:rPr>
                        <a:t>Update availability status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17717505"/>
                  </a:ext>
                </a:extLst>
              </a:tr>
              <a:tr h="372253">
                <a:tc>
                  <a:txBody>
                    <a:bodyPr/>
                    <a:lstStyle/>
                    <a:p>
                      <a:pPr marL="0" marR="0">
                        <a:lnSpc>
                          <a:spcPct val="115000"/>
                        </a:lnSpc>
                        <a:spcAft>
                          <a:spcPts val="800"/>
                        </a:spcAft>
                        <a:buNone/>
                      </a:pPr>
                      <a:r>
                        <a:rPr lang="en-US" sz="1200" kern="100">
                          <a:effectLst/>
                        </a:rPr>
                        <a:t>Manage vehicle details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Vehicle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771132442"/>
                  </a:ext>
                </a:extLst>
              </a:tr>
            </a:tbl>
          </a:graphicData>
        </a:graphic>
      </p:graphicFrame>
    </p:spTree>
    <p:extLst>
      <p:ext uri="{BB962C8B-B14F-4D97-AF65-F5344CB8AC3E}">
        <p14:creationId xmlns:p14="http://schemas.microsoft.com/office/powerpoint/2010/main" val="4251711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7D88-DDC0-D318-8239-7E6643E7E956}"/>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sp>
        <p:nvSpPr>
          <p:cNvPr id="7" name="TextBox 6">
            <a:extLst>
              <a:ext uri="{FF2B5EF4-FFF2-40B4-BE49-F238E27FC236}">
                <a16:creationId xmlns:a16="http://schemas.microsoft.com/office/drawing/2014/main" id="{7E34C98C-8D39-8A19-2CC9-8CEBF230FCB7}"/>
              </a:ext>
            </a:extLst>
          </p:cNvPr>
          <p:cNvSpPr txBox="1"/>
          <p:nvPr/>
        </p:nvSpPr>
        <p:spPr>
          <a:xfrm>
            <a:off x="2711107" y="1343139"/>
            <a:ext cx="639919" cy="369332"/>
          </a:xfrm>
          <a:prstGeom prst="rect">
            <a:avLst/>
          </a:prstGeom>
          <a:noFill/>
        </p:spPr>
        <p:txBody>
          <a:bodyPr wrap="none" rtlCol="0">
            <a:spAutoFit/>
          </a:bodyPr>
          <a:lstStyle/>
          <a:p>
            <a:r>
              <a:rPr lang="en-US" dirty="0"/>
              <a:t>Ride</a:t>
            </a:r>
          </a:p>
        </p:txBody>
      </p:sp>
      <p:sp>
        <p:nvSpPr>
          <p:cNvPr id="9" name="TextBox 8">
            <a:extLst>
              <a:ext uri="{FF2B5EF4-FFF2-40B4-BE49-F238E27FC236}">
                <a16:creationId xmlns:a16="http://schemas.microsoft.com/office/drawing/2014/main" id="{45AC2344-576B-84E5-66CA-A1BBD07D6BD7}"/>
              </a:ext>
            </a:extLst>
          </p:cNvPr>
          <p:cNvSpPr txBox="1"/>
          <p:nvPr/>
        </p:nvSpPr>
        <p:spPr>
          <a:xfrm>
            <a:off x="7556774" y="1328062"/>
            <a:ext cx="1074718" cy="369332"/>
          </a:xfrm>
          <a:prstGeom prst="rect">
            <a:avLst/>
          </a:prstGeom>
          <a:noFill/>
        </p:spPr>
        <p:txBody>
          <a:bodyPr wrap="none" rtlCol="0">
            <a:spAutoFit/>
          </a:bodyPr>
          <a:lstStyle/>
          <a:p>
            <a:r>
              <a:rPr lang="en-US" dirty="0"/>
              <a:t>Payment</a:t>
            </a:r>
          </a:p>
        </p:txBody>
      </p:sp>
      <p:graphicFrame>
        <p:nvGraphicFramePr>
          <p:cNvPr id="13" name="Content Placeholder 12">
            <a:extLst>
              <a:ext uri="{FF2B5EF4-FFF2-40B4-BE49-F238E27FC236}">
                <a16:creationId xmlns:a16="http://schemas.microsoft.com/office/drawing/2014/main" id="{AEEDD17D-78E2-51E0-4918-0540279284B2}"/>
              </a:ext>
            </a:extLst>
          </p:cNvPr>
          <p:cNvGraphicFramePr>
            <a:graphicFrameLocks noGrp="1"/>
          </p:cNvGraphicFramePr>
          <p:nvPr>
            <p:ph idx="1"/>
            <p:extLst>
              <p:ext uri="{D42A27DB-BD31-4B8C-83A1-F6EECF244321}">
                <p14:modId xmlns:p14="http://schemas.microsoft.com/office/powerpoint/2010/main" val="1529909115"/>
              </p:ext>
            </p:extLst>
          </p:nvPr>
        </p:nvGraphicFramePr>
        <p:xfrm>
          <a:off x="677334" y="1712472"/>
          <a:ext cx="4707466" cy="3808744"/>
        </p:xfrm>
        <a:graphic>
          <a:graphicData uri="http://schemas.openxmlformats.org/drawingml/2006/table">
            <a:tbl>
              <a:tblPr firstRow="1" firstCol="1" bandRow="1">
                <a:tableStyleId>{B301B821-A1FF-4177-AEE7-76D212191A09}</a:tableStyleId>
              </a:tblPr>
              <a:tblGrid>
                <a:gridCol w="2353733">
                  <a:extLst>
                    <a:ext uri="{9D8B030D-6E8A-4147-A177-3AD203B41FA5}">
                      <a16:colId xmlns:a16="http://schemas.microsoft.com/office/drawing/2014/main" val="3800511924"/>
                    </a:ext>
                  </a:extLst>
                </a:gridCol>
                <a:gridCol w="2353733">
                  <a:extLst>
                    <a:ext uri="{9D8B030D-6E8A-4147-A177-3AD203B41FA5}">
                      <a16:colId xmlns:a16="http://schemas.microsoft.com/office/drawing/2014/main" val="3424423936"/>
                    </a:ext>
                  </a:extLst>
                </a:gridCol>
              </a:tblGrid>
              <a:tr h="1249063">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Represents a single trip from pickup to drop-off, managing state transitions and linking customer, driver, locations, and 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51983985"/>
                  </a:ext>
                </a:extLst>
              </a:tr>
              <a:tr h="425554">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405186050"/>
                  </a:ext>
                </a:extLst>
              </a:tr>
              <a:tr h="425554">
                <a:tc>
                  <a:txBody>
                    <a:bodyPr/>
                    <a:lstStyle/>
                    <a:p>
                      <a:pPr marL="0" marR="0">
                        <a:lnSpc>
                          <a:spcPct val="115000"/>
                        </a:lnSpc>
                        <a:spcAft>
                          <a:spcPts val="800"/>
                        </a:spcAft>
                        <a:buNone/>
                      </a:pPr>
                      <a:r>
                        <a:rPr lang="en-US" sz="1200" kern="100">
                          <a:effectLst/>
                        </a:rPr>
                        <a:t>Create ride request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85067880"/>
                  </a:ext>
                </a:extLst>
              </a:tr>
              <a:tr h="425554">
                <a:tc>
                  <a:txBody>
                    <a:bodyPr/>
                    <a:lstStyle/>
                    <a:p>
                      <a:pPr marL="0" marR="0">
                        <a:lnSpc>
                          <a:spcPct val="115000"/>
                        </a:lnSpc>
                        <a:spcAft>
                          <a:spcPts val="800"/>
                        </a:spcAft>
                        <a:buNone/>
                      </a:pPr>
                      <a:r>
                        <a:rPr lang="en-US" sz="1200" kern="100">
                          <a:effectLst/>
                        </a:rPr>
                        <a:t>Assign driver to 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Driver, RideManager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89439062"/>
                  </a:ext>
                </a:extLst>
              </a:tr>
              <a:tr h="425554">
                <a:tc>
                  <a:txBody>
                    <a:bodyPr/>
                    <a:lstStyle/>
                    <a:p>
                      <a:pPr marL="0" marR="0">
                        <a:lnSpc>
                          <a:spcPct val="115000"/>
                        </a:lnSpc>
                        <a:spcAft>
                          <a:spcPts val="800"/>
                        </a:spcAft>
                        <a:buNone/>
                      </a:pPr>
                      <a:r>
                        <a:rPr lang="en-US" sz="1200" kern="100">
                          <a:effectLst/>
                        </a:rPr>
                        <a:t>Track ride progress (status &amp; ETA)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Location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421421452"/>
                  </a:ext>
                </a:extLst>
              </a:tr>
              <a:tr h="425554">
                <a:tc>
                  <a:txBody>
                    <a:bodyPr/>
                    <a:lstStyle/>
                    <a:p>
                      <a:pPr marL="0" marR="0">
                        <a:lnSpc>
                          <a:spcPct val="115000"/>
                        </a:lnSpc>
                        <a:spcAft>
                          <a:spcPts val="800"/>
                        </a:spcAft>
                        <a:buNone/>
                      </a:pPr>
                      <a:r>
                        <a:rPr lang="en-US" sz="1200" kern="100">
                          <a:effectLst/>
                        </a:rPr>
                        <a:t>Update ride status (accepted, completed)</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Driver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67776949"/>
                  </a:ext>
                </a:extLst>
              </a:tr>
              <a:tr h="425554">
                <a:tc>
                  <a:txBody>
                    <a:bodyPr/>
                    <a:lstStyle/>
                    <a:p>
                      <a:pPr marL="0" marR="0">
                        <a:lnSpc>
                          <a:spcPct val="115000"/>
                        </a:lnSpc>
                        <a:spcAft>
                          <a:spcPts val="800"/>
                        </a:spcAft>
                        <a:buNone/>
                      </a:pPr>
                      <a:r>
                        <a:rPr lang="en-US" sz="1200" kern="100">
                          <a:effectLst/>
                        </a:rPr>
                        <a:t>Link to payment for fare collection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Payment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14038275"/>
                  </a:ext>
                </a:extLst>
              </a:tr>
            </a:tbl>
          </a:graphicData>
        </a:graphic>
      </p:graphicFrame>
      <p:graphicFrame>
        <p:nvGraphicFramePr>
          <p:cNvPr id="14" name="Table 13">
            <a:extLst>
              <a:ext uri="{FF2B5EF4-FFF2-40B4-BE49-F238E27FC236}">
                <a16:creationId xmlns:a16="http://schemas.microsoft.com/office/drawing/2014/main" id="{91F390E1-082A-2273-B682-F91C5DD2E384}"/>
              </a:ext>
            </a:extLst>
          </p:cNvPr>
          <p:cNvGraphicFramePr>
            <a:graphicFrameLocks noGrp="1"/>
          </p:cNvGraphicFramePr>
          <p:nvPr>
            <p:extLst>
              <p:ext uri="{D42A27DB-BD31-4B8C-83A1-F6EECF244321}">
                <p14:modId xmlns:p14="http://schemas.microsoft.com/office/powerpoint/2010/main" val="91110298"/>
              </p:ext>
            </p:extLst>
          </p:nvPr>
        </p:nvGraphicFramePr>
        <p:xfrm>
          <a:off x="5791198" y="1712471"/>
          <a:ext cx="4707466" cy="3808745"/>
        </p:xfrm>
        <a:graphic>
          <a:graphicData uri="http://schemas.openxmlformats.org/drawingml/2006/table">
            <a:tbl>
              <a:tblPr firstRow="1" firstCol="1" bandRow="1">
                <a:tableStyleId>{69012ECD-51FC-41F1-AA8D-1B2483CD663E}</a:tableStyleId>
              </a:tblPr>
              <a:tblGrid>
                <a:gridCol w="2353733">
                  <a:extLst>
                    <a:ext uri="{9D8B030D-6E8A-4147-A177-3AD203B41FA5}">
                      <a16:colId xmlns:a16="http://schemas.microsoft.com/office/drawing/2014/main" val="370725756"/>
                    </a:ext>
                  </a:extLst>
                </a:gridCol>
                <a:gridCol w="2353733">
                  <a:extLst>
                    <a:ext uri="{9D8B030D-6E8A-4147-A177-3AD203B41FA5}">
                      <a16:colId xmlns:a16="http://schemas.microsoft.com/office/drawing/2014/main" val="3755145196"/>
                    </a:ext>
                  </a:extLst>
                </a:gridCol>
              </a:tblGrid>
              <a:tr h="1217070">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Handles fare calculation, transaction processing, and receipt generation through a third-party gateway.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88420676"/>
                  </a:ext>
                </a:extLst>
              </a:tr>
              <a:tr h="518335">
                <a:tc>
                  <a:txBody>
                    <a:bodyPr/>
                    <a:lstStyle/>
                    <a:p>
                      <a:pPr marL="0" marR="0">
                        <a:lnSpc>
                          <a:spcPct val="115000"/>
                        </a:lnSpc>
                        <a:spcAft>
                          <a:spcPts val="800"/>
                        </a:spcAft>
                        <a:buNone/>
                      </a:pPr>
                      <a:r>
                        <a:rPr lang="en-US" sz="1200" b="1" kern="100" dirty="0">
                          <a:effectLst/>
                        </a:rPr>
                        <a:t>Responsibility</a:t>
                      </a:r>
                      <a:endParaRPr lang="en-US" sz="1200" b="1"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b="1" kern="100" dirty="0">
                          <a:solidFill>
                            <a:schemeClr val="tx1"/>
                          </a:solidFill>
                          <a:effectLst/>
                        </a:rPr>
                        <a:t>Collaborator</a:t>
                      </a:r>
                      <a:endParaRPr lang="en-US" sz="12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2806667935"/>
                  </a:ext>
                </a:extLst>
              </a:tr>
              <a:tr h="518335">
                <a:tc>
                  <a:txBody>
                    <a:bodyPr/>
                    <a:lstStyle/>
                    <a:p>
                      <a:pPr marL="0" marR="0">
                        <a:lnSpc>
                          <a:spcPct val="115000"/>
                        </a:lnSpc>
                        <a:spcAft>
                          <a:spcPts val="800"/>
                        </a:spcAft>
                        <a:buNone/>
                      </a:pPr>
                      <a:r>
                        <a:rPr lang="en-US" sz="1200" kern="100">
                          <a:effectLst/>
                        </a:rPr>
                        <a:t>Calculate ride fare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61470761"/>
                  </a:ext>
                </a:extLst>
              </a:tr>
              <a:tr h="518335">
                <a:tc>
                  <a:txBody>
                    <a:bodyPr/>
                    <a:lstStyle/>
                    <a:p>
                      <a:pPr marL="0" marR="0">
                        <a:lnSpc>
                          <a:spcPct val="115000"/>
                        </a:lnSpc>
                        <a:spcAft>
                          <a:spcPts val="800"/>
                        </a:spcAft>
                        <a:buNone/>
                      </a:pPr>
                      <a:r>
                        <a:rPr lang="en-US" sz="1200" kern="100">
                          <a:effectLst/>
                        </a:rPr>
                        <a:t>Process payment transaction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PaymentGateway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19787464"/>
                  </a:ext>
                </a:extLst>
              </a:tr>
              <a:tr h="518335">
                <a:tc>
                  <a:txBody>
                    <a:bodyPr/>
                    <a:lstStyle/>
                    <a:p>
                      <a:pPr marL="0" marR="0">
                        <a:lnSpc>
                          <a:spcPct val="115000"/>
                        </a:lnSpc>
                        <a:spcAft>
                          <a:spcPts val="800"/>
                        </a:spcAft>
                        <a:buNone/>
                      </a:pPr>
                      <a:r>
                        <a:rPr lang="en-US" sz="1200" kern="100">
                          <a:effectLst/>
                        </a:rPr>
                        <a:t>Generate digital receipt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 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64524307"/>
                  </a:ext>
                </a:extLst>
              </a:tr>
              <a:tr h="518335">
                <a:tc>
                  <a:txBody>
                    <a:bodyPr/>
                    <a:lstStyle/>
                    <a:p>
                      <a:pPr marL="0" marR="0">
                        <a:lnSpc>
                          <a:spcPct val="115000"/>
                        </a:lnSpc>
                        <a:spcAft>
                          <a:spcPts val="800"/>
                        </a:spcAft>
                        <a:buNone/>
                      </a:pPr>
                      <a:r>
                        <a:rPr lang="en-US" sz="1200" kern="100">
                          <a:effectLst/>
                        </a:rPr>
                        <a:t>Update payment status on ride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10970457"/>
                  </a:ext>
                </a:extLst>
              </a:tr>
            </a:tbl>
          </a:graphicData>
        </a:graphic>
      </p:graphicFrame>
    </p:spTree>
    <p:extLst>
      <p:ext uri="{BB962C8B-B14F-4D97-AF65-F5344CB8AC3E}">
        <p14:creationId xmlns:p14="http://schemas.microsoft.com/office/powerpoint/2010/main" val="1125881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3E91C-4525-0ABB-BF5E-FAE87BC52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F7FC7D-462F-2722-DA7B-A5D7C0BC10F1}"/>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sp>
        <p:nvSpPr>
          <p:cNvPr id="7" name="TextBox 6">
            <a:extLst>
              <a:ext uri="{FF2B5EF4-FFF2-40B4-BE49-F238E27FC236}">
                <a16:creationId xmlns:a16="http://schemas.microsoft.com/office/drawing/2014/main" id="{9D85A406-DC6D-528F-FD9D-3F09DE52B1A8}"/>
              </a:ext>
            </a:extLst>
          </p:cNvPr>
          <p:cNvSpPr txBox="1"/>
          <p:nvPr/>
        </p:nvSpPr>
        <p:spPr>
          <a:xfrm>
            <a:off x="2426095" y="1328061"/>
            <a:ext cx="1050288" cy="369332"/>
          </a:xfrm>
          <a:prstGeom prst="rect">
            <a:avLst/>
          </a:prstGeom>
          <a:noFill/>
        </p:spPr>
        <p:txBody>
          <a:bodyPr wrap="none" rtlCol="0">
            <a:spAutoFit/>
          </a:bodyPr>
          <a:lstStyle/>
          <a:p>
            <a:r>
              <a:rPr lang="en-US" dirty="0"/>
              <a:t>Manager</a:t>
            </a:r>
          </a:p>
        </p:txBody>
      </p:sp>
      <p:sp>
        <p:nvSpPr>
          <p:cNvPr id="9" name="TextBox 8">
            <a:extLst>
              <a:ext uri="{FF2B5EF4-FFF2-40B4-BE49-F238E27FC236}">
                <a16:creationId xmlns:a16="http://schemas.microsoft.com/office/drawing/2014/main" id="{00EFD381-D977-475E-F1E8-7FDE37F5AE5E}"/>
              </a:ext>
            </a:extLst>
          </p:cNvPr>
          <p:cNvSpPr txBox="1"/>
          <p:nvPr/>
        </p:nvSpPr>
        <p:spPr>
          <a:xfrm>
            <a:off x="7528216" y="1328061"/>
            <a:ext cx="1016625" cy="369332"/>
          </a:xfrm>
          <a:prstGeom prst="rect">
            <a:avLst/>
          </a:prstGeom>
          <a:noFill/>
        </p:spPr>
        <p:txBody>
          <a:bodyPr wrap="none" rtlCol="0">
            <a:spAutoFit/>
          </a:bodyPr>
          <a:lstStyle/>
          <a:p>
            <a:r>
              <a:rPr lang="en-US" dirty="0"/>
              <a:t>Account</a:t>
            </a:r>
          </a:p>
        </p:txBody>
      </p:sp>
      <p:graphicFrame>
        <p:nvGraphicFramePr>
          <p:cNvPr id="6" name="Content Placeholder 5">
            <a:extLst>
              <a:ext uri="{FF2B5EF4-FFF2-40B4-BE49-F238E27FC236}">
                <a16:creationId xmlns:a16="http://schemas.microsoft.com/office/drawing/2014/main" id="{6C910E9C-BD4C-965C-8C42-88EC04800FCA}"/>
              </a:ext>
            </a:extLst>
          </p:cNvPr>
          <p:cNvGraphicFramePr>
            <a:graphicFrameLocks noGrp="1"/>
          </p:cNvGraphicFramePr>
          <p:nvPr>
            <p:ph idx="1"/>
            <p:extLst>
              <p:ext uri="{D42A27DB-BD31-4B8C-83A1-F6EECF244321}">
                <p14:modId xmlns:p14="http://schemas.microsoft.com/office/powerpoint/2010/main" val="3725709891"/>
              </p:ext>
            </p:extLst>
          </p:nvPr>
        </p:nvGraphicFramePr>
        <p:xfrm>
          <a:off x="677334" y="1712470"/>
          <a:ext cx="4547810" cy="3817467"/>
        </p:xfrm>
        <a:graphic>
          <a:graphicData uri="http://schemas.openxmlformats.org/drawingml/2006/table">
            <a:tbl>
              <a:tblPr firstRow="1" firstCol="1" bandRow="1">
                <a:tableStyleId>{B301B821-A1FF-4177-AEE7-76D212191A09}</a:tableStyleId>
              </a:tblPr>
              <a:tblGrid>
                <a:gridCol w="2273905">
                  <a:extLst>
                    <a:ext uri="{9D8B030D-6E8A-4147-A177-3AD203B41FA5}">
                      <a16:colId xmlns:a16="http://schemas.microsoft.com/office/drawing/2014/main" val="533365558"/>
                    </a:ext>
                  </a:extLst>
                </a:gridCol>
                <a:gridCol w="2273905">
                  <a:extLst>
                    <a:ext uri="{9D8B030D-6E8A-4147-A177-3AD203B41FA5}">
                      <a16:colId xmlns:a16="http://schemas.microsoft.com/office/drawing/2014/main" val="1598904122"/>
                    </a:ext>
                  </a:extLst>
                </a:gridCol>
              </a:tblGrid>
              <a:tr h="1078012">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Administrative user who accesses reports, monitors operations, and manages accounts.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31198774"/>
                  </a:ext>
                </a:extLst>
              </a:tr>
              <a:tr h="547891">
                <a:tc>
                  <a:txBody>
                    <a:bodyPr/>
                    <a:lstStyle/>
                    <a:p>
                      <a:pPr marL="0" marR="0">
                        <a:lnSpc>
                          <a:spcPct val="115000"/>
                        </a:lnSpc>
                        <a:spcAft>
                          <a:spcPts val="800"/>
                        </a:spcAft>
                        <a:buNone/>
                      </a:pPr>
                      <a:r>
                        <a:rPr lang="en-US" sz="1200" kern="100" dirty="0">
                          <a:effectLst/>
                        </a:rPr>
                        <a:t>Responsibility</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2304117878"/>
                  </a:ext>
                </a:extLst>
              </a:tr>
              <a:tr h="547891">
                <a:tc>
                  <a:txBody>
                    <a:bodyPr/>
                    <a:lstStyle/>
                    <a:p>
                      <a:pPr marL="0" marR="0">
                        <a:lnSpc>
                          <a:spcPct val="115000"/>
                        </a:lnSpc>
                        <a:spcAft>
                          <a:spcPts val="800"/>
                        </a:spcAft>
                        <a:buNone/>
                      </a:pPr>
                      <a:r>
                        <a:rPr lang="en-US" sz="1200" kern="100">
                          <a:effectLst/>
                        </a:rPr>
                        <a:t>Generate operational reports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ReportGenerator, Report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34828671"/>
                  </a:ext>
                </a:extLst>
              </a:tr>
              <a:tr h="547891">
                <a:tc>
                  <a:txBody>
                    <a:bodyPr/>
                    <a:lstStyle/>
                    <a:p>
                      <a:pPr marL="0" marR="0">
                        <a:lnSpc>
                          <a:spcPct val="115000"/>
                        </a:lnSpc>
                        <a:spcAft>
                          <a:spcPts val="800"/>
                        </a:spcAft>
                        <a:buNone/>
                      </a:pPr>
                      <a:r>
                        <a:rPr lang="en-US" sz="1200" kern="100">
                          <a:effectLst/>
                        </a:rPr>
                        <a:t>View ride and payment analytics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Ride, Payment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96084792"/>
                  </a:ext>
                </a:extLst>
              </a:tr>
              <a:tr h="547891">
                <a:tc>
                  <a:txBody>
                    <a:bodyPr/>
                    <a:lstStyle/>
                    <a:p>
                      <a:pPr marL="0" marR="0">
                        <a:lnSpc>
                          <a:spcPct val="115000"/>
                        </a:lnSpc>
                        <a:spcAft>
                          <a:spcPts val="800"/>
                        </a:spcAft>
                        <a:buNone/>
                      </a:pPr>
                      <a:r>
                        <a:rPr lang="en-US" sz="1200" kern="100">
                          <a:effectLst/>
                        </a:rPr>
                        <a:t>Manage user accounts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84675475"/>
                  </a:ext>
                </a:extLst>
              </a:tr>
              <a:tr h="547891">
                <a:tc>
                  <a:txBody>
                    <a:bodyPr/>
                    <a:lstStyle/>
                    <a:p>
                      <a:pPr marL="0" marR="0">
                        <a:lnSpc>
                          <a:spcPct val="115000"/>
                        </a:lnSpc>
                        <a:spcAft>
                          <a:spcPts val="800"/>
                        </a:spcAft>
                        <a:buNone/>
                      </a:pPr>
                      <a:r>
                        <a:rPr lang="en-US" sz="1200" kern="100">
                          <a:effectLst/>
                        </a:rPr>
                        <a:t>Monitor system performance metrics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Report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2073547"/>
                  </a:ext>
                </a:extLst>
              </a:tr>
            </a:tbl>
          </a:graphicData>
        </a:graphic>
      </p:graphicFrame>
      <p:graphicFrame>
        <p:nvGraphicFramePr>
          <p:cNvPr id="8" name="Table 7">
            <a:extLst>
              <a:ext uri="{FF2B5EF4-FFF2-40B4-BE49-F238E27FC236}">
                <a16:creationId xmlns:a16="http://schemas.microsoft.com/office/drawing/2014/main" id="{0F445193-8FFB-8AD6-5C5F-98702F9DA2DD}"/>
              </a:ext>
            </a:extLst>
          </p:cNvPr>
          <p:cNvGraphicFramePr>
            <a:graphicFrameLocks noGrp="1"/>
          </p:cNvGraphicFramePr>
          <p:nvPr>
            <p:extLst>
              <p:ext uri="{D42A27DB-BD31-4B8C-83A1-F6EECF244321}">
                <p14:modId xmlns:p14="http://schemas.microsoft.com/office/powerpoint/2010/main" val="2592471479"/>
              </p:ext>
            </p:extLst>
          </p:nvPr>
        </p:nvGraphicFramePr>
        <p:xfrm>
          <a:off x="5699274" y="1697393"/>
          <a:ext cx="4547810" cy="3832544"/>
        </p:xfrm>
        <a:graphic>
          <a:graphicData uri="http://schemas.openxmlformats.org/drawingml/2006/table">
            <a:tbl>
              <a:tblPr firstRow="1" firstCol="1" bandRow="1">
                <a:tableStyleId>{69012ECD-51FC-41F1-AA8D-1B2483CD663E}</a:tableStyleId>
              </a:tblPr>
              <a:tblGrid>
                <a:gridCol w="2273905">
                  <a:extLst>
                    <a:ext uri="{9D8B030D-6E8A-4147-A177-3AD203B41FA5}">
                      <a16:colId xmlns:a16="http://schemas.microsoft.com/office/drawing/2014/main" val="935134237"/>
                    </a:ext>
                  </a:extLst>
                </a:gridCol>
                <a:gridCol w="2273905">
                  <a:extLst>
                    <a:ext uri="{9D8B030D-6E8A-4147-A177-3AD203B41FA5}">
                      <a16:colId xmlns:a16="http://schemas.microsoft.com/office/drawing/2014/main" val="1718512827"/>
                    </a:ext>
                  </a:extLst>
                </a:gridCol>
              </a:tblGrid>
              <a:tr h="1376124">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Manages authentication credentials and profile data for all user types (Customer, Driver, Manager).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28739409"/>
                  </a:ext>
                </a:extLst>
              </a:tr>
              <a:tr h="491284">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903000787"/>
                  </a:ext>
                </a:extLst>
              </a:tr>
              <a:tr h="491284">
                <a:tc>
                  <a:txBody>
                    <a:bodyPr/>
                    <a:lstStyle/>
                    <a:p>
                      <a:pPr marL="0" marR="0">
                        <a:lnSpc>
                          <a:spcPct val="115000"/>
                        </a:lnSpc>
                        <a:spcAft>
                          <a:spcPts val="800"/>
                        </a:spcAft>
                        <a:buNone/>
                      </a:pPr>
                      <a:r>
                        <a:rPr lang="en-US" sz="1200" kern="100">
                          <a:effectLst/>
                        </a:rPr>
                        <a:t>Register new user account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 Driver, Manager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17884941"/>
                  </a:ext>
                </a:extLst>
              </a:tr>
              <a:tr h="491284">
                <a:tc>
                  <a:txBody>
                    <a:bodyPr/>
                    <a:lstStyle/>
                    <a:p>
                      <a:pPr marL="0" marR="0">
                        <a:lnSpc>
                          <a:spcPct val="115000"/>
                        </a:lnSpc>
                        <a:spcAft>
                          <a:spcPts val="800"/>
                        </a:spcAft>
                        <a:buNone/>
                      </a:pPr>
                      <a:r>
                        <a:rPr lang="en-US" sz="1200" kern="100">
                          <a:effectLst/>
                        </a:rPr>
                        <a:t>Authenticate user login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 Driver, Manager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06840142"/>
                  </a:ext>
                </a:extLst>
              </a:tr>
              <a:tr h="491284">
                <a:tc>
                  <a:txBody>
                    <a:bodyPr/>
                    <a:lstStyle/>
                    <a:p>
                      <a:pPr marL="0" marR="0">
                        <a:lnSpc>
                          <a:spcPct val="115000"/>
                        </a:lnSpc>
                        <a:spcAft>
                          <a:spcPts val="800"/>
                        </a:spcAft>
                        <a:buNone/>
                      </a:pPr>
                      <a:r>
                        <a:rPr lang="en-US" sz="1200" kern="100">
                          <a:effectLst/>
                        </a:rPr>
                        <a:t>Update credentials and profile data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Customer, Driver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510601874"/>
                  </a:ext>
                </a:extLst>
              </a:tr>
              <a:tr h="491284">
                <a:tc>
                  <a:txBody>
                    <a:bodyPr/>
                    <a:lstStyle/>
                    <a:p>
                      <a:pPr marL="0" marR="0">
                        <a:lnSpc>
                          <a:spcPct val="115000"/>
                        </a:lnSpc>
                        <a:spcAft>
                          <a:spcPts val="800"/>
                        </a:spcAft>
                        <a:buNone/>
                      </a:pPr>
                      <a:r>
                        <a:rPr lang="en-US" sz="1200" kern="100">
                          <a:effectLst/>
                        </a:rPr>
                        <a:t>Enforce role-based access control</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Manager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37531459"/>
                  </a:ext>
                </a:extLst>
              </a:tr>
            </a:tbl>
          </a:graphicData>
        </a:graphic>
      </p:graphicFrame>
    </p:spTree>
    <p:extLst>
      <p:ext uri="{BB962C8B-B14F-4D97-AF65-F5344CB8AC3E}">
        <p14:creationId xmlns:p14="http://schemas.microsoft.com/office/powerpoint/2010/main" val="13747687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CB427-54D0-3806-E7EE-1E3E34D84B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B97E5E-84B5-EFD0-C299-DC81F7732067}"/>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sp>
        <p:nvSpPr>
          <p:cNvPr id="7" name="TextBox 6">
            <a:extLst>
              <a:ext uri="{FF2B5EF4-FFF2-40B4-BE49-F238E27FC236}">
                <a16:creationId xmlns:a16="http://schemas.microsoft.com/office/drawing/2014/main" id="{349AD5FF-6B8D-6EC9-502E-E38DA7661C4B}"/>
              </a:ext>
            </a:extLst>
          </p:cNvPr>
          <p:cNvSpPr txBox="1"/>
          <p:nvPr/>
        </p:nvSpPr>
        <p:spPr>
          <a:xfrm>
            <a:off x="2368387" y="1328061"/>
            <a:ext cx="932819" cy="369332"/>
          </a:xfrm>
          <a:prstGeom prst="rect">
            <a:avLst/>
          </a:prstGeom>
          <a:noFill/>
        </p:spPr>
        <p:txBody>
          <a:bodyPr wrap="none" rtlCol="0">
            <a:spAutoFit/>
          </a:bodyPr>
          <a:lstStyle/>
          <a:p>
            <a:r>
              <a:rPr lang="en-US" dirty="0"/>
              <a:t>Vehicle</a:t>
            </a:r>
          </a:p>
        </p:txBody>
      </p:sp>
      <p:sp>
        <p:nvSpPr>
          <p:cNvPr id="9" name="TextBox 8">
            <a:extLst>
              <a:ext uri="{FF2B5EF4-FFF2-40B4-BE49-F238E27FC236}">
                <a16:creationId xmlns:a16="http://schemas.microsoft.com/office/drawing/2014/main" id="{5B7A9660-6EC8-C5A0-B0F8-C07E3D376299}"/>
              </a:ext>
            </a:extLst>
          </p:cNvPr>
          <p:cNvSpPr txBox="1"/>
          <p:nvPr/>
        </p:nvSpPr>
        <p:spPr>
          <a:xfrm>
            <a:off x="7305286" y="1328061"/>
            <a:ext cx="1067921" cy="369332"/>
          </a:xfrm>
          <a:prstGeom prst="rect">
            <a:avLst/>
          </a:prstGeom>
          <a:noFill/>
        </p:spPr>
        <p:txBody>
          <a:bodyPr wrap="none" rtlCol="0">
            <a:spAutoFit/>
          </a:bodyPr>
          <a:lstStyle/>
          <a:p>
            <a:r>
              <a:rPr lang="en-US" dirty="0"/>
              <a:t>Location</a:t>
            </a:r>
          </a:p>
        </p:txBody>
      </p:sp>
      <p:graphicFrame>
        <p:nvGraphicFramePr>
          <p:cNvPr id="6" name="Content Placeholder 5">
            <a:extLst>
              <a:ext uri="{FF2B5EF4-FFF2-40B4-BE49-F238E27FC236}">
                <a16:creationId xmlns:a16="http://schemas.microsoft.com/office/drawing/2014/main" id="{28816E52-8EAD-E536-4333-B1B8B7B5878E}"/>
              </a:ext>
            </a:extLst>
          </p:cNvPr>
          <p:cNvGraphicFramePr>
            <a:graphicFrameLocks noGrp="1"/>
          </p:cNvGraphicFramePr>
          <p:nvPr>
            <p:ph idx="1"/>
            <p:extLst>
              <p:ext uri="{D42A27DB-BD31-4B8C-83A1-F6EECF244321}">
                <p14:modId xmlns:p14="http://schemas.microsoft.com/office/powerpoint/2010/main" val="4038673422"/>
              </p:ext>
            </p:extLst>
          </p:nvPr>
        </p:nvGraphicFramePr>
        <p:xfrm>
          <a:off x="677334" y="1712472"/>
          <a:ext cx="4315580" cy="3817465"/>
        </p:xfrm>
        <a:graphic>
          <a:graphicData uri="http://schemas.openxmlformats.org/drawingml/2006/table">
            <a:tbl>
              <a:tblPr firstRow="1" firstCol="1" bandRow="1">
                <a:tableStyleId>{69012ECD-51FC-41F1-AA8D-1B2483CD663E}</a:tableStyleId>
              </a:tblPr>
              <a:tblGrid>
                <a:gridCol w="2157790">
                  <a:extLst>
                    <a:ext uri="{9D8B030D-6E8A-4147-A177-3AD203B41FA5}">
                      <a16:colId xmlns:a16="http://schemas.microsoft.com/office/drawing/2014/main" val="717764474"/>
                    </a:ext>
                  </a:extLst>
                </a:gridCol>
                <a:gridCol w="2157790">
                  <a:extLst>
                    <a:ext uri="{9D8B030D-6E8A-4147-A177-3AD203B41FA5}">
                      <a16:colId xmlns:a16="http://schemas.microsoft.com/office/drawing/2014/main" val="439660707"/>
                    </a:ext>
                  </a:extLst>
                </a:gridCol>
              </a:tblGrid>
              <a:tr h="763493">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Data-holder for a driver’s transport details.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93555807"/>
                  </a:ext>
                </a:extLst>
              </a:tr>
              <a:tr h="763493">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3333101090"/>
                  </a:ext>
                </a:extLst>
              </a:tr>
              <a:tr h="763493">
                <a:tc>
                  <a:txBody>
                    <a:bodyPr/>
                    <a:lstStyle/>
                    <a:p>
                      <a:pPr marL="0" marR="0">
                        <a:lnSpc>
                          <a:spcPct val="115000"/>
                        </a:lnSpc>
                        <a:spcAft>
                          <a:spcPts val="800"/>
                        </a:spcAft>
                        <a:buNone/>
                      </a:pPr>
                      <a:r>
                        <a:rPr lang="en-US" sz="1200" kern="100">
                          <a:effectLst/>
                        </a:rPr>
                        <a:t>Store vehicle information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158713441"/>
                  </a:ext>
                </a:extLst>
              </a:tr>
              <a:tr h="763493">
                <a:tc>
                  <a:txBody>
                    <a:bodyPr/>
                    <a:lstStyle/>
                    <a:p>
                      <a:pPr marL="0" marR="0">
                        <a:lnSpc>
                          <a:spcPct val="115000"/>
                        </a:lnSpc>
                        <a:spcAft>
                          <a:spcPts val="800"/>
                        </a:spcAft>
                        <a:buNone/>
                      </a:pPr>
                      <a:r>
                        <a:rPr lang="en-US" sz="1200" kern="100">
                          <a:effectLst/>
                        </a:rPr>
                        <a:t>Provide vehicle type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Driver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94646026"/>
                  </a:ext>
                </a:extLst>
              </a:tr>
              <a:tr h="763493">
                <a:tc>
                  <a:txBody>
                    <a:bodyPr/>
                    <a:lstStyle/>
                    <a:p>
                      <a:pPr marL="0" marR="0">
                        <a:lnSpc>
                          <a:spcPct val="115000"/>
                        </a:lnSpc>
                        <a:spcAft>
                          <a:spcPts val="800"/>
                        </a:spcAft>
                        <a:buNone/>
                      </a:pPr>
                      <a:r>
                        <a:rPr lang="en-US" sz="1200" kern="100">
                          <a:effectLst/>
                        </a:rPr>
                        <a:t>Validate registration status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46766266"/>
                  </a:ext>
                </a:extLst>
              </a:tr>
            </a:tbl>
          </a:graphicData>
        </a:graphic>
      </p:graphicFrame>
      <p:graphicFrame>
        <p:nvGraphicFramePr>
          <p:cNvPr id="8" name="Table 7">
            <a:extLst>
              <a:ext uri="{FF2B5EF4-FFF2-40B4-BE49-F238E27FC236}">
                <a16:creationId xmlns:a16="http://schemas.microsoft.com/office/drawing/2014/main" id="{B969506A-7999-8E1B-EBF7-987F83CA77C4}"/>
              </a:ext>
            </a:extLst>
          </p:cNvPr>
          <p:cNvGraphicFramePr>
            <a:graphicFrameLocks noGrp="1"/>
          </p:cNvGraphicFramePr>
          <p:nvPr>
            <p:extLst>
              <p:ext uri="{D42A27DB-BD31-4B8C-83A1-F6EECF244321}">
                <p14:modId xmlns:p14="http://schemas.microsoft.com/office/powerpoint/2010/main" val="1939961916"/>
              </p:ext>
            </p:extLst>
          </p:nvPr>
        </p:nvGraphicFramePr>
        <p:xfrm>
          <a:off x="5562037" y="1697393"/>
          <a:ext cx="4554420" cy="3817466"/>
        </p:xfrm>
        <a:graphic>
          <a:graphicData uri="http://schemas.openxmlformats.org/drawingml/2006/table">
            <a:tbl>
              <a:tblPr firstRow="1" firstCol="1" bandRow="1">
                <a:tableStyleId>{69012ECD-51FC-41F1-AA8D-1B2483CD663E}</a:tableStyleId>
              </a:tblPr>
              <a:tblGrid>
                <a:gridCol w="2277210">
                  <a:extLst>
                    <a:ext uri="{9D8B030D-6E8A-4147-A177-3AD203B41FA5}">
                      <a16:colId xmlns:a16="http://schemas.microsoft.com/office/drawing/2014/main" val="16241701"/>
                    </a:ext>
                  </a:extLst>
                </a:gridCol>
                <a:gridCol w="2277210">
                  <a:extLst>
                    <a:ext uri="{9D8B030D-6E8A-4147-A177-3AD203B41FA5}">
                      <a16:colId xmlns:a16="http://schemas.microsoft.com/office/drawing/2014/main" val="2200569394"/>
                    </a:ext>
                  </a:extLst>
                </a:gridCol>
              </a:tblGrid>
              <a:tr h="1462446">
                <a:tc>
                  <a:txBody>
                    <a:bodyPr/>
                    <a:lstStyle/>
                    <a:p>
                      <a:pPr marL="0" marR="0">
                        <a:lnSpc>
                          <a:spcPct val="115000"/>
                        </a:lnSpc>
                        <a:spcAft>
                          <a:spcPts val="800"/>
                        </a:spcAft>
                        <a:buNone/>
                      </a:pPr>
                      <a:r>
                        <a:rPr lang="en-US" sz="1200" kern="100" dirty="0">
                          <a:effectLst/>
                        </a:rPr>
                        <a:t>Description</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Data-holder for geographic coordinates and address details used in ride booking and tracking.</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95578220"/>
                  </a:ext>
                </a:extLst>
              </a:tr>
              <a:tr h="588755">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554079708"/>
                  </a:ext>
                </a:extLst>
              </a:tr>
              <a:tr h="588755">
                <a:tc>
                  <a:txBody>
                    <a:bodyPr/>
                    <a:lstStyle/>
                    <a:p>
                      <a:pPr marL="0" marR="0">
                        <a:lnSpc>
                          <a:spcPct val="115000"/>
                        </a:lnSpc>
                        <a:spcAft>
                          <a:spcPts val="800"/>
                        </a:spcAft>
                        <a:buNone/>
                      </a:pPr>
                      <a:r>
                        <a:rPr lang="en-US" sz="1200" kern="100" dirty="0">
                          <a:effectLst/>
                        </a:rPr>
                        <a:t>Hold pickup/drop-off coordinates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Ride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55982242"/>
                  </a:ext>
                </a:extLst>
              </a:tr>
              <a:tr h="588755">
                <a:tc>
                  <a:txBody>
                    <a:bodyPr/>
                    <a:lstStyle/>
                    <a:p>
                      <a:pPr marL="0" marR="0">
                        <a:lnSpc>
                          <a:spcPct val="115000"/>
                        </a:lnSpc>
                        <a:spcAft>
                          <a:spcPts val="800"/>
                        </a:spcAft>
                        <a:buNone/>
                      </a:pPr>
                      <a:r>
                        <a:rPr lang="en-US" sz="1200" kern="100">
                          <a:effectLst/>
                        </a:rPr>
                        <a:t>Provide address lookup</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None or external GIS service</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972843492"/>
                  </a:ext>
                </a:extLst>
              </a:tr>
              <a:tr h="588755">
                <a:tc>
                  <a:txBody>
                    <a:bodyPr/>
                    <a:lstStyle/>
                    <a:p>
                      <a:pPr marL="0" marR="0">
                        <a:lnSpc>
                          <a:spcPct val="115000"/>
                        </a:lnSpc>
                        <a:spcAft>
                          <a:spcPts val="800"/>
                        </a:spcAft>
                        <a:buNone/>
                      </a:pPr>
                      <a:r>
                        <a:rPr lang="en-US" sz="1200" kern="100" dirty="0">
                          <a:effectLst/>
                        </a:rPr>
                        <a:t>Supply data for ETA calculations</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err="1">
                          <a:effectLst/>
                        </a:rPr>
                        <a:t>RideManager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57106650"/>
                  </a:ext>
                </a:extLst>
              </a:tr>
            </a:tbl>
          </a:graphicData>
        </a:graphic>
      </p:graphicFrame>
    </p:spTree>
    <p:extLst>
      <p:ext uri="{BB962C8B-B14F-4D97-AF65-F5344CB8AC3E}">
        <p14:creationId xmlns:p14="http://schemas.microsoft.com/office/powerpoint/2010/main" val="249123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16C700-C2A6-065B-ECBE-4499C0818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8BE5F-2BEA-5274-7450-656FAD1A3579}"/>
              </a:ext>
            </a:extLst>
          </p:cNvPr>
          <p:cNvSpPr>
            <a:spLocks noGrp="1"/>
          </p:cNvSpPr>
          <p:nvPr>
            <p:ph type="title"/>
          </p:nvPr>
        </p:nvSpPr>
        <p:spPr>
          <a:xfrm>
            <a:off x="677334" y="609600"/>
            <a:ext cx="2399695" cy="609600"/>
          </a:xfrm>
        </p:spPr>
        <p:txBody>
          <a:bodyPr>
            <a:normAutofit fontScale="90000"/>
          </a:bodyPr>
          <a:lstStyle/>
          <a:p>
            <a:r>
              <a:rPr lang="en-US" dirty="0">
                <a:solidFill>
                  <a:schemeClr val="tx1"/>
                </a:solidFill>
              </a:rPr>
              <a:t>CRC Cards</a:t>
            </a:r>
          </a:p>
        </p:txBody>
      </p:sp>
      <p:sp>
        <p:nvSpPr>
          <p:cNvPr id="7" name="TextBox 6">
            <a:extLst>
              <a:ext uri="{FF2B5EF4-FFF2-40B4-BE49-F238E27FC236}">
                <a16:creationId xmlns:a16="http://schemas.microsoft.com/office/drawing/2014/main" id="{D1A938E4-3A7B-5820-73D5-ECEB58F08C15}"/>
              </a:ext>
            </a:extLst>
          </p:cNvPr>
          <p:cNvSpPr txBox="1"/>
          <p:nvPr/>
        </p:nvSpPr>
        <p:spPr>
          <a:xfrm>
            <a:off x="4761412" y="1273630"/>
            <a:ext cx="869405" cy="369332"/>
          </a:xfrm>
          <a:prstGeom prst="rect">
            <a:avLst/>
          </a:prstGeom>
          <a:noFill/>
        </p:spPr>
        <p:txBody>
          <a:bodyPr wrap="none" rtlCol="0">
            <a:spAutoFit/>
          </a:bodyPr>
          <a:lstStyle/>
          <a:p>
            <a:r>
              <a:rPr lang="en-US" dirty="0"/>
              <a:t>Report</a:t>
            </a:r>
          </a:p>
        </p:txBody>
      </p:sp>
      <p:graphicFrame>
        <p:nvGraphicFramePr>
          <p:cNvPr id="5" name="Content Placeholder 4">
            <a:extLst>
              <a:ext uri="{FF2B5EF4-FFF2-40B4-BE49-F238E27FC236}">
                <a16:creationId xmlns:a16="http://schemas.microsoft.com/office/drawing/2014/main" id="{14B129AE-4EEE-DEE7-8020-674AB6D3D97B}"/>
              </a:ext>
            </a:extLst>
          </p:cNvPr>
          <p:cNvGraphicFramePr>
            <a:graphicFrameLocks noGrp="1"/>
          </p:cNvGraphicFramePr>
          <p:nvPr>
            <p:ph idx="1"/>
            <p:extLst>
              <p:ext uri="{D42A27DB-BD31-4B8C-83A1-F6EECF244321}">
                <p14:modId xmlns:p14="http://schemas.microsoft.com/office/powerpoint/2010/main" val="2949557267"/>
              </p:ext>
            </p:extLst>
          </p:nvPr>
        </p:nvGraphicFramePr>
        <p:xfrm>
          <a:off x="3077029" y="1697392"/>
          <a:ext cx="4238172" cy="3832547"/>
        </p:xfrm>
        <a:graphic>
          <a:graphicData uri="http://schemas.openxmlformats.org/drawingml/2006/table">
            <a:tbl>
              <a:tblPr firstRow="1" firstCol="1" bandRow="1">
                <a:tableStyleId>{B301B821-A1FF-4177-AEE7-76D212191A09}</a:tableStyleId>
              </a:tblPr>
              <a:tblGrid>
                <a:gridCol w="2119086">
                  <a:extLst>
                    <a:ext uri="{9D8B030D-6E8A-4147-A177-3AD203B41FA5}">
                      <a16:colId xmlns:a16="http://schemas.microsoft.com/office/drawing/2014/main" val="3678438131"/>
                    </a:ext>
                  </a:extLst>
                </a:gridCol>
                <a:gridCol w="2119086">
                  <a:extLst>
                    <a:ext uri="{9D8B030D-6E8A-4147-A177-3AD203B41FA5}">
                      <a16:colId xmlns:a16="http://schemas.microsoft.com/office/drawing/2014/main" val="546661249"/>
                    </a:ext>
                  </a:extLst>
                </a:gridCol>
              </a:tblGrid>
              <a:tr h="1263631">
                <a:tc>
                  <a:txBody>
                    <a:bodyPr/>
                    <a:lstStyle/>
                    <a:p>
                      <a:pPr marL="0" marR="0">
                        <a:lnSpc>
                          <a:spcPct val="115000"/>
                        </a:lnSpc>
                        <a:spcAft>
                          <a:spcPts val="800"/>
                        </a:spcAft>
                        <a:buNone/>
                      </a:pPr>
                      <a:r>
                        <a:rPr lang="en-US" sz="1200" kern="100">
                          <a:effectLst/>
                        </a:rPr>
                        <a:t>Description</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Data-holder for aggregated analytics and summaries used by managers.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9678412"/>
                  </a:ext>
                </a:extLst>
              </a:tr>
              <a:tr h="642229">
                <a:tc>
                  <a:txBody>
                    <a:bodyPr/>
                    <a:lstStyle/>
                    <a:p>
                      <a:pPr marL="0" marR="0">
                        <a:lnSpc>
                          <a:spcPct val="115000"/>
                        </a:lnSpc>
                        <a:spcAft>
                          <a:spcPts val="800"/>
                        </a:spcAft>
                        <a:buNone/>
                      </a:pPr>
                      <a:r>
                        <a:rPr lang="en-US" sz="1200" kern="100">
                          <a:effectLst/>
                        </a:rPr>
                        <a:t>Responsibility</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tc>
                  <a:txBody>
                    <a:bodyPr/>
                    <a:lstStyle/>
                    <a:p>
                      <a:pPr marL="0" marR="0">
                        <a:lnSpc>
                          <a:spcPct val="115000"/>
                        </a:lnSpc>
                        <a:spcAft>
                          <a:spcPts val="800"/>
                        </a:spcAft>
                        <a:buNone/>
                      </a:pPr>
                      <a:r>
                        <a:rPr lang="en-US" sz="1200" kern="100" dirty="0">
                          <a:effectLst/>
                        </a:rPr>
                        <a:t>Collaborator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solidFill>
                      <a:schemeClr val="accent2"/>
                    </a:solidFill>
                  </a:tcPr>
                </a:tc>
                <a:extLst>
                  <a:ext uri="{0D108BD9-81ED-4DB2-BD59-A6C34878D82A}">
                    <a16:rowId xmlns:a16="http://schemas.microsoft.com/office/drawing/2014/main" val="3662261284"/>
                  </a:ext>
                </a:extLst>
              </a:tr>
              <a:tr h="642229">
                <a:tc>
                  <a:txBody>
                    <a:bodyPr/>
                    <a:lstStyle/>
                    <a:p>
                      <a:pPr marL="0" marR="0">
                        <a:lnSpc>
                          <a:spcPct val="115000"/>
                        </a:lnSpc>
                        <a:spcAft>
                          <a:spcPts val="800"/>
                        </a:spcAft>
                        <a:buNone/>
                      </a:pPr>
                      <a:r>
                        <a:rPr lang="en-US" sz="1200" kern="100">
                          <a:effectLst/>
                        </a:rPr>
                        <a:t>Store ride volume and revenue data</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ReportGenerator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44111445"/>
                  </a:ext>
                </a:extLst>
              </a:tr>
              <a:tr h="642229">
                <a:tc>
                  <a:txBody>
                    <a:bodyPr/>
                    <a:lstStyle/>
                    <a:p>
                      <a:pPr marL="0" marR="0">
                        <a:lnSpc>
                          <a:spcPct val="115000"/>
                        </a:lnSpc>
                        <a:spcAft>
                          <a:spcPts val="800"/>
                        </a:spcAft>
                        <a:buNone/>
                      </a:pPr>
                      <a:r>
                        <a:rPr lang="en-US" sz="1200" kern="100">
                          <a:effectLst/>
                        </a:rPr>
                        <a:t>Hold driver performance metrics</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a:effectLst/>
                        </a:rPr>
                        <a:t>ReportGenerator</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07760984"/>
                  </a:ext>
                </a:extLst>
              </a:tr>
              <a:tr h="642229">
                <a:tc>
                  <a:txBody>
                    <a:bodyPr/>
                    <a:lstStyle/>
                    <a:p>
                      <a:pPr marL="0" marR="0">
                        <a:lnSpc>
                          <a:spcPct val="115000"/>
                        </a:lnSpc>
                        <a:spcAft>
                          <a:spcPts val="800"/>
                        </a:spcAft>
                        <a:buNone/>
                      </a:pPr>
                      <a:r>
                        <a:rPr lang="en-US" sz="1200" kern="100">
                          <a:effectLst/>
                        </a:rPr>
                        <a:t>Format summary for display/export</a:t>
                      </a:r>
                      <a:endParaRPr lang="en-US" sz="12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nSpc>
                          <a:spcPct val="115000"/>
                        </a:lnSpc>
                        <a:spcAft>
                          <a:spcPts val="800"/>
                        </a:spcAft>
                        <a:buNone/>
                      </a:pPr>
                      <a:r>
                        <a:rPr lang="en-US" sz="1200" kern="100" dirty="0">
                          <a:effectLst/>
                        </a:rPr>
                        <a:t>Manager</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1637414"/>
                  </a:ext>
                </a:extLst>
              </a:tr>
            </a:tbl>
          </a:graphicData>
        </a:graphic>
      </p:graphicFrame>
    </p:spTree>
    <p:extLst>
      <p:ext uri="{BB962C8B-B14F-4D97-AF65-F5344CB8AC3E}">
        <p14:creationId xmlns:p14="http://schemas.microsoft.com/office/powerpoint/2010/main" val="6598635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4DE830A-B531-4A3B-96F6-0ECE88B085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2813DF2C-461A-4A8F-9679-A172790D1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CD3A85-C039-4249-86E4-1EB9318B549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887EA6D2-2883-42C2-993D-094CA6D65D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25">
              <a:extLst>
                <a:ext uri="{FF2B5EF4-FFF2-40B4-BE49-F238E27FC236}">
                  <a16:creationId xmlns:a16="http://schemas.microsoft.com/office/drawing/2014/main" id="{3B895046-636F-4D1B-ACA4-29AA0CB332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Isosceles Triangle 13">
              <a:extLst>
                <a:ext uri="{FF2B5EF4-FFF2-40B4-BE49-F238E27FC236}">
                  <a16:creationId xmlns:a16="http://schemas.microsoft.com/office/drawing/2014/main" id="{C6B0CDE3-E054-4EDD-A43B-F96843D8BF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27">
              <a:extLst>
                <a:ext uri="{FF2B5EF4-FFF2-40B4-BE49-F238E27FC236}">
                  <a16:creationId xmlns:a16="http://schemas.microsoft.com/office/drawing/2014/main" id="{3B66B1A2-F145-4C9B-85CC-4BF30D58CB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8">
              <a:extLst>
                <a:ext uri="{FF2B5EF4-FFF2-40B4-BE49-F238E27FC236}">
                  <a16:creationId xmlns:a16="http://schemas.microsoft.com/office/drawing/2014/main" id="{5D4FC972-94B3-4035-8D31-E668C132B4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29">
              <a:extLst>
                <a:ext uri="{FF2B5EF4-FFF2-40B4-BE49-F238E27FC236}">
                  <a16:creationId xmlns:a16="http://schemas.microsoft.com/office/drawing/2014/main" id="{374B9941-AFBE-4A77-A50E-B6EA04A746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Isosceles Triangle 17">
              <a:extLst>
                <a:ext uri="{FF2B5EF4-FFF2-40B4-BE49-F238E27FC236}">
                  <a16:creationId xmlns:a16="http://schemas.microsoft.com/office/drawing/2014/main" id="{27A982C5-2C38-4CE9-BC18-94697AD65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a:extLst>
                <a:ext uri="{FF2B5EF4-FFF2-40B4-BE49-F238E27FC236}">
                  <a16:creationId xmlns:a16="http://schemas.microsoft.com/office/drawing/2014/main" id="{0060D8D1-7BB1-498F-AFBB-ADAC130A9E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57214147-6391-161D-424E-7657256AF522}"/>
              </a:ext>
            </a:extLst>
          </p:cNvPr>
          <p:cNvSpPr>
            <a:spLocks noGrp="1"/>
          </p:cNvSpPr>
          <p:nvPr>
            <p:ph type="title"/>
          </p:nvPr>
        </p:nvSpPr>
        <p:spPr>
          <a:xfrm>
            <a:off x="842597" y="181350"/>
            <a:ext cx="3007349" cy="2595838"/>
          </a:xfrm>
        </p:spPr>
        <p:txBody>
          <a:bodyPr vert="horz" lIns="91440" tIns="45720" rIns="91440" bIns="45720" rtlCol="0" anchor="b">
            <a:normAutofit/>
          </a:bodyPr>
          <a:lstStyle/>
          <a:p>
            <a:r>
              <a:rPr lang="en-US" sz="5400" kern="1200" dirty="0">
                <a:solidFill>
                  <a:schemeClr val="accent1"/>
                </a:solidFill>
                <a:latin typeface="+mj-lt"/>
                <a:ea typeface="+mj-ea"/>
                <a:cs typeface="+mj-cs"/>
              </a:rPr>
              <a:t>UML Class Diagram</a:t>
            </a:r>
          </a:p>
        </p:txBody>
      </p:sp>
      <p:pic>
        <p:nvPicPr>
          <p:cNvPr id="20" name="Content Placeholder 19" descr="A diagram of a company&#10;&#10;AI-generated content may be incorrect.">
            <a:extLst>
              <a:ext uri="{FF2B5EF4-FFF2-40B4-BE49-F238E27FC236}">
                <a16:creationId xmlns:a16="http://schemas.microsoft.com/office/drawing/2014/main" id="{EE93186F-855C-392D-DAED-26E33E5377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2358" y="181350"/>
            <a:ext cx="7911419" cy="6095342"/>
          </a:xfrm>
        </p:spPr>
      </p:pic>
    </p:spTree>
    <p:extLst>
      <p:ext uri="{BB962C8B-B14F-4D97-AF65-F5344CB8AC3E}">
        <p14:creationId xmlns:p14="http://schemas.microsoft.com/office/powerpoint/2010/main" val="1784807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01613-DF97-0660-2203-FD7B8E2D0E21}"/>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Singleton Pattern</a:t>
            </a:r>
          </a:p>
        </p:txBody>
      </p:sp>
      <p:sp>
        <p:nvSpPr>
          <p:cNvPr id="3" name="Content Placeholder 2">
            <a:extLst>
              <a:ext uri="{FF2B5EF4-FFF2-40B4-BE49-F238E27FC236}">
                <a16:creationId xmlns:a16="http://schemas.microsoft.com/office/drawing/2014/main" id="{4317A851-8153-6012-E5F1-6C413069EE9A}"/>
              </a:ext>
            </a:extLst>
          </p:cNvPr>
          <p:cNvSpPr>
            <a:spLocks noGrp="1"/>
          </p:cNvSpPr>
          <p:nvPr>
            <p:ph idx="1"/>
          </p:nvPr>
        </p:nvSpPr>
        <p:spPr>
          <a:xfrm>
            <a:off x="4810259" y="649480"/>
            <a:ext cx="6555347" cy="5546047"/>
          </a:xfrm>
        </p:spPr>
        <p:txBody>
          <a:bodyPr anchor="ctr">
            <a:normAutofit/>
          </a:bodyPr>
          <a:lstStyle/>
          <a:p>
            <a:pPr>
              <a:buNone/>
            </a:pPr>
            <a:r>
              <a:rPr lang="en-GB" sz="2000" b="1" dirty="0"/>
              <a:t>Used in:</a:t>
            </a:r>
            <a:r>
              <a:rPr lang="en-GB" sz="2000" dirty="0"/>
              <a:t> Manager, Report</a:t>
            </a:r>
          </a:p>
          <a:p>
            <a:pPr>
              <a:buNone/>
            </a:pPr>
            <a:r>
              <a:rPr lang="en-GB" sz="2000" dirty="0"/>
              <a:t>We apply the Singleton pattern to the </a:t>
            </a:r>
            <a:r>
              <a:rPr lang="en-GB" sz="2000" b="1" dirty="0"/>
              <a:t>Manager</a:t>
            </a:r>
            <a:r>
              <a:rPr lang="en-GB" sz="2000" dirty="0"/>
              <a:t> and </a:t>
            </a:r>
            <a:r>
              <a:rPr lang="en-GB" sz="2000" b="1" dirty="0"/>
              <a:t>Report</a:t>
            </a:r>
            <a:r>
              <a:rPr lang="en-GB" sz="2000" dirty="0"/>
              <a:t> classes (or their controller/service counterparts) to ensure there is only one instance managing administrative operations and generating system-wide reports at any given time. This guarantees consistency across reports and prevents conflicts when multiple managers are accessing administrative data.</a:t>
            </a:r>
          </a:p>
          <a:p>
            <a:pPr>
              <a:buNone/>
            </a:pPr>
            <a:r>
              <a:rPr lang="en-GB" sz="2000" b="1" dirty="0"/>
              <a:t>Justification:</a:t>
            </a:r>
            <a:endParaRPr lang="en-GB" sz="2000" dirty="0"/>
          </a:p>
          <a:p>
            <a:pPr>
              <a:buFont typeface="Arial" panose="020B0604020202020204" pitchFamily="34" charset="0"/>
              <a:buChar char="•"/>
            </a:pPr>
            <a:r>
              <a:rPr lang="en-GB" sz="2000" dirty="0"/>
              <a:t>Ensures centralized control over system-wide data</a:t>
            </a:r>
          </a:p>
          <a:p>
            <a:pPr>
              <a:buFont typeface="Arial" panose="020B0604020202020204" pitchFamily="34" charset="0"/>
              <a:buChar char="•"/>
            </a:pPr>
            <a:r>
              <a:rPr lang="en-GB" sz="2000" dirty="0"/>
              <a:t>Prevents duplicate report generation</a:t>
            </a:r>
          </a:p>
          <a:p>
            <a:pPr>
              <a:buFont typeface="Arial" panose="020B0604020202020204" pitchFamily="34" charset="0"/>
              <a:buChar char="•"/>
            </a:pPr>
            <a:r>
              <a:rPr lang="en-GB" sz="2000" dirty="0"/>
              <a:t>Simplifies coordination of admin tasks</a:t>
            </a:r>
          </a:p>
          <a:p>
            <a:endParaRPr lang="en-US" sz="2000" dirty="0"/>
          </a:p>
        </p:txBody>
      </p:sp>
    </p:spTree>
    <p:extLst>
      <p:ext uri="{BB962C8B-B14F-4D97-AF65-F5344CB8AC3E}">
        <p14:creationId xmlns:p14="http://schemas.microsoft.com/office/powerpoint/2010/main" val="6485895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83505-9DBC-EC2E-423B-3EF95266E1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90BBB-7D98-1C29-1D7A-A70D0F84282C}"/>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Factory Pattern</a:t>
            </a:r>
          </a:p>
        </p:txBody>
      </p:sp>
      <p:sp>
        <p:nvSpPr>
          <p:cNvPr id="3" name="Content Placeholder 2">
            <a:extLst>
              <a:ext uri="{FF2B5EF4-FFF2-40B4-BE49-F238E27FC236}">
                <a16:creationId xmlns:a16="http://schemas.microsoft.com/office/drawing/2014/main" id="{2C3D5CFD-6EB0-67B4-0BDC-AC5B075A2B61}"/>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Payment creation</a:t>
            </a:r>
          </a:p>
          <a:p>
            <a:pPr marL="0" indent="0">
              <a:buNone/>
            </a:pPr>
            <a:r>
              <a:rPr lang="en-GB" sz="2000"/>
              <a:t>The Factory pattern is used to encapsulate the creation of </a:t>
            </a:r>
            <a:r>
              <a:rPr lang="en-GB" sz="2000" b="1"/>
              <a:t>Ride</a:t>
            </a:r>
            <a:r>
              <a:rPr lang="en-GB" sz="2000"/>
              <a:t> and </a:t>
            </a:r>
            <a:r>
              <a:rPr lang="en-GB" sz="2000" b="1"/>
              <a:t>Payment</a:t>
            </a:r>
            <a:r>
              <a:rPr lang="en-GB" sz="2000"/>
              <a:t> objects. For example, a RideFactory an handle the creation of ride instances depending on the vehicle type (car, motorbike), and a PaymentFactory can handle the creation of payments depending on the payment method (credit card, wallet, etc.).</a:t>
            </a:r>
          </a:p>
          <a:p>
            <a:pPr>
              <a:buNone/>
            </a:pPr>
            <a:r>
              <a:rPr lang="en-US" sz="2000" b="1"/>
              <a:t>Justification:</a:t>
            </a:r>
            <a:endParaRPr lang="en-US" sz="2000"/>
          </a:p>
          <a:p>
            <a:pPr>
              <a:buFont typeface="Arial" panose="020B0604020202020204" pitchFamily="34" charset="0"/>
              <a:buChar char="•"/>
            </a:pPr>
            <a:r>
              <a:rPr lang="en-US" sz="2000"/>
              <a:t>Encapsulates object creation logic</a:t>
            </a:r>
          </a:p>
          <a:p>
            <a:pPr>
              <a:buFont typeface="Arial" panose="020B0604020202020204" pitchFamily="34" charset="0"/>
              <a:buChar char="•"/>
            </a:pPr>
            <a:r>
              <a:rPr lang="en-US" sz="2000"/>
              <a:t>Supports future extension (e.g., adding new vehicle types or payment methods)</a:t>
            </a:r>
          </a:p>
          <a:p>
            <a:pPr>
              <a:buFont typeface="Arial" panose="020B0604020202020204" pitchFamily="34" charset="0"/>
              <a:buChar char="•"/>
            </a:pPr>
            <a:r>
              <a:rPr lang="en-US" sz="2000"/>
              <a:t>Simplifies client-side code</a:t>
            </a:r>
          </a:p>
          <a:p>
            <a:pPr marL="0" indent="0">
              <a:buNone/>
            </a:pPr>
            <a:endParaRPr lang="en-GB" sz="2000"/>
          </a:p>
          <a:p>
            <a:endParaRPr lang="en-US" sz="2000"/>
          </a:p>
        </p:txBody>
      </p:sp>
    </p:spTree>
    <p:extLst>
      <p:ext uri="{BB962C8B-B14F-4D97-AF65-F5344CB8AC3E}">
        <p14:creationId xmlns:p14="http://schemas.microsoft.com/office/powerpoint/2010/main" val="2913203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21AEC-18AC-A829-4F35-F49467041E4E}"/>
              </a:ext>
            </a:extLst>
          </p:cNvPr>
          <p:cNvSpPr>
            <a:spLocks noGrp="1"/>
          </p:cNvSpPr>
          <p:nvPr>
            <p:ph type="title"/>
          </p:nvPr>
        </p:nvSpPr>
        <p:spPr>
          <a:xfrm>
            <a:off x="806196" y="0"/>
            <a:ext cx="10579608" cy="1188720"/>
          </a:xfrm>
        </p:spPr>
        <p:txBody>
          <a:bodyPr>
            <a:normAutofit/>
          </a:bodyPr>
          <a:lstStyle/>
          <a:p>
            <a:r>
              <a:rPr lang="en-US" sz="4000" b="1" dirty="0">
                <a:solidFill>
                  <a:schemeClr val="tx2"/>
                </a:solidFill>
                <a:latin typeface="Calibri (Body)"/>
              </a:rPr>
              <a:t>Project Type</a:t>
            </a:r>
          </a:p>
        </p:txBody>
      </p:sp>
      <p:sp>
        <p:nvSpPr>
          <p:cNvPr id="5" name="Content Placeholder 4">
            <a:extLst>
              <a:ext uri="{FF2B5EF4-FFF2-40B4-BE49-F238E27FC236}">
                <a16:creationId xmlns:a16="http://schemas.microsoft.com/office/drawing/2014/main" id="{336EF5DB-5EF3-6312-02F8-6ACD5AFE3B81}"/>
              </a:ext>
            </a:extLst>
          </p:cNvPr>
          <p:cNvSpPr>
            <a:spLocks noGrp="1"/>
          </p:cNvSpPr>
          <p:nvPr>
            <p:ph idx="1"/>
          </p:nvPr>
        </p:nvSpPr>
        <p:spPr>
          <a:xfrm>
            <a:off x="541867" y="856723"/>
            <a:ext cx="10579607" cy="5611811"/>
          </a:xfrm>
        </p:spPr>
        <p:txBody>
          <a:bodyPr>
            <a:normAutofit fontScale="25000" lnSpcReduction="20000"/>
          </a:bodyPr>
          <a:lstStyle/>
          <a:p>
            <a:pPr marL="0" marR="0">
              <a:lnSpc>
                <a:spcPct val="115000"/>
              </a:lnSpc>
              <a:spcAft>
                <a:spcPts val="800"/>
              </a:spcAft>
              <a:buNone/>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The </a:t>
            </a:r>
            <a:r>
              <a:rPr lang="en-US" sz="72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ORSP engagement is a </a:t>
            </a:r>
            <a:r>
              <a:rPr lang="en-US" sz="7200" b="1" kern="100" dirty="0">
                <a:effectLst/>
                <a:latin typeface="Aptos" panose="020B0004020202020204" pitchFamily="34" charset="0"/>
                <a:ea typeface="Aptos" panose="020B0004020202020204" pitchFamily="34" charset="0"/>
                <a:cs typeface="Times New Roman" panose="02020603050405020304" pitchFamily="18" charset="0"/>
              </a:rPr>
              <a:t>custom software development</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project with the following characteristics: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Domain:</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Transportation / Ride-Sharing Platform</a:t>
            </a:r>
          </a:p>
          <a:p>
            <a:pPr marL="342900" marR="0" lvl="0" indent="-342900">
              <a:lnSpc>
                <a:spcPct val="115000"/>
              </a:lnSpc>
              <a:spcAft>
                <a:spcPts val="800"/>
              </a:spcAft>
              <a:buSzPts val="1000"/>
              <a:buFont typeface="Symbol" panose="05050102010706020507" pitchFamily="18" charset="2"/>
              <a:buChar char=""/>
              <a:tabLst>
                <a:tab pos="4572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Application Type:</a:t>
            </a:r>
            <a:endParaRPr lang="en-US" sz="7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Web Application</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Responsive portal for managers and administrative users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Mobile Applications</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Native or cross-platform apps for iOS and Android, used by customers and drivers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Architecture Style:</a:t>
            </a:r>
            <a:r>
              <a:rPr lang="en-US" sz="7200" kern="100" dirty="0">
                <a:effectLst/>
                <a:latin typeface="Aptos" panose="020B0004020202020204" pitchFamily="34" charset="0"/>
                <a:ea typeface="Aptos" panose="020B0004020202020204" pitchFamily="34" charset="0"/>
                <a:cs typeface="Times New Roman" panose="02020603050405020304" pitchFamily="18" charset="0"/>
              </a:rPr>
              <a:t> Client-server, cloud-hosted microservices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7200" b="1" kern="100" dirty="0">
                <a:effectLst/>
                <a:latin typeface="Aptos" panose="020B0004020202020204" pitchFamily="34" charset="0"/>
                <a:ea typeface="Aptos" panose="020B0004020202020204" pitchFamily="34" charset="0"/>
                <a:cs typeface="Times New Roman" panose="02020603050405020304" pitchFamily="18" charset="0"/>
              </a:rPr>
              <a:t>Technology Stack (Indicative):</a:t>
            </a:r>
            <a:endParaRPr lang="en-US" sz="72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Backend: ASP.NET Core with Entity Framework Core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Frontend: React (web) and React Native (mobile)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Database: Microsoft SQL Server</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7200" kern="100" dirty="0">
                <a:effectLst/>
                <a:latin typeface="Aptos" panose="020B0004020202020204" pitchFamily="34" charset="0"/>
                <a:ea typeface="Aptos" panose="020B0004020202020204" pitchFamily="34" charset="0"/>
                <a:cs typeface="Times New Roman" panose="02020603050405020304" pitchFamily="18" charset="0"/>
              </a:rPr>
              <a:t>Hosting: Azure or AWS</a:t>
            </a:r>
          </a:p>
          <a:p>
            <a:endParaRPr lang="en-US" dirty="0"/>
          </a:p>
        </p:txBody>
      </p:sp>
    </p:spTree>
    <p:extLst>
      <p:ext uri="{BB962C8B-B14F-4D97-AF65-F5344CB8AC3E}">
        <p14:creationId xmlns:p14="http://schemas.microsoft.com/office/powerpoint/2010/main" val="30233041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58B1E0-0D9B-9964-EEFA-57256DF993F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C7A70-DC43-DBC9-B0FC-03E7DBA9D63E}"/>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Observer Pattern</a:t>
            </a:r>
          </a:p>
        </p:txBody>
      </p:sp>
      <p:sp>
        <p:nvSpPr>
          <p:cNvPr id="3" name="Content Placeholder 2">
            <a:extLst>
              <a:ext uri="{FF2B5EF4-FFF2-40B4-BE49-F238E27FC236}">
                <a16:creationId xmlns:a16="http://schemas.microsoft.com/office/drawing/2014/main" id="{9444B09D-A8A3-1F7F-A0B0-D690B74BBE35}"/>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Customer, Driver updates</a:t>
            </a:r>
          </a:p>
          <a:p>
            <a:pPr>
              <a:buNone/>
            </a:pPr>
            <a:r>
              <a:rPr lang="en-GB" sz="2000"/>
              <a:t>The Observer pattern is applied to </a:t>
            </a:r>
            <a:r>
              <a:rPr lang="en-GB" sz="2000" b="1"/>
              <a:t>Ride</a:t>
            </a:r>
            <a:r>
              <a:rPr lang="en-GB" sz="2000"/>
              <a:t> so that </a:t>
            </a:r>
            <a:r>
              <a:rPr lang="en-GB" sz="2000" b="1"/>
              <a:t>Customer</a:t>
            </a:r>
            <a:r>
              <a:rPr lang="en-GB" sz="2000"/>
              <a:t> and </a:t>
            </a:r>
            <a:r>
              <a:rPr lang="en-GB" sz="2000" b="1"/>
              <a:t>Driver</a:t>
            </a:r>
            <a:r>
              <a:rPr lang="en-GB" sz="2000"/>
              <a:t> can subscribe to ride status updates (e.g., when the driver is nearby, when the ride starts, when it finishes). This ensures that both users get real-time notifications without tight coupling between objects.</a:t>
            </a:r>
          </a:p>
          <a:p>
            <a:pPr>
              <a:buNone/>
            </a:pPr>
            <a:r>
              <a:rPr lang="en-GB" sz="2000" b="1"/>
              <a:t>Justification:</a:t>
            </a:r>
            <a:endParaRPr lang="en-GB" sz="2000"/>
          </a:p>
          <a:p>
            <a:pPr>
              <a:buFont typeface="Arial" panose="020B0604020202020204" pitchFamily="34" charset="0"/>
              <a:buChar char="•"/>
            </a:pPr>
            <a:r>
              <a:rPr lang="en-GB" sz="2000"/>
              <a:t>Enables real-time status updates</a:t>
            </a:r>
          </a:p>
          <a:p>
            <a:pPr>
              <a:buFont typeface="Arial" panose="020B0604020202020204" pitchFamily="34" charset="0"/>
              <a:buChar char="•"/>
            </a:pPr>
            <a:r>
              <a:rPr lang="en-GB" sz="2000"/>
              <a:t>Reduces coupling between Ride and its observers</a:t>
            </a:r>
          </a:p>
          <a:p>
            <a:pPr>
              <a:buFont typeface="Arial" panose="020B0604020202020204" pitchFamily="34" charset="0"/>
              <a:buChar char="•"/>
            </a:pPr>
            <a:r>
              <a:rPr lang="en-GB" sz="2000"/>
              <a:t>Improves user experience with live notifications</a:t>
            </a:r>
          </a:p>
          <a:p>
            <a:endParaRPr lang="en-US" sz="2000"/>
          </a:p>
        </p:txBody>
      </p:sp>
    </p:spTree>
    <p:extLst>
      <p:ext uri="{BB962C8B-B14F-4D97-AF65-F5344CB8AC3E}">
        <p14:creationId xmlns:p14="http://schemas.microsoft.com/office/powerpoint/2010/main" val="28704539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5C6842-2160-BCC4-EF2F-6DA3A2FA03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DED56-72D9-42E9-AC88-2884391CE0F0}"/>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Strategy Pattern</a:t>
            </a:r>
          </a:p>
        </p:txBody>
      </p:sp>
      <p:sp>
        <p:nvSpPr>
          <p:cNvPr id="3" name="Content Placeholder 2">
            <a:extLst>
              <a:ext uri="{FF2B5EF4-FFF2-40B4-BE49-F238E27FC236}">
                <a16:creationId xmlns:a16="http://schemas.microsoft.com/office/drawing/2014/main" id="{ABF109AC-0400-2D47-30F4-C38D41B3B450}"/>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Payment processing</a:t>
            </a:r>
          </a:p>
          <a:p>
            <a:pPr>
              <a:buNone/>
            </a:pPr>
            <a:r>
              <a:rPr lang="en-GB" sz="2000"/>
              <a:t>The </a:t>
            </a:r>
            <a:r>
              <a:rPr lang="en-GB" sz="2000" b="1"/>
              <a:t>Payment</a:t>
            </a:r>
            <a:r>
              <a:rPr lang="en-GB" sz="2000"/>
              <a:t> class uses the Strategy pattern to switch between different payment methods (e.g., credit card, PayPal, wallet) at runtime. Each payment method implements a common interface, making it easy to add or change payment options without touching the core payment processing logic.</a:t>
            </a:r>
          </a:p>
          <a:p>
            <a:pPr>
              <a:buNone/>
            </a:pPr>
            <a:r>
              <a:rPr lang="en-GB" sz="2000" b="1"/>
              <a:t>Justification:</a:t>
            </a:r>
            <a:endParaRPr lang="en-GB" sz="2000"/>
          </a:p>
          <a:p>
            <a:pPr>
              <a:buFont typeface="Arial" panose="020B0604020202020204" pitchFamily="34" charset="0"/>
              <a:buChar char="•"/>
            </a:pPr>
            <a:r>
              <a:rPr lang="en-GB" sz="2000"/>
              <a:t>Supports multiple, interchangeable payment strategies</a:t>
            </a:r>
          </a:p>
          <a:p>
            <a:pPr>
              <a:buFont typeface="Arial" panose="020B0604020202020204" pitchFamily="34" charset="0"/>
              <a:buChar char="•"/>
            </a:pPr>
            <a:r>
              <a:rPr lang="en-GB" sz="2000"/>
              <a:t>Improves flexibility and testability of payment workflows</a:t>
            </a:r>
          </a:p>
          <a:p>
            <a:pPr>
              <a:buFont typeface="Arial" panose="020B0604020202020204" pitchFamily="34" charset="0"/>
              <a:buChar char="•"/>
            </a:pPr>
            <a:r>
              <a:rPr lang="en-GB" sz="2000"/>
              <a:t>Makes the system easily extendable for future payment methods</a:t>
            </a:r>
          </a:p>
          <a:p>
            <a:endParaRPr lang="en-US" sz="2000"/>
          </a:p>
        </p:txBody>
      </p:sp>
    </p:spTree>
    <p:extLst>
      <p:ext uri="{BB962C8B-B14F-4D97-AF65-F5344CB8AC3E}">
        <p14:creationId xmlns:p14="http://schemas.microsoft.com/office/powerpoint/2010/main" val="30946730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5D458-51AB-400C-A55A-270EFA25BBA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Design Heuristics Applied</a:t>
            </a:r>
          </a:p>
        </p:txBody>
      </p:sp>
      <p:graphicFrame>
        <p:nvGraphicFramePr>
          <p:cNvPr id="5" name="Content Placeholder 2">
            <a:extLst>
              <a:ext uri="{FF2B5EF4-FFF2-40B4-BE49-F238E27FC236}">
                <a16:creationId xmlns:a16="http://schemas.microsoft.com/office/drawing/2014/main" id="{E3B6B834-A9D7-A7A5-C980-83C6C9CA6E8B}"/>
              </a:ext>
            </a:extLst>
          </p:cNvPr>
          <p:cNvGraphicFramePr>
            <a:graphicFrameLocks noGrp="1"/>
          </p:cNvGraphicFramePr>
          <p:nvPr>
            <p:ph idx="1"/>
            <p:extLst>
              <p:ext uri="{D42A27DB-BD31-4B8C-83A1-F6EECF244321}">
                <p14:modId xmlns:p14="http://schemas.microsoft.com/office/powerpoint/2010/main" val="40894606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7491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885AD-A743-7A5A-30E9-21CBF3503057}"/>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460F4B91-75B3-0DD0-0270-2C65EA873545}"/>
              </a:ext>
            </a:extLst>
          </p:cNvPr>
          <p:cNvSpPr>
            <a:spLocks noGrp="1"/>
          </p:cNvSpPr>
          <p:nvPr>
            <p:ph idx="1"/>
          </p:nvPr>
        </p:nvSpPr>
        <p:spPr>
          <a:xfrm>
            <a:off x="4134810" y="304800"/>
            <a:ext cx="8054141" cy="6429829"/>
          </a:xfrm>
        </p:spPr>
        <p:txBody>
          <a:bodyPr anchor="ctr">
            <a:normAutofit fontScale="47500" lnSpcReduction="20000"/>
          </a:bodyPr>
          <a:lstStyle/>
          <a:p>
            <a:pPr>
              <a:buNone/>
            </a:pPr>
            <a:r>
              <a:rPr lang="en-GB" sz="2500" b="1" dirty="0"/>
              <a:t>Introduction</a:t>
            </a:r>
          </a:p>
          <a:p>
            <a:pPr>
              <a:buNone/>
            </a:pPr>
            <a:r>
              <a:rPr lang="en-GB" sz="2500" dirty="0"/>
              <a:t>The bootstrapping process initializes key components in a specific order to ensure proper system functionality.</a:t>
            </a:r>
          </a:p>
          <a:p>
            <a:pPr>
              <a:buNone/>
            </a:pPr>
            <a:r>
              <a:rPr lang="en-GB" sz="2500" b="1" dirty="0"/>
              <a:t>Key Components:</a:t>
            </a:r>
            <a:endParaRPr lang="en-GB" sz="2500" dirty="0"/>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Main</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The entry point of the </a:t>
            </a:r>
            <a:r>
              <a:rPr lang="en-US" sz="25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ORSP responsible for initializing core services and starting the application.</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Customer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Represents end users who register, book rides, and make payments.</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Driver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Represents service providers who register, accept rides, and update trip status.</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Account</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Manages authentication and profile information for Customers, Drivers, and Managers.</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Ride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Encapsulates a single trip’s details, state transitions, and links to Customer, Driver, and Location.</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Location</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Holds geographic data (pickup and drop-off coordinates and addresses) used for booking and tracking.</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Vehicle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Data-holder for Driver’s transport details (type, license plate).</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RideManager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Coordinates ride request processing, driver assignment, and status updates.</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PaymentProcessor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Orchestrates fare calculation, transaction submission to a </a:t>
            </a:r>
            <a:r>
              <a:rPr lang="en-US" sz="2500" kern="100" dirty="0" err="1">
                <a:effectLst/>
                <a:latin typeface="Aptos" panose="020B0004020202020204" pitchFamily="34" charset="0"/>
                <a:ea typeface="Aptos" panose="020B0004020202020204" pitchFamily="34" charset="0"/>
                <a:cs typeface="Times New Roman" panose="02020603050405020304" pitchFamily="18" charset="0"/>
              </a:rPr>
              <a:t>PaymentGateway</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and receipt generation.</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Payment</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Represents a fare transaction, its status, and associated receipt details.</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ReportGenerator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Aggregates ride and payment data to produce management reports.</a:t>
            </a:r>
          </a:p>
          <a:p>
            <a:pPr marL="342900" marR="0" lvl="0" indent="-342900">
              <a:lnSpc>
                <a:spcPct val="115000"/>
              </a:lnSpc>
              <a:buFont typeface="Symbol" panose="05050102010706020507" pitchFamily="18" charset="2"/>
              <a:buChar char=""/>
            </a:pPr>
            <a:r>
              <a:rPr lang="en-US" sz="2500" b="1" kern="100" dirty="0">
                <a:effectLst/>
                <a:latin typeface="Aptos Display" panose="020B0004020202020204" pitchFamily="34" charset="0"/>
                <a:ea typeface="Aptos" panose="020B0004020202020204" pitchFamily="34" charset="0"/>
                <a:cs typeface="Times New Roman" panose="02020603050405020304" pitchFamily="18" charset="0"/>
              </a:rPr>
              <a:t>Report</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Data-holder for summarized metrics (ride volumes, revenue, driver performance).</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NotificationService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Sends real-time alerts to Customers and Drivers (e.g., status changes, payment confirmations).</a:t>
            </a:r>
          </a:p>
          <a:p>
            <a:pPr marL="342900" marR="0" lvl="0" indent="-342900">
              <a:lnSpc>
                <a:spcPct val="115000"/>
              </a:lnSpc>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NavigationService</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Interfaces with external GPS/navigation APIs to compute routes and ETAs.</a:t>
            </a:r>
          </a:p>
          <a:p>
            <a:pPr marL="342900" marR="0" lvl="0" indent="-342900">
              <a:lnSpc>
                <a:spcPct val="115000"/>
              </a:lnSpc>
              <a:spcAft>
                <a:spcPts val="800"/>
              </a:spcAft>
              <a:buFont typeface="Symbol" panose="05050102010706020507" pitchFamily="18" charset="2"/>
              <a:buChar char=""/>
            </a:pPr>
            <a:r>
              <a:rPr lang="en-US" sz="2500" b="1" kern="100" dirty="0" err="1">
                <a:effectLst/>
                <a:latin typeface="Aptos Display" panose="020B0004020202020204" pitchFamily="34" charset="0"/>
                <a:ea typeface="Aptos" panose="020B0004020202020204" pitchFamily="34" charset="0"/>
                <a:cs typeface="Times New Roman" panose="02020603050405020304" pitchFamily="18" charset="0"/>
              </a:rPr>
              <a:t>PaymentGateway</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 Adapter for a third-party payment service used by the </a:t>
            </a:r>
            <a:r>
              <a:rPr lang="en-US" sz="2500" kern="100" dirty="0" err="1">
                <a:effectLst/>
                <a:latin typeface="Aptos" panose="020B0004020202020204" pitchFamily="34" charset="0"/>
                <a:ea typeface="Aptos" panose="020B0004020202020204" pitchFamily="34" charset="0"/>
                <a:cs typeface="Times New Roman" panose="02020603050405020304" pitchFamily="18" charset="0"/>
              </a:rPr>
              <a:t>PaymentProcessor</a:t>
            </a:r>
            <a:r>
              <a:rPr lang="en-US" sz="2500" kern="100" dirty="0">
                <a:effectLst/>
                <a:latin typeface="Aptos" panose="020B0004020202020204" pitchFamily="34" charset="0"/>
                <a:ea typeface="Aptos" panose="020B0004020202020204" pitchFamily="34" charset="0"/>
                <a:cs typeface="Times New Roman" panose="02020603050405020304" pitchFamily="18" charset="0"/>
              </a:rPr>
              <a:t>.</a:t>
            </a:r>
          </a:p>
          <a:p>
            <a:endParaRPr lang="en-US" sz="1900" dirty="0"/>
          </a:p>
        </p:txBody>
      </p:sp>
    </p:spTree>
    <p:extLst>
      <p:ext uri="{BB962C8B-B14F-4D97-AF65-F5344CB8AC3E}">
        <p14:creationId xmlns:p14="http://schemas.microsoft.com/office/powerpoint/2010/main" val="2543438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AB432B-4C11-4508-4380-861DB7CCD0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b="1" i="0" u="none" strike="noStrike" kern="1200" dirty="0">
                <a:solidFill>
                  <a:srgbClr val="FFFFFF"/>
                </a:solidFill>
                <a:effectLst/>
                <a:latin typeface="+mj-lt"/>
                <a:ea typeface="+mj-ea"/>
                <a:cs typeface="+mj-cs"/>
              </a:rPr>
              <a:t>Bootstrapping Process (Initialization)</a:t>
            </a:r>
            <a:endParaRPr lang="en-US" sz="3700" kern="1200" dirty="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D4510938-5342-B147-5B5A-36E1075C370B}"/>
              </a:ext>
            </a:extLst>
          </p:cNvPr>
          <p:cNvSpPr>
            <a:spLocks noGrp="1"/>
          </p:cNvSpPr>
          <p:nvPr>
            <p:ph idx="1"/>
          </p:nvPr>
        </p:nvSpPr>
        <p:spPr>
          <a:xfrm>
            <a:off x="4143840" y="391318"/>
            <a:ext cx="7112358" cy="6075363"/>
          </a:xfrm>
        </p:spPr>
        <p:txBody>
          <a:bodyPr/>
          <a:lstStyle/>
          <a:p>
            <a:pPr marL="0" indent="0">
              <a:buNone/>
            </a:pPr>
            <a:r>
              <a:rPr lang="en-US" dirty="0"/>
              <a:t>Customer Initialization</a:t>
            </a:r>
          </a:p>
          <a:p>
            <a:pPr marL="0" indent="0">
              <a:buNone/>
            </a:pPr>
            <a:endParaRPr lang="en-US" dirty="0"/>
          </a:p>
        </p:txBody>
      </p:sp>
      <p:pic>
        <p:nvPicPr>
          <p:cNvPr id="6" name="Picture 5" descr="A screenshot of a computer&#10;&#10;AI-generated content may be incorrect.">
            <a:extLst>
              <a:ext uri="{FF2B5EF4-FFF2-40B4-BE49-F238E27FC236}">
                <a16:creationId xmlns:a16="http://schemas.microsoft.com/office/drawing/2014/main" id="{A9CBD96D-8A67-E381-9E30-BB53FCD7B6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29510" y="1394514"/>
            <a:ext cx="6971583" cy="4086790"/>
          </a:xfrm>
          <a:prstGeom prst="rect">
            <a:avLst/>
          </a:prstGeom>
          <a:noFill/>
          <a:ln>
            <a:noFill/>
          </a:ln>
        </p:spPr>
      </p:pic>
    </p:spTree>
    <p:extLst>
      <p:ext uri="{BB962C8B-B14F-4D97-AF65-F5344CB8AC3E}">
        <p14:creationId xmlns:p14="http://schemas.microsoft.com/office/powerpoint/2010/main" val="3349403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E28F8E-8A98-76AA-3F81-76E69D5D952D}"/>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449444-CD4C-6278-F3DE-441ACAE6678E}"/>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F89E5601-D4E2-8771-E0F9-CC2559F2F849}"/>
              </a:ext>
            </a:extLst>
          </p:cNvPr>
          <p:cNvSpPr>
            <a:spLocks noGrp="1"/>
          </p:cNvSpPr>
          <p:nvPr>
            <p:ph idx="1"/>
          </p:nvPr>
        </p:nvSpPr>
        <p:spPr>
          <a:xfrm>
            <a:off x="4134809" y="140768"/>
            <a:ext cx="3223933" cy="1005862"/>
          </a:xfrm>
        </p:spPr>
        <p:txBody>
          <a:bodyPr anchor="ctr">
            <a:normAutofit/>
          </a:bodyPr>
          <a:lstStyle/>
          <a:p>
            <a:pPr marL="0" indent="0">
              <a:buNone/>
            </a:pPr>
            <a:r>
              <a:rPr lang="en-US" dirty="0"/>
              <a:t>Driver Initialization</a:t>
            </a:r>
          </a:p>
          <a:p>
            <a:pPr marL="0" indent="0">
              <a:buNone/>
            </a:pPr>
            <a:endParaRPr lang="en-US" sz="2000" dirty="0"/>
          </a:p>
        </p:txBody>
      </p:sp>
      <p:pic>
        <p:nvPicPr>
          <p:cNvPr id="3" name="Picture 2" descr="PlantUML diagram">
            <a:extLst>
              <a:ext uri="{FF2B5EF4-FFF2-40B4-BE49-F238E27FC236}">
                <a16:creationId xmlns:a16="http://schemas.microsoft.com/office/drawing/2014/main" id="{9990F464-34ED-BB75-9A4A-8BB5D259E1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61632" y="1192244"/>
            <a:ext cx="6503505" cy="4473509"/>
          </a:xfrm>
          <a:prstGeom prst="rect">
            <a:avLst/>
          </a:prstGeom>
          <a:noFill/>
          <a:ln>
            <a:noFill/>
          </a:ln>
        </p:spPr>
      </p:pic>
    </p:spTree>
    <p:extLst>
      <p:ext uri="{BB962C8B-B14F-4D97-AF65-F5344CB8AC3E}">
        <p14:creationId xmlns:p14="http://schemas.microsoft.com/office/powerpoint/2010/main" val="3093531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1E91D4-3E88-FFA8-4CF6-B3223815FC2E}"/>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F75EF-0AA6-391D-B1D7-1C349BAD592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7E4E6619-1B9F-D5B5-F51E-0726143283BD}"/>
              </a:ext>
            </a:extLst>
          </p:cNvPr>
          <p:cNvSpPr>
            <a:spLocks noGrp="1"/>
          </p:cNvSpPr>
          <p:nvPr>
            <p:ph idx="1"/>
          </p:nvPr>
        </p:nvSpPr>
        <p:spPr>
          <a:xfrm>
            <a:off x="4367695" y="258452"/>
            <a:ext cx="3025303" cy="656806"/>
          </a:xfrm>
        </p:spPr>
        <p:txBody>
          <a:bodyPr anchor="ctr">
            <a:normAutofit fontScale="92500"/>
          </a:bodyPr>
          <a:lstStyle/>
          <a:p>
            <a:pPr marL="0" indent="0">
              <a:buNone/>
            </a:pPr>
            <a:r>
              <a:rPr lang="en-US" dirty="0"/>
              <a:t>Account Initialization</a:t>
            </a:r>
          </a:p>
          <a:p>
            <a:pPr marL="0" indent="0">
              <a:buNone/>
            </a:pPr>
            <a:endParaRPr lang="en-US" sz="2000" dirty="0"/>
          </a:p>
        </p:txBody>
      </p:sp>
      <p:pic>
        <p:nvPicPr>
          <p:cNvPr id="3" name="Picture 2" descr="A screenshot of a computer&#10;&#10;AI-generated content may be incorrect.">
            <a:extLst>
              <a:ext uri="{FF2B5EF4-FFF2-40B4-BE49-F238E27FC236}">
                <a16:creationId xmlns:a16="http://schemas.microsoft.com/office/drawing/2014/main" id="{3F073CEA-9DDB-149A-370C-D727B5A3C6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4548" y="1173710"/>
            <a:ext cx="6878588" cy="4308168"/>
          </a:xfrm>
          <a:prstGeom prst="rect">
            <a:avLst/>
          </a:prstGeom>
          <a:noFill/>
          <a:ln>
            <a:noFill/>
          </a:ln>
        </p:spPr>
      </p:pic>
    </p:spTree>
    <p:extLst>
      <p:ext uri="{BB962C8B-B14F-4D97-AF65-F5344CB8AC3E}">
        <p14:creationId xmlns:p14="http://schemas.microsoft.com/office/powerpoint/2010/main" val="39250818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30432D-E665-0149-E2D3-1DB50F45FF6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2EA57-7ED7-9470-A350-761FD803C44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299F2E06-DF34-E0C0-3B0D-13F98EE5BBC7}"/>
              </a:ext>
            </a:extLst>
          </p:cNvPr>
          <p:cNvSpPr>
            <a:spLocks noGrp="1"/>
          </p:cNvSpPr>
          <p:nvPr>
            <p:ph idx="1"/>
          </p:nvPr>
        </p:nvSpPr>
        <p:spPr>
          <a:xfrm>
            <a:off x="4367695" y="140767"/>
            <a:ext cx="3025303" cy="1165519"/>
          </a:xfrm>
        </p:spPr>
        <p:txBody>
          <a:bodyPr anchor="ctr">
            <a:normAutofit/>
          </a:bodyPr>
          <a:lstStyle/>
          <a:p>
            <a:pPr marL="0" indent="0">
              <a:buNone/>
            </a:pPr>
            <a:r>
              <a:rPr lang="en-US" dirty="0"/>
              <a:t>Ride Initialization</a:t>
            </a:r>
          </a:p>
          <a:p>
            <a:pPr marL="0" indent="0">
              <a:buNone/>
            </a:pPr>
            <a:endParaRPr lang="en-US" sz="2000" dirty="0"/>
          </a:p>
        </p:txBody>
      </p:sp>
      <p:pic>
        <p:nvPicPr>
          <p:cNvPr id="3" name="Picture 2" descr="A diagram of a ride record&#10;&#10;AI-generated content may be incorrect.">
            <a:extLst>
              <a:ext uri="{FF2B5EF4-FFF2-40B4-BE49-F238E27FC236}">
                <a16:creationId xmlns:a16="http://schemas.microsoft.com/office/drawing/2014/main" id="{60DF6AA2-A7F4-FFCE-5725-28D1E0A283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67695" y="1447053"/>
            <a:ext cx="7664309" cy="4095010"/>
          </a:xfrm>
          <a:prstGeom prst="rect">
            <a:avLst/>
          </a:prstGeom>
          <a:noFill/>
          <a:ln>
            <a:noFill/>
          </a:ln>
        </p:spPr>
      </p:pic>
    </p:spTree>
    <p:extLst>
      <p:ext uri="{BB962C8B-B14F-4D97-AF65-F5344CB8AC3E}">
        <p14:creationId xmlns:p14="http://schemas.microsoft.com/office/powerpoint/2010/main" val="1712634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6D0A7C-34BA-767D-90FE-D945764E249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DD01BE-09B4-053E-7FB0-AAB5EB4777A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D300BFD4-E50F-25F8-477F-1E29534BBDFE}"/>
              </a:ext>
            </a:extLst>
          </p:cNvPr>
          <p:cNvSpPr>
            <a:spLocks noGrp="1"/>
          </p:cNvSpPr>
          <p:nvPr>
            <p:ph idx="1"/>
          </p:nvPr>
        </p:nvSpPr>
        <p:spPr>
          <a:xfrm>
            <a:off x="4367695" y="363846"/>
            <a:ext cx="3209419" cy="700349"/>
          </a:xfrm>
        </p:spPr>
        <p:txBody>
          <a:bodyPr anchor="ctr">
            <a:normAutofit fontScale="92500"/>
          </a:bodyPr>
          <a:lstStyle/>
          <a:p>
            <a:pPr marL="0" indent="0">
              <a:buNone/>
            </a:pPr>
            <a:r>
              <a:rPr lang="en-US" dirty="0"/>
              <a:t>Location </a:t>
            </a:r>
            <a:r>
              <a:rPr lang="en-US" sz="3000" dirty="0"/>
              <a:t>Initialization</a:t>
            </a:r>
          </a:p>
          <a:p>
            <a:pPr marL="0" indent="0">
              <a:buNone/>
            </a:pPr>
            <a:endParaRPr lang="en-US" sz="2000" dirty="0"/>
          </a:p>
        </p:txBody>
      </p:sp>
      <p:pic>
        <p:nvPicPr>
          <p:cNvPr id="3" name="Picture 2" descr="A diagram of a service&#10;&#10;AI-generated content may be incorrect.">
            <a:extLst>
              <a:ext uri="{FF2B5EF4-FFF2-40B4-BE49-F238E27FC236}">
                <a16:creationId xmlns:a16="http://schemas.microsoft.com/office/drawing/2014/main" id="{B5F40A60-2C53-DCAE-76E4-36CF5A37E98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77006" y="1428041"/>
            <a:ext cx="7754323" cy="3623352"/>
          </a:xfrm>
          <a:prstGeom prst="rect">
            <a:avLst/>
          </a:prstGeom>
          <a:noFill/>
          <a:ln>
            <a:noFill/>
          </a:ln>
        </p:spPr>
      </p:pic>
    </p:spTree>
    <p:extLst>
      <p:ext uri="{BB962C8B-B14F-4D97-AF65-F5344CB8AC3E}">
        <p14:creationId xmlns:p14="http://schemas.microsoft.com/office/powerpoint/2010/main" val="11205641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95F617-4DE2-6263-84F2-1EFD16BB1DE7}"/>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F28B32-4204-69B0-F3EA-13BA59E124A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4145547B-C732-C350-5BCF-C53C91BF4D42}"/>
              </a:ext>
            </a:extLst>
          </p:cNvPr>
          <p:cNvSpPr>
            <a:spLocks noGrp="1"/>
          </p:cNvSpPr>
          <p:nvPr>
            <p:ph idx="1"/>
          </p:nvPr>
        </p:nvSpPr>
        <p:spPr>
          <a:xfrm>
            <a:off x="4504548" y="229423"/>
            <a:ext cx="3025303" cy="714863"/>
          </a:xfrm>
        </p:spPr>
        <p:txBody>
          <a:bodyPr anchor="ctr">
            <a:normAutofit fontScale="92500"/>
          </a:bodyPr>
          <a:lstStyle/>
          <a:p>
            <a:pPr marL="0" indent="0">
              <a:buNone/>
            </a:pPr>
            <a:r>
              <a:rPr lang="en-US"/>
              <a:t>Vehicle Initialization</a:t>
            </a:r>
          </a:p>
          <a:p>
            <a:pPr marL="0" indent="0">
              <a:buNone/>
            </a:pPr>
            <a:endParaRPr lang="en-US" sz="2000" dirty="0"/>
          </a:p>
        </p:txBody>
      </p:sp>
      <p:pic>
        <p:nvPicPr>
          <p:cNvPr id="3" name="Picture 2" descr="A screenshot of a computer&#10;&#10;AI-generated content may be incorrect.">
            <a:extLst>
              <a:ext uri="{FF2B5EF4-FFF2-40B4-BE49-F238E27FC236}">
                <a16:creationId xmlns:a16="http://schemas.microsoft.com/office/drawing/2014/main" id="{D6581522-83CF-9E8A-8D31-DB6E94FAF1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66202" y="1173709"/>
            <a:ext cx="7094366" cy="4613276"/>
          </a:xfrm>
          <a:prstGeom prst="rect">
            <a:avLst/>
          </a:prstGeom>
          <a:noFill/>
          <a:ln>
            <a:noFill/>
          </a:ln>
        </p:spPr>
      </p:pic>
    </p:spTree>
    <p:extLst>
      <p:ext uri="{BB962C8B-B14F-4D97-AF65-F5344CB8AC3E}">
        <p14:creationId xmlns:p14="http://schemas.microsoft.com/office/powerpoint/2010/main" val="134837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9135C-78F2-EAFE-2F2F-FF05291AF5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7A6EC-15CD-14BC-8922-111D0CD8E6EE}"/>
              </a:ext>
            </a:extLst>
          </p:cNvPr>
          <p:cNvSpPr>
            <a:spLocks noGrp="1"/>
          </p:cNvSpPr>
          <p:nvPr>
            <p:ph type="title"/>
          </p:nvPr>
        </p:nvSpPr>
        <p:spPr>
          <a:xfrm>
            <a:off x="804672" y="457200"/>
            <a:ext cx="10579608" cy="1188720"/>
          </a:xfrm>
        </p:spPr>
        <p:txBody>
          <a:bodyPr>
            <a:normAutofit/>
          </a:bodyPr>
          <a:lstStyle/>
          <a:p>
            <a:r>
              <a:rPr lang="en-US" sz="4000" b="1" dirty="0">
                <a:solidFill>
                  <a:schemeClr val="tx2"/>
                </a:solidFill>
                <a:latin typeface="Calibri (Body)"/>
              </a:rPr>
              <a:t>Goals</a:t>
            </a:r>
          </a:p>
        </p:txBody>
      </p:sp>
      <p:graphicFrame>
        <p:nvGraphicFramePr>
          <p:cNvPr id="4" name="Content Placeholder 3">
            <a:extLst>
              <a:ext uri="{FF2B5EF4-FFF2-40B4-BE49-F238E27FC236}">
                <a16:creationId xmlns:a16="http://schemas.microsoft.com/office/drawing/2014/main" id="{BC700FFB-79F8-FA47-12BA-512E4F851232}"/>
              </a:ext>
            </a:extLst>
          </p:cNvPr>
          <p:cNvGraphicFramePr>
            <a:graphicFrameLocks noGrp="1"/>
          </p:cNvGraphicFramePr>
          <p:nvPr>
            <p:ph idx="1"/>
            <p:extLst>
              <p:ext uri="{D42A27DB-BD31-4B8C-83A1-F6EECF244321}">
                <p14:modId xmlns:p14="http://schemas.microsoft.com/office/powerpoint/2010/main" val="315489156"/>
              </p:ext>
            </p:extLst>
          </p:nvPr>
        </p:nvGraphicFramePr>
        <p:xfrm>
          <a:off x="711641" y="1424361"/>
          <a:ext cx="10119360" cy="3234340"/>
        </p:xfrm>
        <a:graphic>
          <a:graphicData uri="http://schemas.openxmlformats.org/drawingml/2006/table">
            <a:tbl>
              <a:tblPr/>
              <a:tblGrid>
                <a:gridCol w="10119360">
                  <a:extLst>
                    <a:ext uri="{9D8B030D-6E8A-4147-A177-3AD203B41FA5}">
                      <a16:colId xmlns:a16="http://schemas.microsoft.com/office/drawing/2014/main" val="3413665983"/>
                    </a:ext>
                  </a:extLst>
                </a:gridCol>
              </a:tblGrid>
              <a:tr h="484051">
                <a:tc>
                  <a:txBody>
                    <a:bodyPr/>
                    <a:lstStyle/>
                    <a:p>
                      <a:pPr marL="285750" indent="-285750" algn="l">
                        <a:buFont typeface="Arial" panose="020B0604020202020204" pitchFamily="34" charset="0"/>
                        <a:buChar char="•"/>
                      </a:pPr>
                      <a:r>
                        <a:rPr lang="en-GB" sz="2200" b="0">
                          <a:effectLst/>
                        </a:rPr>
                        <a:t>Enable customers to create accounts, book rides, and pay online.</a:t>
                      </a:r>
                    </a:p>
                  </a:txBody>
                  <a:tcPr marL="110011" marR="110011" marT="55006" marB="55006" anchor="ctr">
                    <a:lnL>
                      <a:noFill/>
                    </a:lnL>
                    <a:lnR>
                      <a:noFill/>
                    </a:lnR>
                    <a:lnT>
                      <a:noFill/>
                    </a:lnT>
                    <a:lnB>
                      <a:noFill/>
                    </a:lnB>
                    <a:noFill/>
                  </a:tcPr>
                </a:tc>
                <a:extLst>
                  <a:ext uri="{0D108BD9-81ED-4DB2-BD59-A6C34878D82A}">
                    <a16:rowId xmlns:a16="http://schemas.microsoft.com/office/drawing/2014/main" val="1216946446"/>
                  </a:ext>
                </a:extLst>
              </a:tr>
              <a:tr h="814085">
                <a:tc>
                  <a:txBody>
                    <a:bodyPr/>
                    <a:lstStyle/>
                    <a:p>
                      <a:pPr marL="285750" indent="-285750" algn="l">
                        <a:buFont typeface="Arial" panose="020B0604020202020204" pitchFamily="34" charset="0"/>
                        <a:buChar char="•"/>
                      </a:pPr>
                      <a:r>
                        <a:rPr lang="en-GB" sz="2200" b="0">
                          <a:effectLst/>
                        </a:rPr>
                        <a:t>Enable drivers to create profiles, accept ride requests, and navigate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979131010"/>
                  </a:ext>
                </a:extLst>
              </a:tr>
              <a:tr h="484051">
                <a:tc>
                  <a:txBody>
                    <a:bodyPr/>
                    <a:lstStyle/>
                    <a:p>
                      <a:pPr marL="285750" indent="-285750" algn="l">
                        <a:buFont typeface="Arial" panose="020B0604020202020204" pitchFamily="34" charset="0"/>
                        <a:buChar char="•"/>
                      </a:pPr>
                      <a:r>
                        <a:rPr lang="en-GB" sz="2200" b="0">
                          <a:effectLst/>
                        </a:rPr>
                        <a:t>Provide real-time GPS tracking and ETA updates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100152697"/>
                  </a:ext>
                </a:extLst>
              </a:tr>
              <a:tr h="484051">
                <a:tc>
                  <a:txBody>
                    <a:bodyPr/>
                    <a:lstStyle/>
                    <a:p>
                      <a:pPr marL="285750" indent="-285750" algn="l">
                        <a:buFont typeface="Arial" panose="020B0604020202020204" pitchFamily="34" charset="0"/>
                        <a:buChar char="•"/>
                      </a:pPr>
                      <a:r>
                        <a:rPr lang="en-GB" sz="2200" b="0">
                          <a:effectLst/>
                        </a:rPr>
                        <a:t>Automate payment handling, receipts, and confirmations.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381302558"/>
                  </a:ext>
                </a:extLst>
              </a:tr>
              <a:tr h="484051">
                <a:tc>
                  <a:txBody>
                    <a:bodyPr/>
                    <a:lstStyle/>
                    <a:p>
                      <a:pPr marL="285750" indent="-285750" algn="l">
                        <a:buFont typeface="Arial" panose="020B0604020202020204" pitchFamily="34" charset="0"/>
                        <a:buChar char="•"/>
                      </a:pPr>
                      <a:r>
                        <a:rPr lang="en-GB" sz="2200" b="0" dirty="0">
                          <a:effectLst/>
                        </a:rPr>
                        <a:t>Allow managers to access reports on rides, revenue, and demand trends.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64866270"/>
                  </a:ext>
                </a:extLst>
              </a:tr>
              <a:tr h="484051">
                <a:tc>
                  <a:txBody>
                    <a:bodyPr/>
                    <a:lstStyle/>
                    <a:p>
                      <a:pPr marL="285750" indent="-285750" algn="l">
                        <a:buFont typeface="Arial" panose="020B0604020202020204" pitchFamily="34" charset="0"/>
                        <a:buChar char="•"/>
                      </a:pPr>
                      <a:r>
                        <a:rPr lang="en-GB" sz="2200" b="0" dirty="0">
                          <a:effectLst/>
                        </a:rPr>
                        <a:t>Ensure system security, reliability, and scalability for future growth.</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427586363"/>
                  </a:ext>
                </a:extLst>
              </a:tr>
            </a:tbl>
          </a:graphicData>
        </a:graphic>
      </p:graphicFrame>
    </p:spTree>
    <p:extLst>
      <p:ext uri="{BB962C8B-B14F-4D97-AF65-F5344CB8AC3E}">
        <p14:creationId xmlns:p14="http://schemas.microsoft.com/office/powerpoint/2010/main" val="1604457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29D50C-2148-1C79-3339-8ABBDB891A81}"/>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451E4-8157-FC2B-4902-23EB371671E6}"/>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506C4AB7-9037-DF76-328C-F5FA6A1CAF91}"/>
              </a:ext>
            </a:extLst>
          </p:cNvPr>
          <p:cNvSpPr>
            <a:spLocks noGrp="1"/>
          </p:cNvSpPr>
          <p:nvPr>
            <p:ph idx="1"/>
          </p:nvPr>
        </p:nvSpPr>
        <p:spPr>
          <a:xfrm>
            <a:off x="4280591" y="242856"/>
            <a:ext cx="3786473" cy="526176"/>
          </a:xfrm>
        </p:spPr>
        <p:txBody>
          <a:bodyPr anchor="ctr">
            <a:normAutofit fontScale="92500"/>
          </a:bodyPr>
          <a:lstStyle/>
          <a:p>
            <a:pPr marL="0" indent="0">
              <a:buNone/>
            </a:pPr>
            <a:r>
              <a:rPr lang="en-US" sz="3300" dirty="0"/>
              <a:t>Payment Initialization</a:t>
            </a:r>
          </a:p>
          <a:p>
            <a:pPr marL="0" indent="0">
              <a:buNone/>
            </a:pPr>
            <a:endParaRPr lang="en-US" sz="2000" dirty="0"/>
          </a:p>
        </p:txBody>
      </p:sp>
      <p:pic>
        <p:nvPicPr>
          <p:cNvPr id="3" name="Picture 2" descr="A screenshot of a computer&#10;&#10;AI-generated content may be incorrect.">
            <a:extLst>
              <a:ext uri="{FF2B5EF4-FFF2-40B4-BE49-F238E27FC236}">
                <a16:creationId xmlns:a16="http://schemas.microsoft.com/office/drawing/2014/main" id="{0F7A241A-5EFF-6B89-9B41-094C95863FB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4548" y="1538064"/>
            <a:ext cx="7125032" cy="3802147"/>
          </a:xfrm>
          <a:prstGeom prst="rect">
            <a:avLst/>
          </a:prstGeom>
          <a:noFill/>
          <a:ln>
            <a:noFill/>
          </a:ln>
        </p:spPr>
      </p:pic>
    </p:spTree>
    <p:extLst>
      <p:ext uri="{BB962C8B-B14F-4D97-AF65-F5344CB8AC3E}">
        <p14:creationId xmlns:p14="http://schemas.microsoft.com/office/powerpoint/2010/main" val="27356131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1D7596-8089-01F2-2D27-D0C4FADE77E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F980AB-4341-C8B2-9701-E35C6E6B673A}"/>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u="none" strike="noStrike" kern="1200">
                <a:solidFill>
                  <a:srgbClr val="FFFFFF"/>
                </a:solidFill>
                <a:effectLst/>
                <a:latin typeface="+mj-lt"/>
                <a:ea typeface="+mj-ea"/>
                <a:cs typeface="+mj-cs"/>
              </a:rPr>
              <a:t>Bootstrapping Process (Initialization)</a:t>
            </a:r>
            <a:endParaRPr lang="en-US" sz="4000" kern="1200">
              <a:solidFill>
                <a:srgbClr val="FFFFFF"/>
              </a:solidFill>
              <a:latin typeface="+mj-lt"/>
              <a:ea typeface="+mj-ea"/>
              <a:cs typeface="+mj-cs"/>
            </a:endParaRPr>
          </a:p>
        </p:txBody>
      </p:sp>
      <p:sp>
        <p:nvSpPr>
          <p:cNvPr id="4" name="Content Placeholder 3">
            <a:extLst>
              <a:ext uri="{FF2B5EF4-FFF2-40B4-BE49-F238E27FC236}">
                <a16:creationId xmlns:a16="http://schemas.microsoft.com/office/drawing/2014/main" id="{055D3CA3-44B1-3275-C8D6-9C1B5BFCC013}"/>
              </a:ext>
            </a:extLst>
          </p:cNvPr>
          <p:cNvSpPr>
            <a:spLocks noGrp="1"/>
          </p:cNvSpPr>
          <p:nvPr>
            <p:ph idx="1"/>
          </p:nvPr>
        </p:nvSpPr>
        <p:spPr>
          <a:xfrm>
            <a:off x="4504548" y="139442"/>
            <a:ext cx="3025303" cy="743891"/>
          </a:xfrm>
        </p:spPr>
        <p:txBody>
          <a:bodyPr anchor="ctr">
            <a:normAutofit/>
          </a:bodyPr>
          <a:lstStyle/>
          <a:p>
            <a:pPr marL="0" indent="0">
              <a:buNone/>
            </a:pPr>
            <a:r>
              <a:rPr lang="en-US" dirty="0"/>
              <a:t>Report Initialization</a:t>
            </a:r>
          </a:p>
          <a:p>
            <a:pPr marL="0" indent="0">
              <a:buNone/>
            </a:pPr>
            <a:endParaRPr lang="en-US" sz="2000" dirty="0"/>
          </a:p>
        </p:txBody>
      </p:sp>
      <p:pic>
        <p:nvPicPr>
          <p:cNvPr id="3" name="Picture 2" descr="A diagram of a payment generator&#10;&#10;AI-generated content may be incorrect.">
            <a:extLst>
              <a:ext uri="{FF2B5EF4-FFF2-40B4-BE49-F238E27FC236}">
                <a16:creationId xmlns:a16="http://schemas.microsoft.com/office/drawing/2014/main" id="{A753B79D-1DE3-7C9B-47FC-264BB1E6E6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2244" y="1051023"/>
            <a:ext cx="7663848" cy="4016348"/>
          </a:xfrm>
          <a:prstGeom prst="rect">
            <a:avLst/>
          </a:prstGeom>
          <a:noFill/>
          <a:ln>
            <a:noFill/>
          </a:ln>
        </p:spPr>
      </p:pic>
    </p:spTree>
    <p:extLst>
      <p:ext uri="{BB962C8B-B14F-4D97-AF65-F5344CB8AC3E}">
        <p14:creationId xmlns:p14="http://schemas.microsoft.com/office/powerpoint/2010/main" val="250695911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64FC6-4BEB-C2CF-D5DD-13D0C0E40A69}"/>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dirty="0">
                <a:solidFill>
                  <a:srgbClr val="FFFFFF"/>
                </a:solidFill>
                <a:latin typeface="+mj-lt"/>
                <a:ea typeface="+mj-ea"/>
                <a:cs typeface="+mj-cs"/>
              </a:rPr>
              <a:t>Four typical, non-trivial interaction patterns/scenarios</a:t>
            </a:r>
          </a:p>
        </p:txBody>
      </p:sp>
      <p:pic>
        <p:nvPicPr>
          <p:cNvPr id="9" name="Picture 8" descr="A diagram with text and words&#10;&#10;AI-generated content may be incorrect.">
            <a:extLst>
              <a:ext uri="{FF2B5EF4-FFF2-40B4-BE49-F238E27FC236}">
                <a16:creationId xmlns:a16="http://schemas.microsoft.com/office/drawing/2014/main" id="{13EE71A7-D4B4-DD11-2580-4DC5CCE9A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340243" y="314078"/>
            <a:ext cx="9511514" cy="3115020"/>
          </a:xfrm>
          <a:prstGeom prst="rect">
            <a:avLst/>
          </a:prstGeom>
          <a:noFill/>
        </p:spPr>
      </p:pic>
      <p:sp>
        <p:nvSpPr>
          <p:cNvPr id="7" name="TextBox 6">
            <a:extLst>
              <a:ext uri="{FF2B5EF4-FFF2-40B4-BE49-F238E27FC236}">
                <a16:creationId xmlns:a16="http://schemas.microsoft.com/office/drawing/2014/main" id="{53C65626-7FD2-13E3-342B-5C39BBCD8D2F}"/>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Ride Booking and Driver Assignment</a:t>
            </a:r>
            <a:endParaRPr lang="en-US" sz="2000" b="1"/>
          </a:p>
          <a:p>
            <a:pPr indent="-228600">
              <a:lnSpc>
                <a:spcPct val="90000"/>
              </a:lnSpc>
              <a:spcAft>
                <a:spcPts val="600"/>
              </a:spcAft>
              <a:buFont typeface="Arial" panose="020B0604020202020204" pitchFamily="34" charset="0"/>
              <a:buChar char="•"/>
            </a:pPr>
            <a:r>
              <a:rPr lang="en-US" sz="2000" dirty="0"/>
              <a:t>Ensures customer input (location) is valid, driver availability is checked, and assignment happens automatically and reliably.</a:t>
            </a:r>
          </a:p>
        </p:txBody>
      </p:sp>
    </p:spTree>
    <p:extLst>
      <p:ext uri="{BB962C8B-B14F-4D97-AF65-F5344CB8AC3E}">
        <p14:creationId xmlns:p14="http://schemas.microsoft.com/office/powerpoint/2010/main" val="3513758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E269B-9DC5-61EF-FD63-1C906C3A6B6C}"/>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17C6A-3EEB-8E34-11E4-B447398432D3}"/>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Four typical, non-trivial interaction patterns/scenarios</a:t>
            </a:r>
          </a:p>
        </p:txBody>
      </p:sp>
      <p:pic>
        <p:nvPicPr>
          <p:cNvPr id="5" name="Content Placeholder 4" descr="A screenshot of a computer&#10;&#10;AI-generated content may be incorrect.">
            <a:extLst>
              <a:ext uri="{FF2B5EF4-FFF2-40B4-BE49-F238E27FC236}">
                <a16:creationId xmlns:a16="http://schemas.microsoft.com/office/drawing/2014/main" id="{752E5A86-EA59-2EC9-EAE7-D8D64B99E8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408037" y="143306"/>
            <a:ext cx="7375925" cy="3503565"/>
          </a:xfrm>
          <a:prstGeom prst="rect">
            <a:avLst/>
          </a:prstGeom>
          <a:noFill/>
        </p:spPr>
      </p:pic>
      <p:sp>
        <p:nvSpPr>
          <p:cNvPr id="7" name="TextBox 6">
            <a:extLst>
              <a:ext uri="{FF2B5EF4-FFF2-40B4-BE49-F238E27FC236}">
                <a16:creationId xmlns:a16="http://schemas.microsoft.com/office/drawing/2014/main" id="{271ED841-E3CF-68C9-50F7-583B71C15DDA}"/>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Payment Processing After Ride Completion</a:t>
            </a:r>
            <a:endParaRPr lang="en-US" sz="2000" b="1"/>
          </a:p>
          <a:p>
            <a:pPr indent="-228600">
              <a:lnSpc>
                <a:spcPct val="90000"/>
              </a:lnSpc>
              <a:spcAft>
                <a:spcPts val="600"/>
              </a:spcAft>
              <a:buFont typeface="Arial" panose="020B0604020202020204" pitchFamily="34" charset="0"/>
              <a:buChar char="•"/>
            </a:pPr>
            <a:r>
              <a:rPr lang="en-US" sz="2000" dirty="0"/>
              <a:t>Validates payment details, ensures secure processing, and updates ride status based on payment outcome.</a:t>
            </a:r>
          </a:p>
        </p:txBody>
      </p:sp>
    </p:spTree>
    <p:extLst>
      <p:ext uri="{BB962C8B-B14F-4D97-AF65-F5344CB8AC3E}">
        <p14:creationId xmlns:p14="http://schemas.microsoft.com/office/powerpoint/2010/main" val="175263914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7D7884-F28D-31B6-F1AC-0588E512C23C}"/>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7D37F-18AB-F673-E254-D07DB52EED3A}"/>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Four typical, non-trivial interaction patterns/scenarios</a:t>
            </a:r>
          </a:p>
        </p:txBody>
      </p:sp>
      <p:pic>
        <p:nvPicPr>
          <p:cNvPr id="5" name="Content Placeholder 4" descr="A diagram of a service&#10;&#10;AI-generated content may be incorrect.">
            <a:extLst>
              <a:ext uri="{FF2B5EF4-FFF2-40B4-BE49-F238E27FC236}">
                <a16:creationId xmlns:a16="http://schemas.microsoft.com/office/drawing/2014/main" id="{7BA9411D-1981-C824-8E69-B5AD5ADFA4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979914" y="528289"/>
            <a:ext cx="10679320" cy="2776621"/>
          </a:xfrm>
          <a:prstGeom prst="rect">
            <a:avLst/>
          </a:prstGeom>
          <a:noFill/>
        </p:spPr>
      </p:pic>
      <p:sp>
        <p:nvSpPr>
          <p:cNvPr id="7" name="TextBox 6">
            <a:extLst>
              <a:ext uri="{FF2B5EF4-FFF2-40B4-BE49-F238E27FC236}">
                <a16:creationId xmlns:a16="http://schemas.microsoft.com/office/drawing/2014/main" id="{0A6CE5B5-AA72-BDA4-8168-A9DACC185045}"/>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Driver Location Update and Real-time Tracking</a:t>
            </a:r>
          </a:p>
          <a:p>
            <a:pPr indent="-228600">
              <a:lnSpc>
                <a:spcPct val="90000"/>
              </a:lnSpc>
              <a:spcAft>
                <a:spcPts val="600"/>
              </a:spcAft>
              <a:buFont typeface="Arial" panose="020B0604020202020204" pitchFamily="34" charset="0"/>
              <a:buChar char="•"/>
            </a:pPr>
            <a:r>
              <a:rPr lang="en-US" sz="2000"/>
              <a:t>Enables live driver tracking, keeps ETA accurate, and improves customer confidence during the waiting period.</a:t>
            </a:r>
          </a:p>
        </p:txBody>
      </p:sp>
    </p:spTree>
    <p:extLst>
      <p:ext uri="{BB962C8B-B14F-4D97-AF65-F5344CB8AC3E}">
        <p14:creationId xmlns:p14="http://schemas.microsoft.com/office/powerpoint/2010/main" val="32304377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7D2103-C191-0EE8-FA4D-F78C6EDAC90F}"/>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66402"/>
            <a:ext cx="12191998" cy="1590742"/>
          </a:xfrm>
          <a:prstGeom prst="rect">
            <a:avLst/>
          </a:prstGeom>
          <a:gradFill>
            <a:gsLst>
              <a:gs pos="0">
                <a:srgbClr val="000000"/>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70175"/>
            <a:ext cx="12185331" cy="1590742"/>
          </a:xfrm>
          <a:prstGeom prst="rect">
            <a:avLst/>
          </a:prstGeom>
          <a:gradFill>
            <a:gsLst>
              <a:gs pos="0">
                <a:schemeClr val="accent1">
                  <a:alpha val="0"/>
                </a:schemeClr>
              </a:gs>
              <a:gs pos="100000">
                <a:schemeClr val="accent1">
                  <a:lumMod val="50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5265546"/>
            <a:ext cx="4076698" cy="1590742"/>
          </a:xfrm>
          <a:prstGeom prst="rect">
            <a:avLst/>
          </a:prstGeom>
          <a:gradFill>
            <a:gsLst>
              <a:gs pos="0">
                <a:schemeClr val="accent1">
                  <a:lumMod val="50000"/>
                </a:schemeClr>
              </a:gs>
              <a:gs pos="100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3335" y="5263483"/>
            <a:ext cx="12192000" cy="1597433"/>
          </a:xfrm>
          <a:prstGeom prst="rect">
            <a:avLst/>
          </a:prstGeom>
          <a:gradFill>
            <a:gsLst>
              <a:gs pos="0">
                <a:srgbClr val="000000">
                  <a:alpha val="0"/>
                </a:srgbClr>
              </a:gs>
              <a:gs pos="99000">
                <a:schemeClr val="accent1">
                  <a:lumMod val="50000"/>
                  <a:alpha val="55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A2CE2-032F-C7D7-6BC2-5062EFA568C0}"/>
              </a:ext>
            </a:extLst>
          </p:cNvPr>
          <p:cNvSpPr>
            <a:spLocks noGrp="1"/>
          </p:cNvSpPr>
          <p:nvPr>
            <p:ph type="title"/>
          </p:nvPr>
        </p:nvSpPr>
        <p:spPr>
          <a:xfrm>
            <a:off x="1371599" y="5510253"/>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Four typical, non-trivial interaction patterns/scenarios</a:t>
            </a:r>
          </a:p>
        </p:txBody>
      </p:sp>
      <p:pic>
        <p:nvPicPr>
          <p:cNvPr id="5" name="Content Placeholder 4" descr="A screenshot of a computer&#10;&#10;AI-generated content may be incorrect.">
            <a:extLst>
              <a:ext uri="{FF2B5EF4-FFF2-40B4-BE49-F238E27FC236}">
                <a16:creationId xmlns:a16="http://schemas.microsoft.com/office/drawing/2014/main" id="{F252692A-FACE-70B0-3468-680A4DD562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2000111" y="402570"/>
            <a:ext cx="8191777" cy="3215273"/>
          </a:xfrm>
          <a:prstGeom prst="rect">
            <a:avLst/>
          </a:prstGeom>
          <a:noFill/>
        </p:spPr>
      </p:pic>
      <p:sp>
        <p:nvSpPr>
          <p:cNvPr id="7" name="TextBox 6">
            <a:extLst>
              <a:ext uri="{FF2B5EF4-FFF2-40B4-BE49-F238E27FC236}">
                <a16:creationId xmlns:a16="http://schemas.microsoft.com/office/drawing/2014/main" id="{1D35C69E-DEAD-CC8E-7134-E3795F5FB096}"/>
              </a:ext>
            </a:extLst>
          </p:cNvPr>
          <p:cNvSpPr txBox="1"/>
          <p:nvPr/>
        </p:nvSpPr>
        <p:spPr>
          <a:xfrm>
            <a:off x="1940256" y="3833199"/>
            <a:ext cx="8332826" cy="1119982"/>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Manager Generating Operational Reports</a:t>
            </a:r>
          </a:p>
          <a:p>
            <a:pPr indent="-228600">
              <a:lnSpc>
                <a:spcPct val="90000"/>
              </a:lnSpc>
              <a:spcAft>
                <a:spcPts val="600"/>
              </a:spcAft>
              <a:buFont typeface="Arial" panose="020B0604020202020204" pitchFamily="34" charset="0"/>
              <a:buChar char="•"/>
            </a:pPr>
            <a:r>
              <a:rPr lang="en-US" sz="2000"/>
              <a:t>Ensures data integrity across modules, supports operational decision-making, and validates report generation processes.</a:t>
            </a:r>
          </a:p>
        </p:txBody>
      </p:sp>
    </p:spTree>
    <p:extLst>
      <p:ext uri="{BB962C8B-B14F-4D97-AF65-F5344CB8AC3E}">
        <p14:creationId xmlns:p14="http://schemas.microsoft.com/office/powerpoint/2010/main" val="295291920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D4E75E-F37B-E688-6F09-A18FE43C50AE}"/>
              </a:ext>
            </a:extLst>
          </p:cNvPr>
          <p:cNvSpPr>
            <a:spLocks noGrp="1"/>
          </p:cNvSpPr>
          <p:nvPr>
            <p:ph type="title"/>
          </p:nvPr>
        </p:nvSpPr>
        <p:spPr>
          <a:xfrm>
            <a:off x="4514603" y="2794089"/>
            <a:ext cx="3162792" cy="1268104"/>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Thank You For</a:t>
            </a:r>
            <a:r>
              <a:rPr lang="en-US" sz="4800" dirty="0">
                <a:solidFill>
                  <a:srgbClr val="FFFFFF"/>
                </a:solidFill>
              </a:rPr>
              <a:t> Listening</a:t>
            </a:r>
            <a:endParaRPr lang="en-US" sz="4800" kern="1200" dirty="0">
              <a:solidFill>
                <a:srgbClr val="FFFFFF"/>
              </a:solidFill>
              <a:latin typeface="+mj-lt"/>
              <a:ea typeface="+mj-ea"/>
              <a:cs typeface="+mj-cs"/>
            </a:endParaRPr>
          </a:p>
        </p:txBody>
      </p:sp>
      <p:sp>
        <p:nvSpPr>
          <p:cNvPr id="32" name="Rectangle 3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7625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1C939-4753-0D40-2560-7884CEF11123}"/>
              </a:ext>
            </a:extLst>
          </p:cNvPr>
          <p:cNvSpPr>
            <a:spLocks noGrp="1"/>
          </p:cNvSpPr>
          <p:nvPr>
            <p:ph type="title"/>
          </p:nvPr>
        </p:nvSpPr>
        <p:spPr/>
        <p:txBody>
          <a:bodyPr/>
          <a:lstStyle/>
          <a:p>
            <a:r>
              <a:rPr lang="en-US" dirty="0">
                <a:solidFill>
                  <a:schemeClr val="tx1"/>
                </a:solidFill>
              </a:rPr>
              <a:t>Project Incentives</a:t>
            </a:r>
          </a:p>
        </p:txBody>
      </p:sp>
      <p:sp>
        <p:nvSpPr>
          <p:cNvPr id="3" name="Content Placeholder 2">
            <a:extLst>
              <a:ext uri="{FF2B5EF4-FFF2-40B4-BE49-F238E27FC236}">
                <a16:creationId xmlns:a16="http://schemas.microsoft.com/office/drawing/2014/main" id="{D242606F-4735-B449-50C2-0E19CD1CA158}"/>
              </a:ext>
            </a:extLst>
          </p:cNvPr>
          <p:cNvSpPr>
            <a:spLocks noGrp="1"/>
          </p:cNvSpPr>
          <p:nvPr>
            <p:ph idx="1"/>
          </p:nvPr>
        </p:nvSpPr>
        <p:spPr>
          <a:xfrm>
            <a:off x="541866" y="1488613"/>
            <a:ext cx="9262533" cy="4878320"/>
          </a:xfrm>
        </p:spPr>
        <p:txBody>
          <a:bodyPr>
            <a:normAutofit fontScale="92500" lnSpcReduction="20000"/>
          </a:bodyPr>
          <a:lstStyle/>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Reduce Customer Churn:</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By cutting down wait times and offering real-time tracking, </a:t>
            </a:r>
            <a:r>
              <a:rPr lang="en-US" sz="21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aims to prevent lost bookings and improve overall customer loyalty.</a:t>
            </a:r>
          </a:p>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Increase Ride Completion Rate:</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Automated driver matching and dynamic dispatch will help fulfill more ride requests, directly boosting revenue.</a:t>
            </a:r>
          </a:p>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Streamline Operations:</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Eliminating manual processes for dispatch and payments will lower administrative overhead and reduce error rates.</a:t>
            </a:r>
          </a:p>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Enhance Driver Utilization:</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Faster, fairer assignment of rides will keep drivers active and reduce idle time, improving their earnings and retention.</a:t>
            </a:r>
          </a:p>
          <a:p>
            <a:pPr marL="342900" marR="0" lvl="0" indent="-342900">
              <a:lnSpc>
                <a:spcPct val="115000"/>
              </a:lnSpc>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Enable Data-Driven Growth:</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Built-in reporting and analytics will empower management to spot demand trends, optimize pricing, and plan for peak periods.</a:t>
            </a:r>
          </a:p>
          <a:p>
            <a:pPr marL="342900" marR="0" lvl="0" indent="-342900">
              <a:lnSpc>
                <a:spcPct val="115000"/>
              </a:lnSpc>
              <a:spcAft>
                <a:spcPts val="800"/>
              </a:spcAft>
              <a:buFont typeface="Arial" panose="020B0604020202020204" pitchFamily="34" charset="0"/>
              <a:buChar char="•"/>
              <a:tabLst>
                <a:tab pos="457200" algn="l"/>
              </a:tabLst>
            </a:pPr>
            <a:r>
              <a:rPr lang="en-US" sz="2100" b="1" kern="100" dirty="0">
                <a:effectLst/>
                <a:latin typeface="Aptos" panose="020B0004020202020204" pitchFamily="34" charset="0"/>
                <a:ea typeface="Aptos" panose="020B0004020202020204" pitchFamily="34" charset="0"/>
                <a:cs typeface="Times New Roman" panose="02020603050405020304" pitchFamily="18" charset="0"/>
              </a:rPr>
              <a:t>Future-Proof the Platform:</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A modular, scalable system foundation will allow </a:t>
            </a:r>
            <a:r>
              <a:rPr lang="en-US" sz="21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2100" kern="100" dirty="0">
                <a:effectLst/>
                <a:latin typeface="Aptos" panose="020B0004020202020204" pitchFamily="34" charset="0"/>
                <a:ea typeface="Aptos" panose="020B0004020202020204" pitchFamily="34" charset="0"/>
                <a:cs typeface="Times New Roman" panose="02020603050405020304" pitchFamily="18" charset="0"/>
              </a:rPr>
              <a:t> to roll out new features (shared rides, loyalty programs, new vehicle types) with minimal rework.</a:t>
            </a:r>
          </a:p>
          <a:p>
            <a:endParaRPr lang="en-US" dirty="0"/>
          </a:p>
        </p:txBody>
      </p:sp>
    </p:spTree>
    <p:extLst>
      <p:ext uri="{BB962C8B-B14F-4D97-AF65-F5344CB8AC3E}">
        <p14:creationId xmlns:p14="http://schemas.microsoft.com/office/powerpoint/2010/main" val="1333636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83AA-9456-ADDD-A376-A1A6641EC170}"/>
              </a:ext>
            </a:extLst>
          </p:cNvPr>
          <p:cNvSpPr>
            <a:spLocks noGrp="1"/>
          </p:cNvSpPr>
          <p:nvPr>
            <p:ph type="title"/>
          </p:nvPr>
        </p:nvSpPr>
        <p:spPr/>
        <p:txBody>
          <a:bodyPr/>
          <a:lstStyle/>
          <a:p>
            <a:r>
              <a:rPr lang="en-US" dirty="0">
                <a:solidFill>
                  <a:schemeClr val="tx1"/>
                </a:solidFill>
              </a:rPr>
              <a:t>Assumptions</a:t>
            </a:r>
          </a:p>
        </p:txBody>
      </p:sp>
      <p:sp>
        <p:nvSpPr>
          <p:cNvPr id="3" name="Content Placeholder 2">
            <a:extLst>
              <a:ext uri="{FF2B5EF4-FFF2-40B4-BE49-F238E27FC236}">
                <a16:creationId xmlns:a16="http://schemas.microsoft.com/office/drawing/2014/main" id="{11C091D9-4F2D-27F0-679E-57878B9A64FB}"/>
              </a:ext>
            </a:extLst>
          </p:cNvPr>
          <p:cNvSpPr>
            <a:spLocks noGrp="1"/>
          </p:cNvSpPr>
          <p:nvPr>
            <p:ph idx="1"/>
          </p:nvPr>
        </p:nvSpPr>
        <p:spPr>
          <a:xfrm>
            <a:off x="287866" y="1270001"/>
            <a:ext cx="10160000" cy="5300132"/>
          </a:xfrm>
        </p:spPr>
        <p:txBody>
          <a:bodyPr>
            <a:normAutofit fontScale="32500" lnSpcReduction="20000"/>
          </a:bodyPr>
          <a:lstStyle/>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City Coverage:</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50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initially operates within a single metropolitan area; no immediate multi-city expansion is planned.</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User Technology Proficiency:</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All customers and drivers possess basic smartphone literacy and can install and use mobile apps for booking rides, navigation, and payments.</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Hardware Availability:</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Drivers use their own GPS-enabled smartphones. Server infrastructure (cloud or on-premises) will be provisioned separately and is outside the scope of this project.</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Ride Type Stability:</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Only cars and motorbikes are supported at launch. Any new vehicle types (e.g., vans, e-bikes) will be added via future system updates.</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Customer Interactions:</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The system handles ride requests, real-time tracking, and payments. Customer support inquiries (e.g., refunds, complaints) are managed through external channels.</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Third-Party Payment Gateway:</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5000" kern="100" dirty="0" err="1">
                <a:effectLst/>
                <a:latin typeface="Aptos" panose="020B0004020202020204" pitchFamily="34" charset="0"/>
                <a:ea typeface="Aptos" panose="020B0004020202020204" pitchFamily="34" charset="0"/>
                <a:cs typeface="Times New Roman" panose="02020603050405020304" pitchFamily="18" charset="0"/>
              </a:rPr>
              <a:t>SmartRide</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integrates with an existing PCI-compliant payment provider; the platform does not process or store raw payment card data.</a:t>
            </a:r>
          </a:p>
          <a:p>
            <a:pPr marL="342900" marR="0" lvl="0" indent="-342900">
              <a:lnSpc>
                <a:spcPct val="115000"/>
              </a:lnSpc>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External Navigation Service:</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A reliable GPS/navigation API is available for real-time location tracking and ETA calculations.</a:t>
            </a:r>
          </a:p>
          <a:p>
            <a:pPr marL="342900" marR="0" lvl="0" indent="-342900">
              <a:lnSpc>
                <a:spcPct val="115000"/>
              </a:lnSpc>
              <a:spcAft>
                <a:spcPts val="800"/>
              </a:spcAft>
              <a:buFont typeface="Arial" panose="020B0604020202020204" pitchFamily="34" charset="0"/>
              <a:buChar char="•"/>
              <a:tabLst>
                <a:tab pos="457200" algn="l"/>
              </a:tabLst>
            </a:pPr>
            <a:r>
              <a:rPr lang="en-US" sz="5000" b="1" kern="100" dirty="0">
                <a:effectLst/>
                <a:latin typeface="Aptos" panose="020B0004020202020204" pitchFamily="34" charset="0"/>
                <a:ea typeface="Aptos" panose="020B0004020202020204" pitchFamily="34" charset="0"/>
                <a:cs typeface="Times New Roman" panose="02020603050405020304" pitchFamily="18" charset="0"/>
              </a:rPr>
              <a:t>User Roles:</a:t>
            </a:r>
            <a:r>
              <a:rPr lang="en-US" sz="5000" kern="100" dirty="0">
                <a:effectLst/>
                <a:latin typeface="Aptos" panose="020B0004020202020204" pitchFamily="34" charset="0"/>
                <a:ea typeface="Aptos" panose="020B0004020202020204" pitchFamily="34" charset="0"/>
                <a:cs typeface="Times New Roman" panose="02020603050405020304" pitchFamily="18" charset="0"/>
              </a:rPr>
              <a:t> The system supports three primary user roles—Customer, Driver, and Manager, and each must register an Account before using the platform.</a:t>
            </a:r>
          </a:p>
        </p:txBody>
      </p:sp>
    </p:spTree>
    <p:extLst>
      <p:ext uri="{BB962C8B-B14F-4D97-AF65-F5344CB8AC3E}">
        <p14:creationId xmlns:p14="http://schemas.microsoft.com/office/powerpoint/2010/main" val="3788449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58200-C063-4C5F-F353-0503127C7748}"/>
              </a:ext>
            </a:extLst>
          </p:cNvPr>
          <p:cNvSpPr>
            <a:spLocks noGrp="1"/>
          </p:cNvSpPr>
          <p:nvPr>
            <p:ph type="title"/>
          </p:nvPr>
        </p:nvSpPr>
        <p:spPr/>
        <p:txBody>
          <a:bodyPr/>
          <a:lstStyle/>
          <a:p>
            <a:r>
              <a:rPr lang="en-US" dirty="0">
                <a:solidFill>
                  <a:schemeClr val="tx1"/>
                </a:solidFill>
              </a:rPr>
              <a:t>Scope: Included</a:t>
            </a:r>
          </a:p>
        </p:txBody>
      </p:sp>
      <p:sp>
        <p:nvSpPr>
          <p:cNvPr id="3" name="Content Placeholder 2">
            <a:extLst>
              <a:ext uri="{FF2B5EF4-FFF2-40B4-BE49-F238E27FC236}">
                <a16:creationId xmlns:a16="http://schemas.microsoft.com/office/drawing/2014/main" id="{D3B9FAB5-AA32-9887-F9A7-ACF3D4A8ECA1}"/>
              </a:ext>
            </a:extLst>
          </p:cNvPr>
          <p:cNvSpPr>
            <a:spLocks noGrp="1"/>
          </p:cNvSpPr>
          <p:nvPr>
            <p:ph idx="1"/>
          </p:nvPr>
        </p:nvSpPr>
        <p:spPr>
          <a:xfrm>
            <a:off x="558799" y="1320800"/>
            <a:ext cx="10837333" cy="5537199"/>
          </a:xfrm>
        </p:spPr>
        <p:txBody>
          <a:bodyPr>
            <a:norm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User Account Management: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Registration, login, and profile management for Customers, Drivers, and Managers.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Ride Lifecycle:</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Ride request submission with pickup and drop-off locations.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Automatic driver matching and assignment.</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Real-time GPS-based tracking and ETA updates.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Ride status updates (requested, accepted, in-progress, completed).</a:t>
            </a:r>
          </a:p>
          <a:p>
            <a:pPr marL="342900" marR="0" lvl="0" indent="-342900">
              <a:lnSpc>
                <a:spcPct val="115000"/>
              </a:lnSpc>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Vehicle Management:</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Registration and maintenance of Driver’s Vehicle details (type, license plate, status).</a:t>
            </a:r>
          </a:p>
          <a:p>
            <a:endParaRPr lang="en-US" dirty="0"/>
          </a:p>
        </p:txBody>
      </p:sp>
    </p:spTree>
    <p:extLst>
      <p:ext uri="{BB962C8B-B14F-4D97-AF65-F5344CB8AC3E}">
        <p14:creationId xmlns:p14="http://schemas.microsoft.com/office/powerpoint/2010/main" val="117391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A1709-FE2F-AA3E-50B8-AC99DAFE6C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932450-AE15-9027-5B65-954004D59119}"/>
              </a:ext>
            </a:extLst>
          </p:cNvPr>
          <p:cNvSpPr>
            <a:spLocks noGrp="1"/>
          </p:cNvSpPr>
          <p:nvPr>
            <p:ph type="title"/>
          </p:nvPr>
        </p:nvSpPr>
        <p:spPr/>
        <p:txBody>
          <a:bodyPr/>
          <a:lstStyle/>
          <a:p>
            <a:r>
              <a:rPr lang="en-US" dirty="0">
                <a:solidFill>
                  <a:schemeClr val="tx1"/>
                </a:solidFill>
              </a:rPr>
              <a:t>Scope: Included</a:t>
            </a:r>
          </a:p>
        </p:txBody>
      </p:sp>
      <p:sp>
        <p:nvSpPr>
          <p:cNvPr id="3" name="Content Placeholder 2">
            <a:extLst>
              <a:ext uri="{FF2B5EF4-FFF2-40B4-BE49-F238E27FC236}">
                <a16:creationId xmlns:a16="http://schemas.microsoft.com/office/drawing/2014/main" id="{B46DC1CC-D9BE-9DC7-0347-1F693109624E}"/>
              </a:ext>
            </a:extLst>
          </p:cNvPr>
          <p:cNvSpPr>
            <a:spLocks noGrp="1"/>
          </p:cNvSpPr>
          <p:nvPr>
            <p:ph idx="1"/>
          </p:nvPr>
        </p:nvSpPr>
        <p:spPr>
          <a:xfrm>
            <a:off x="558799" y="1320800"/>
            <a:ext cx="10837333" cy="5537199"/>
          </a:xfrm>
        </p:spPr>
        <p:txBody>
          <a:bodyPr>
            <a:norm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Payment Processing:</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Integration with a third-party, PCI-compliant payment gateway.</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Fare calculation, transaction execution, and digital receipt generation.</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Reporting &amp; Analytics: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Generation of operational reports (ride volumes, revenue, driver activity) for Managers.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2000" b="1" kern="100" dirty="0">
                <a:effectLst/>
                <a:latin typeface="Aptos" panose="020B0004020202020204" pitchFamily="34" charset="0"/>
                <a:ea typeface="Aptos" panose="020B0004020202020204" pitchFamily="34" charset="0"/>
                <a:cs typeface="Times New Roman" panose="02020603050405020304" pitchFamily="18" charset="0"/>
              </a:rPr>
              <a:t>Notifications:</a:t>
            </a:r>
            <a:endParaRPr lang="en-US" sz="20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Real-time alerts to Customers and Drivers for ride status changes and payment confirmations.</a:t>
            </a:r>
          </a:p>
          <a:p>
            <a:endParaRPr lang="en-US" dirty="0"/>
          </a:p>
        </p:txBody>
      </p:sp>
    </p:spTree>
    <p:extLst>
      <p:ext uri="{BB962C8B-B14F-4D97-AF65-F5344CB8AC3E}">
        <p14:creationId xmlns:p14="http://schemas.microsoft.com/office/powerpoint/2010/main" val="27473902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4517</Words>
  <Application>Microsoft Office PowerPoint</Application>
  <PresentationFormat>Widescreen</PresentationFormat>
  <Paragraphs>566</Paragraphs>
  <Slides>56</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56</vt:i4>
      </vt:variant>
    </vt:vector>
  </HeadingPairs>
  <TitlesOfParts>
    <vt:vector size="68" baseType="lpstr">
      <vt:lpstr>Aptos</vt:lpstr>
      <vt:lpstr>Aptos Display</vt:lpstr>
      <vt:lpstr>Arial</vt:lpstr>
      <vt:lpstr>Calibri</vt:lpstr>
      <vt:lpstr>Calibri (Body)</vt:lpstr>
      <vt:lpstr>Calibri Light</vt:lpstr>
      <vt:lpstr>Courier New</vt:lpstr>
      <vt:lpstr>Symbol</vt:lpstr>
      <vt:lpstr>Trebuchet MS</vt:lpstr>
      <vt:lpstr>Wingdings 3</vt:lpstr>
      <vt:lpstr>Office Theme</vt:lpstr>
      <vt:lpstr>Facet</vt:lpstr>
      <vt:lpstr>SmartRide</vt:lpstr>
      <vt:lpstr>Introduction</vt:lpstr>
      <vt:lpstr>Project Objectives</vt:lpstr>
      <vt:lpstr>Project Type</vt:lpstr>
      <vt:lpstr>Goals</vt:lpstr>
      <vt:lpstr>Project Incentives</vt:lpstr>
      <vt:lpstr>Assumptions</vt:lpstr>
      <vt:lpstr>Scope: Included</vt:lpstr>
      <vt:lpstr>Scope: Included</vt:lpstr>
      <vt:lpstr>Scope: Excluded</vt:lpstr>
      <vt:lpstr>Functional Requirements</vt:lpstr>
      <vt:lpstr>Non-Functional Requirements</vt:lpstr>
      <vt:lpstr>Pain  Points</vt:lpstr>
      <vt:lpstr>Actors</vt:lpstr>
      <vt:lpstr>Domain Entities</vt:lpstr>
      <vt:lpstr>List of Tasks</vt:lpstr>
      <vt:lpstr>Data Model</vt:lpstr>
      <vt:lpstr>Tasks  &amp;  Support</vt:lpstr>
      <vt:lpstr>User Registration and Authentication</vt:lpstr>
      <vt:lpstr>User Registration and Authentication</vt:lpstr>
      <vt:lpstr>Ride Booking</vt:lpstr>
      <vt:lpstr>Ride Booking</vt:lpstr>
      <vt:lpstr>Driver Assignment</vt:lpstr>
      <vt:lpstr>Driver Assignment</vt:lpstr>
      <vt:lpstr>Ride Status Tracking</vt:lpstr>
      <vt:lpstr>Ride Status Tracking</vt:lpstr>
      <vt:lpstr>Payment Processing &amp; Receipt Generation</vt:lpstr>
      <vt:lpstr>Payment Processing &amp; Receipt Generation</vt:lpstr>
      <vt:lpstr>Operational Reporting</vt:lpstr>
      <vt:lpstr>Operational Reporting</vt:lpstr>
      <vt:lpstr>List of identified classes</vt:lpstr>
      <vt:lpstr>CRC Cards</vt:lpstr>
      <vt:lpstr>CRC Cards</vt:lpstr>
      <vt:lpstr>CRC Cards</vt:lpstr>
      <vt:lpstr>CRC Cards</vt:lpstr>
      <vt:lpstr>CRC Cards</vt:lpstr>
      <vt:lpstr>UML Class Diagram</vt:lpstr>
      <vt:lpstr>Design Patterns: Singleton Pattern</vt:lpstr>
      <vt:lpstr>Design Patterns: Factory Pattern</vt:lpstr>
      <vt:lpstr>Design Patterns: Observer Pattern</vt:lpstr>
      <vt:lpstr>Design Patterns: Strategy Pattern</vt:lpstr>
      <vt:lpstr>Design Heuristics Applied</vt:lpstr>
      <vt:lpstr>Bootstrapping Process (Initialization)</vt:lpstr>
      <vt:lpstr>Bootstrapping Process (Initialization)</vt:lpstr>
      <vt:lpstr>Bootstrapping Process (Initialization)</vt:lpstr>
      <vt:lpstr>Bootstrapping Process (Initialization)</vt:lpstr>
      <vt:lpstr>Bootstrapping Process (Initialization)</vt:lpstr>
      <vt:lpstr>Bootstrapping Process (Initialization)</vt:lpstr>
      <vt:lpstr>Bootstrapping Process (Initialization)</vt:lpstr>
      <vt:lpstr>Bootstrapping Process (Initialization)</vt:lpstr>
      <vt:lpstr>Bootstrapping Process (Initialization)</vt:lpstr>
      <vt:lpstr>Four typical, non-trivial interaction patterns/scenarios</vt:lpstr>
      <vt:lpstr>Four typical, non-trivial interaction patterns/scenarios</vt:lpstr>
      <vt:lpstr>Four typical, non-trivial interaction patterns/scenarios</vt:lpstr>
      <vt:lpstr>Four typical, non-trivial interaction patterns/scenarios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Dương Long</dc:creator>
  <cp:lastModifiedBy>Anh Khoi</cp:lastModifiedBy>
  <cp:revision>13</cp:revision>
  <dcterms:created xsi:type="dcterms:W3CDTF">2025-04-28T01:55:30Z</dcterms:created>
  <dcterms:modified xsi:type="dcterms:W3CDTF">2025-05-28T10:22:17Z</dcterms:modified>
</cp:coreProperties>
</file>