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59"/>
  </p:notesMasterIdLst>
  <p:sldIdLst>
    <p:sldId id="256" r:id="rId3"/>
    <p:sldId id="257" r:id="rId4"/>
    <p:sldId id="258" r:id="rId5"/>
    <p:sldId id="259" r:id="rId6"/>
    <p:sldId id="287" r:id="rId7"/>
    <p:sldId id="288" r:id="rId8"/>
    <p:sldId id="289" r:id="rId9"/>
    <p:sldId id="290" r:id="rId10"/>
    <p:sldId id="291" r:id="rId11"/>
    <p:sldId id="292" r:id="rId12"/>
    <p:sldId id="261" r:id="rId13"/>
    <p:sldId id="262" r:id="rId14"/>
    <p:sldId id="260" r:id="rId15"/>
    <p:sldId id="294" r:id="rId16"/>
    <p:sldId id="293" r:id="rId17"/>
    <p:sldId id="295" r:id="rId18"/>
    <p:sldId id="296" r:id="rId19"/>
    <p:sldId id="298" r:id="rId20"/>
    <p:sldId id="297" r:id="rId21"/>
    <p:sldId id="304" r:id="rId22"/>
    <p:sldId id="299" r:id="rId23"/>
    <p:sldId id="305" r:id="rId24"/>
    <p:sldId id="300" r:id="rId25"/>
    <p:sldId id="306" r:id="rId26"/>
    <p:sldId id="301" r:id="rId27"/>
    <p:sldId id="307" r:id="rId28"/>
    <p:sldId id="302" r:id="rId29"/>
    <p:sldId id="308" r:id="rId30"/>
    <p:sldId id="303" r:id="rId31"/>
    <p:sldId id="309" r:id="rId32"/>
    <p:sldId id="310" r:id="rId33"/>
    <p:sldId id="312" r:id="rId34"/>
    <p:sldId id="311" r:id="rId35"/>
    <p:sldId id="313" r:id="rId36"/>
    <p:sldId id="314" r:id="rId37"/>
    <p:sldId id="315" r:id="rId38"/>
    <p:sldId id="270" r:id="rId39"/>
    <p:sldId id="271" r:id="rId40"/>
    <p:sldId id="272" r:id="rId41"/>
    <p:sldId id="273" r:id="rId42"/>
    <p:sldId id="274" r:id="rId43"/>
    <p:sldId id="275" r:id="rId44"/>
    <p:sldId id="276" r:id="rId45"/>
    <p:sldId id="277" r:id="rId46"/>
    <p:sldId id="316" r:id="rId47"/>
    <p:sldId id="317" r:id="rId48"/>
    <p:sldId id="318" r:id="rId49"/>
    <p:sldId id="319" r:id="rId50"/>
    <p:sldId id="320" r:id="rId51"/>
    <p:sldId id="321" r:id="rId52"/>
    <p:sldId id="322" r:id="rId53"/>
    <p:sldId id="282" r:id="rId54"/>
    <p:sldId id="283" r:id="rId55"/>
    <p:sldId id="284" r:id="rId56"/>
    <p:sldId id="285" r:id="rId57"/>
    <p:sldId id="28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94660"/>
  </p:normalViewPr>
  <p:slideViewPr>
    <p:cSldViewPr snapToGrid="0">
      <p:cViewPr varScale="1">
        <p:scale>
          <a:sx n="96" d="100"/>
          <a:sy n="96" d="100"/>
        </p:scale>
        <p:origin x="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DC007-6ED7-4F19-85F7-C2EF4F89BE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0C1F51-A069-4275-97F7-70920514059C}">
      <dgm:prSet custT="1"/>
      <dgm:spPr/>
      <dgm:t>
        <a:bodyPr/>
        <a:lstStyle/>
        <a:p>
          <a:r>
            <a:rPr lang="en-GB" sz="1800" b="1" dirty="0"/>
            <a:t>Separation of Concerns:</a:t>
          </a:r>
          <a:r>
            <a:rPr lang="en-GB" sz="1800" dirty="0"/>
            <a:t> Each class has a clear and focused responsibility (e.g., Ride handles trip management, Payment handles financial transactions).</a:t>
          </a:r>
          <a:endParaRPr lang="en-US" sz="1800" dirty="0"/>
        </a:p>
      </dgm:t>
    </dgm:pt>
    <dgm:pt modelId="{99DFB2C5-EAC9-4CF3-9F62-B77713EED85C}" type="parTrans" cxnId="{63F923DD-4BA9-44D7-9C38-B6D8CAEEB111}">
      <dgm:prSet/>
      <dgm:spPr/>
      <dgm:t>
        <a:bodyPr/>
        <a:lstStyle/>
        <a:p>
          <a:endParaRPr lang="en-US" sz="1800"/>
        </a:p>
      </dgm:t>
    </dgm:pt>
    <dgm:pt modelId="{5DE7566C-AA20-44D4-A8F6-03345C8E16DB}" type="sibTrans" cxnId="{63F923DD-4BA9-44D7-9C38-B6D8CAEEB111}">
      <dgm:prSet/>
      <dgm:spPr/>
      <dgm:t>
        <a:bodyPr/>
        <a:lstStyle/>
        <a:p>
          <a:endParaRPr lang="en-US" sz="1800"/>
        </a:p>
      </dgm:t>
    </dgm:pt>
    <dgm:pt modelId="{CBC06709-12BE-447C-BCB7-C94B3B7CF2C5}">
      <dgm:prSet custT="1"/>
      <dgm:spPr/>
      <dgm:t>
        <a:bodyPr/>
        <a:lstStyle/>
        <a:p>
          <a:r>
            <a:rPr lang="en-GB" sz="1800" b="1" dirty="0"/>
            <a:t>Low Coupling, High Cohesion:</a:t>
          </a:r>
          <a:r>
            <a:rPr lang="en-GB" sz="1800" dirty="0"/>
            <a:t> Interactions between classes are minimal and well-defined; each class’s internal logic is cohesive.</a:t>
          </a:r>
          <a:endParaRPr lang="en-US" sz="1800" dirty="0"/>
        </a:p>
      </dgm:t>
    </dgm:pt>
    <dgm:pt modelId="{CEE894CF-FE7B-4F7D-984F-E1606BDFD9EB}" type="parTrans" cxnId="{1748120D-6C26-43A7-ABDE-A52F015C0439}">
      <dgm:prSet/>
      <dgm:spPr/>
      <dgm:t>
        <a:bodyPr/>
        <a:lstStyle/>
        <a:p>
          <a:endParaRPr lang="en-US" sz="1800"/>
        </a:p>
      </dgm:t>
    </dgm:pt>
    <dgm:pt modelId="{F3272D71-1F97-4ECB-8DAF-A6AC04B3A50D}" type="sibTrans" cxnId="{1748120D-6C26-43A7-ABDE-A52F015C0439}">
      <dgm:prSet/>
      <dgm:spPr/>
      <dgm:t>
        <a:bodyPr/>
        <a:lstStyle/>
        <a:p>
          <a:endParaRPr lang="en-US" sz="1800"/>
        </a:p>
      </dgm:t>
    </dgm:pt>
    <dgm:pt modelId="{C84F71EF-CA05-4A6C-9666-BF8CDC2DCE3A}">
      <dgm:prSet custT="1"/>
      <dgm:spPr/>
      <dgm:t>
        <a:bodyPr/>
        <a:lstStyle/>
        <a:p>
          <a:r>
            <a:rPr lang="en-GB" sz="1800" b="1" dirty="0"/>
            <a:t>Don’t Repeat Yourself (DRY):</a:t>
          </a:r>
          <a:r>
            <a:rPr lang="en-GB" sz="1800" dirty="0"/>
            <a:t> Shared logic like authentication is placed in the Account class or related services to avoid duplication.</a:t>
          </a:r>
          <a:endParaRPr lang="en-US" sz="1800" dirty="0"/>
        </a:p>
      </dgm:t>
    </dgm:pt>
    <dgm:pt modelId="{638BD505-5A4C-4769-BB85-43F0ED09EA9D}" type="parTrans" cxnId="{2A54B260-BB68-4F4F-B187-B12C2F9B828E}">
      <dgm:prSet/>
      <dgm:spPr/>
      <dgm:t>
        <a:bodyPr/>
        <a:lstStyle/>
        <a:p>
          <a:endParaRPr lang="en-US" sz="1800"/>
        </a:p>
      </dgm:t>
    </dgm:pt>
    <dgm:pt modelId="{117818CF-6274-45E4-8403-C4BF8BC25C4C}" type="sibTrans" cxnId="{2A54B260-BB68-4F4F-B187-B12C2F9B828E}">
      <dgm:prSet/>
      <dgm:spPr/>
      <dgm:t>
        <a:bodyPr/>
        <a:lstStyle/>
        <a:p>
          <a:endParaRPr lang="en-US" sz="1800"/>
        </a:p>
      </dgm:t>
    </dgm:pt>
    <dgm:pt modelId="{4DF4D504-6B2A-4C21-AC3B-967C1141E6CC}">
      <dgm:prSet custT="1"/>
      <dgm:spPr/>
      <dgm:t>
        <a:bodyPr/>
        <a:lstStyle/>
        <a:p>
          <a:r>
            <a:rPr lang="en-GB" sz="1800" b="1" dirty="0"/>
            <a:t>Encapsulation:</a:t>
          </a:r>
          <a:r>
            <a:rPr lang="en-GB" sz="1800" dirty="0"/>
            <a:t> Attributes are kept private, and access is provided through public methods to protect the system’s internal state.</a:t>
          </a:r>
          <a:endParaRPr lang="en-US" sz="1800" dirty="0"/>
        </a:p>
      </dgm:t>
    </dgm:pt>
    <dgm:pt modelId="{37C7C7B4-9424-4598-9FAA-CD17047B5DB5}" type="parTrans" cxnId="{45B50AE9-91BF-480D-97D9-05A4CA705A98}">
      <dgm:prSet/>
      <dgm:spPr/>
      <dgm:t>
        <a:bodyPr/>
        <a:lstStyle/>
        <a:p>
          <a:endParaRPr lang="en-US" sz="1800"/>
        </a:p>
      </dgm:t>
    </dgm:pt>
    <dgm:pt modelId="{492EE2F5-3BBB-4DC0-AFE8-2F0F585525A4}" type="sibTrans" cxnId="{45B50AE9-91BF-480D-97D9-05A4CA705A98}">
      <dgm:prSet/>
      <dgm:spPr/>
      <dgm:t>
        <a:bodyPr/>
        <a:lstStyle/>
        <a:p>
          <a:endParaRPr lang="en-US" sz="1800"/>
        </a:p>
      </dgm:t>
    </dgm:pt>
    <dgm:pt modelId="{67FDD755-6716-47E0-8D9F-AC5F0058B194}" type="pres">
      <dgm:prSet presAssocID="{BE3DC007-6ED7-4F19-85F7-C2EF4F89BE23}" presName="root" presStyleCnt="0">
        <dgm:presLayoutVars>
          <dgm:dir/>
          <dgm:resizeHandles val="exact"/>
        </dgm:presLayoutVars>
      </dgm:prSet>
      <dgm:spPr/>
    </dgm:pt>
    <dgm:pt modelId="{4245260F-AB43-4FB9-B8F4-0A3A043C6DF7}" type="pres">
      <dgm:prSet presAssocID="{610C1F51-A069-4275-97F7-70920514059C}" presName="compNode" presStyleCnt="0"/>
      <dgm:spPr/>
    </dgm:pt>
    <dgm:pt modelId="{2183BC6E-BDBD-41FB-985E-5129C6678BD2}" type="pres">
      <dgm:prSet presAssocID="{610C1F51-A069-4275-97F7-709205140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682BFF9-6F56-4CA8-8BDD-94257EB817B1}" type="pres">
      <dgm:prSet presAssocID="{610C1F51-A069-4275-97F7-70920514059C}" presName="spaceRect" presStyleCnt="0"/>
      <dgm:spPr/>
    </dgm:pt>
    <dgm:pt modelId="{8A8E4CD3-87E0-4E82-9C93-3B714D845228}" type="pres">
      <dgm:prSet presAssocID="{610C1F51-A069-4275-97F7-70920514059C}" presName="textRect" presStyleLbl="revTx" presStyleIdx="0" presStyleCnt="4">
        <dgm:presLayoutVars>
          <dgm:chMax val="1"/>
          <dgm:chPref val="1"/>
        </dgm:presLayoutVars>
      </dgm:prSet>
      <dgm:spPr/>
    </dgm:pt>
    <dgm:pt modelId="{35FBCF4E-2997-4AB6-BDDA-EA72EDBFFEDB}" type="pres">
      <dgm:prSet presAssocID="{5DE7566C-AA20-44D4-A8F6-03345C8E16DB}" presName="sibTrans" presStyleCnt="0"/>
      <dgm:spPr/>
    </dgm:pt>
    <dgm:pt modelId="{67D918B5-9B2B-40EC-9B7C-970D1255476B}" type="pres">
      <dgm:prSet presAssocID="{CBC06709-12BE-447C-BCB7-C94B3B7CF2C5}" presName="compNode" presStyleCnt="0"/>
      <dgm:spPr/>
    </dgm:pt>
    <dgm:pt modelId="{A4242BC1-95AA-4FCD-8B3E-54A15A7DEEE7}" type="pres">
      <dgm:prSet presAssocID="{CBC06709-12BE-447C-BCB7-C94B3B7CF2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A421C34-2265-4EEE-8C1E-29E8DCE4D07C}" type="pres">
      <dgm:prSet presAssocID="{CBC06709-12BE-447C-BCB7-C94B3B7CF2C5}" presName="spaceRect" presStyleCnt="0"/>
      <dgm:spPr/>
    </dgm:pt>
    <dgm:pt modelId="{8C41792A-9884-46EE-8B9D-D8712C58E54D}" type="pres">
      <dgm:prSet presAssocID="{CBC06709-12BE-447C-BCB7-C94B3B7CF2C5}" presName="textRect" presStyleLbl="revTx" presStyleIdx="1" presStyleCnt="4">
        <dgm:presLayoutVars>
          <dgm:chMax val="1"/>
          <dgm:chPref val="1"/>
        </dgm:presLayoutVars>
      </dgm:prSet>
      <dgm:spPr/>
    </dgm:pt>
    <dgm:pt modelId="{C5C12CE1-82C4-4EA7-A801-54C2104CD1C5}" type="pres">
      <dgm:prSet presAssocID="{F3272D71-1F97-4ECB-8DAF-A6AC04B3A50D}" presName="sibTrans" presStyleCnt="0"/>
      <dgm:spPr/>
    </dgm:pt>
    <dgm:pt modelId="{0B3C77B4-DC16-43FD-BB28-AD57CC1168D2}" type="pres">
      <dgm:prSet presAssocID="{C84F71EF-CA05-4A6C-9666-BF8CDC2DCE3A}" presName="compNode" presStyleCnt="0"/>
      <dgm:spPr/>
    </dgm:pt>
    <dgm:pt modelId="{F3B89430-5D65-4A6F-B04A-88D1C5EBC5A8}" type="pres">
      <dgm:prSet presAssocID="{C84F71EF-CA05-4A6C-9666-BF8CDC2DC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43427597-2BCF-4E5B-8057-DA1639F83510}" type="pres">
      <dgm:prSet presAssocID="{C84F71EF-CA05-4A6C-9666-BF8CDC2DCE3A}" presName="spaceRect" presStyleCnt="0"/>
      <dgm:spPr/>
    </dgm:pt>
    <dgm:pt modelId="{5C22FECC-7548-4BE4-B4ED-6CC2DB6D999C}" type="pres">
      <dgm:prSet presAssocID="{C84F71EF-CA05-4A6C-9666-BF8CDC2DCE3A}" presName="textRect" presStyleLbl="revTx" presStyleIdx="2" presStyleCnt="4">
        <dgm:presLayoutVars>
          <dgm:chMax val="1"/>
          <dgm:chPref val="1"/>
        </dgm:presLayoutVars>
      </dgm:prSet>
      <dgm:spPr/>
    </dgm:pt>
    <dgm:pt modelId="{76433E48-FB72-4E27-A595-D4EDA65A9927}" type="pres">
      <dgm:prSet presAssocID="{117818CF-6274-45E4-8403-C4BF8BC25C4C}" presName="sibTrans" presStyleCnt="0"/>
      <dgm:spPr/>
    </dgm:pt>
    <dgm:pt modelId="{FBC3CC09-55DE-480E-A913-4BFF669EEEE8}" type="pres">
      <dgm:prSet presAssocID="{4DF4D504-6B2A-4C21-AC3B-967C1141E6CC}" presName="compNode" presStyleCnt="0"/>
      <dgm:spPr/>
    </dgm:pt>
    <dgm:pt modelId="{2FAF03CD-050C-40FF-8379-005D6F74084F}" type="pres">
      <dgm:prSet presAssocID="{4DF4D504-6B2A-4C21-AC3B-967C1141E6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1A99161-8963-436D-AF10-9901EFF4BC6A}" type="pres">
      <dgm:prSet presAssocID="{4DF4D504-6B2A-4C21-AC3B-967C1141E6CC}" presName="spaceRect" presStyleCnt="0"/>
      <dgm:spPr/>
    </dgm:pt>
    <dgm:pt modelId="{F4C2F215-C42B-40DD-AFB5-B4C60A0E3CA3}" type="pres">
      <dgm:prSet presAssocID="{4DF4D504-6B2A-4C21-AC3B-967C1141E6CC}" presName="textRect" presStyleLbl="revTx" presStyleIdx="3" presStyleCnt="4">
        <dgm:presLayoutVars>
          <dgm:chMax val="1"/>
          <dgm:chPref val="1"/>
        </dgm:presLayoutVars>
      </dgm:prSet>
      <dgm:spPr/>
    </dgm:pt>
  </dgm:ptLst>
  <dgm:cxnLst>
    <dgm:cxn modelId="{1748120D-6C26-43A7-ABDE-A52F015C0439}" srcId="{BE3DC007-6ED7-4F19-85F7-C2EF4F89BE23}" destId="{CBC06709-12BE-447C-BCB7-C94B3B7CF2C5}" srcOrd="1" destOrd="0" parTransId="{CEE894CF-FE7B-4F7D-984F-E1606BDFD9EB}" sibTransId="{F3272D71-1F97-4ECB-8DAF-A6AC04B3A50D}"/>
    <dgm:cxn modelId="{1C8DE313-0DBA-4ADA-8B5B-D0BC7C97ED85}" type="presOf" srcId="{C84F71EF-CA05-4A6C-9666-BF8CDC2DCE3A}" destId="{5C22FECC-7548-4BE4-B4ED-6CC2DB6D999C}" srcOrd="0" destOrd="0" presId="urn:microsoft.com/office/officeart/2018/2/layout/IconLabelList"/>
    <dgm:cxn modelId="{B5318318-55E2-4414-9226-68FE6700B952}" type="presOf" srcId="{610C1F51-A069-4275-97F7-70920514059C}" destId="{8A8E4CD3-87E0-4E82-9C93-3B714D845228}" srcOrd="0" destOrd="0" presId="urn:microsoft.com/office/officeart/2018/2/layout/IconLabelList"/>
    <dgm:cxn modelId="{8691E92C-4DD9-4617-A4B7-82EB1135DA0F}" type="presOf" srcId="{BE3DC007-6ED7-4F19-85F7-C2EF4F89BE23}" destId="{67FDD755-6716-47E0-8D9F-AC5F0058B194}" srcOrd="0" destOrd="0" presId="urn:microsoft.com/office/officeart/2018/2/layout/IconLabelList"/>
    <dgm:cxn modelId="{2A54B260-BB68-4F4F-B187-B12C2F9B828E}" srcId="{BE3DC007-6ED7-4F19-85F7-C2EF4F89BE23}" destId="{C84F71EF-CA05-4A6C-9666-BF8CDC2DCE3A}" srcOrd="2" destOrd="0" parTransId="{638BD505-5A4C-4769-BB85-43F0ED09EA9D}" sibTransId="{117818CF-6274-45E4-8403-C4BF8BC25C4C}"/>
    <dgm:cxn modelId="{94ED4C67-F99F-4844-87BF-04C55F9F36D7}" type="presOf" srcId="{4DF4D504-6B2A-4C21-AC3B-967C1141E6CC}" destId="{F4C2F215-C42B-40DD-AFB5-B4C60A0E3CA3}" srcOrd="0" destOrd="0" presId="urn:microsoft.com/office/officeart/2018/2/layout/IconLabelList"/>
    <dgm:cxn modelId="{DE6188A5-7F30-443E-ACFC-081A978A4D09}" type="presOf" srcId="{CBC06709-12BE-447C-BCB7-C94B3B7CF2C5}" destId="{8C41792A-9884-46EE-8B9D-D8712C58E54D}" srcOrd="0" destOrd="0" presId="urn:microsoft.com/office/officeart/2018/2/layout/IconLabelList"/>
    <dgm:cxn modelId="{63F923DD-4BA9-44D7-9C38-B6D8CAEEB111}" srcId="{BE3DC007-6ED7-4F19-85F7-C2EF4F89BE23}" destId="{610C1F51-A069-4275-97F7-70920514059C}" srcOrd="0" destOrd="0" parTransId="{99DFB2C5-EAC9-4CF3-9F62-B77713EED85C}" sibTransId="{5DE7566C-AA20-44D4-A8F6-03345C8E16DB}"/>
    <dgm:cxn modelId="{45B50AE9-91BF-480D-97D9-05A4CA705A98}" srcId="{BE3DC007-6ED7-4F19-85F7-C2EF4F89BE23}" destId="{4DF4D504-6B2A-4C21-AC3B-967C1141E6CC}" srcOrd="3" destOrd="0" parTransId="{37C7C7B4-9424-4598-9FAA-CD17047B5DB5}" sibTransId="{492EE2F5-3BBB-4DC0-AFE8-2F0F585525A4}"/>
    <dgm:cxn modelId="{6CAA4159-9E73-4BC3-9964-2C09701FAA0A}" type="presParOf" srcId="{67FDD755-6716-47E0-8D9F-AC5F0058B194}" destId="{4245260F-AB43-4FB9-B8F4-0A3A043C6DF7}" srcOrd="0" destOrd="0" presId="urn:microsoft.com/office/officeart/2018/2/layout/IconLabelList"/>
    <dgm:cxn modelId="{35B981E0-DB26-45EB-B97D-A124FB9FA070}" type="presParOf" srcId="{4245260F-AB43-4FB9-B8F4-0A3A043C6DF7}" destId="{2183BC6E-BDBD-41FB-985E-5129C6678BD2}" srcOrd="0" destOrd="0" presId="urn:microsoft.com/office/officeart/2018/2/layout/IconLabelList"/>
    <dgm:cxn modelId="{5A1B5961-F46B-421C-918F-091DC9989602}" type="presParOf" srcId="{4245260F-AB43-4FB9-B8F4-0A3A043C6DF7}" destId="{E682BFF9-6F56-4CA8-8BDD-94257EB817B1}" srcOrd="1" destOrd="0" presId="urn:microsoft.com/office/officeart/2018/2/layout/IconLabelList"/>
    <dgm:cxn modelId="{7FF73427-F57D-43EF-8C5E-B0910FC8123E}" type="presParOf" srcId="{4245260F-AB43-4FB9-B8F4-0A3A043C6DF7}" destId="{8A8E4CD3-87E0-4E82-9C93-3B714D845228}" srcOrd="2" destOrd="0" presId="urn:microsoft.com/office/officeart/2018/2/layout/IconLabelList"/>
    <dgm:cxn modelId="{450D038E-FC5D-4D72-BAD7-016DEDA0D6B4}" type="presParOf" srcId="{67FDD755-6716-47E0-8D9F-AC5F0058B194}" destId="{35FBCF4E-2997-4AB6-BDDA-EA72EDBFFEDB}" srcOrd="1" destOrd="0" presId="urn:microsoft.com/office/officeart/2018/2/layout/IconLabelList"/>
    <dgm:cxn modelId="{534AED4F-F1F5-45E2-9BBA-2AFAB05B6145}" type="presParOf" srcId="{67FDD755-6716-47E0-8D9F-AC5F0058B194}" destId="{67D918B5-9B2B-40EC-9B7C-970D1255476B}" srcOrd="2" destOrd="0" presId="urn:microsoft.com/office/officeart/2018/2/layout/IconLabelList"/>
    <dgm:cxn modelId="{CC285C55-C304-4CBD-B079-189237E7560A}" type="presParOf" srcId="{67D918B5-9B2B-40EC-9B7C-970D1255476B}" destId="{A4242BC1-95AA-4FCD-8B3E-54A15A7DEEE7}" srcOrd="0" destOrd="0" presId="urn:microsoft.com/office/officeart/2018/2/layout/IconLabelList"/>
    <dgm:cxn modelId="{56F2A4D2-DF66-4B47-8439-09D5CC4E18D9}" type="presParOf" srcId="{67D918B5-9B2B-40EC-9B7C-970D1255476B}" destId="{8A421C34-2265-4EEE-8C1E-29E8DCE4D07C}" srcOrd="1" destOrd="0" presId="urn:microsoft.com/office/officeart/2018/2/layout/IconLabelList"/>
    <dgm:cxn modelId="{D3594050-D8E1-44AE-94B1-D36356076173}" type="presParOf" srcId="{67D918B5-9B2B-40EC-9B7C-970D1255476B}" destId="{8C41792A-9884-46EE-8B9D-D8712C58E54D}" srcOrd="2" destOrd="0" presId="urn:microsoft.com/office/officeart/2018/2/layout/IconLabelList"/>
    <dgm:cxn modelId="{A67390D9-8853-4585-A2F1-C163BAC4DA9F}" type="presParOf" srcId="{67FDD755-6716-47E0-8D9F-AC5F0058B194}" destId="{C5C12CE1-82C4-4EA7-A801-54C2104CD1C5}" srcOrd="3" destOrd="0" presId="urn:microsoft.com/office/officeart/2018/2/layout/IconLabelList"/>
    <dgm:cxn modelId="{75E0C367-D8ED-44BE-9E90-F6259FCD5C88}" type="presParOf" srcId="{67FDD755-6716-47E0-8D9F-AC5F0058B194}" destId="{0B3C77B4-DC16-43FD-BB28-AD57CC1168D2}" srcOrd="4" destOrd="0" presId="urn:microsoft.com/office/officeart/2018/2/layout/IconLabelList"/>
    <dgm:cxn modelId="{C4977E65-1333-4829-BE3E-D3930CB07CC2}" type="presParOf" srcId="{0B3C77B4-DC16-43FD-BB28-AD57CC1168D2}" destId="{F3B89430-5D65-4A6F-B04A-88D1C5EBC5A8}" srcOrd="0" destOrd="0" presId="urn:microsoft.com/office/officeart/2018/2/layout/IconLabelList"/>
    <dgm:cxn modelId="{8DC51328-E6DC-40FA-A8D4-B53EDB5BC28E}" type="presParOf" srcId="{0B3C77B4-DC16-43FD-BB28-AD57CC1168D2}" destId="{43427597-2BCF-4E5B-8057-DA1639F83510}" srcOrd="1" destOrd="0" presId="urn:microsoft.com/office/officeart/2018/2/layout/IconLabelList"/>
    <dgm:cxn modelId="{0557BA85-C254-4651-B895-19941A9AD0C3}" type="presParOf" srcId="{0B3C77B4-DC16-43FD-BB28-AD57CC1168D2}" destId="{5C22FECC-7548-4BE4-B4ED-6CC2DB6D999C}" srcOrd="2" destOrd="0" presId="urn:microsoft.com/office/officeart/2018/2/layout/IconLabelList"/>
    <dgm:cxn modelId="{869121C2-33FE-4C92-A550-4908384B64A4}" type="presParOf" srcId="{67FDD755-6716-47E0-8D9F-AC5F0058B194}" destId="{76433E48-FB72-4E27-A595-D4EDA65A9927}" srcOrd="5" destOrd="0" presId="urn:microsoft.com/office/officeart/2018/2/layout/IconLabelList"/>
    <dgm:cxn modelId="{317F21C3-C0D3-4DCB-84EC-5DA9576BE54B}" type="presParOf" srcId="{67FDD755-6716-47E0-8D9F-AC5F0058B194}" destId="{FBC3CC09-55DE-480E-A913-4BFF669EEEE8}" srcOrd="6" destOrd="0" presId="urn:microsoft.com/office/officeart/2018/2/layout/IconLabelList"/>
    <dgm:cxn modelId="{DD247285-0FEB-402B-A8E2-E2E9CB5A3ED8}" type="presParOf" srcId="{FBC3CC09-55DE-480E-A913-4BFF669EEEE8}" destId="{2FAF03CD-050C-40FF-8379-005D6F74084F}" srcOrd="0" destOrd="0" presId="urn:microsoft.com/office/officeart/2018/2/layout/IconLabelList"/>
    <dgm:cxn modelId="{E9C5DB1F-8634-4D4C-97BE-1E920997361B}" type="presParOf" srcId="{FBC3CC09-55DE-480E-A913-4BFF669EEEE8}" destId="{E1A99161-8963-436D-AF10-9901EFF4BC6A}" srcOrd="1" destOrd="0" presId="urn:microsoft.com/office/officeart/2018/2/layout/IconLabelList"/>
    <dgm:cxn modelId="{5C85953F-6EF9-410A-8929-9A74C81B4309}" type="presParOf" srcId="{FBC3CC09-55DE-480E-A913-4BFF669EEEE8}" destId="{F4C2F215-C42B-40DD-AFB5-B4C60A0E3C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3BC6E-BDBD-41FB-985E-5129C6678BD2}">
      <dsp:nvSpPr>
        <dsp:cNvPr id="0" name=""/>
        <dsp:cNvSpPr/>
      </dsp:nvSpPr>
      <dsp:spPr>
        <a:xfrm>
          <a:off x="1998211" y="198699"/>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E4CD3-87E0-4E82-9C93-3B714D845228}">
      <dsp:nvSpPr>
        <dsp:cNvPr id="0" name=""/>
        <dsp:cNvSpPr/>
      </dsp:nvSpPr>
      <dsp:spPr>
        <a:xfrm>
          <a:off x="1518680"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Separation of Concerns:</a:t>
          </a:r>
          <a:r>
            <a:rPr lang="en-GB" sz="1800" kern="1200" dirty="0"/>
            <a:t> Each class has a clear and focused responsibility (e.g., Ride handles trip management, Payment handles financial transactions).</a:t>
          </a:r>
          <a:endParaRPr lang="en-US" sz="1800" kern="1200" dirty="0"/>
        </a:p>
      </dsp:txBody>
      <dsp:txXfrm>
        <a:off x="1518680" y="1552855"/>
        <a:ext cx="1743750" cy="2441250"/>
      </dsp:txXfrm>
    </dsp:sp>
    <dsp:sp modelId="{A4242BC1-95AA-4FCD-8B3E-54A15A7DEEE7}">
      <dsp:nvSpPr>
        <dsp:cNvPr id="0" name=""/>
        <dsp:cNvSpPr/>
      </dsp:nvSpPr>
      <dsp:spPr>
        <a:xfrm>
          <a:off x="4047117" y="198699"/>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1792A-9884-46EE-8B9D-D8712C58E54D}">
      <dsp:nvSpPr>
        <dsp:cNvPr id="0" name=""/>
        <dsp:cNvSpPr/>
      </dsp:nvSpPr>
      <dsp:spPr>
        <a:xfrm>
          <a:off x="3567586"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Low Coupling, High Cohesion:</a:t>
          </a:r>
          <a:r>
            <a:rPr lang="en-GB" sz="1800" kern="1200" dirty="0"/>
            <a:t> Interactions between classes are minimal and well-defined; each class’s internal logic is cohesive.</a:t>
          </a:r>
          <a:endParaRPr lang="en-US" sz="1800" kern="1200" dirty="0"/>
        </a:p>
      </dsp:txBody>
      <dsp:txXfrm>
        <a:off x="3567586" y="1552855"/>
        <a:ext cx="1743750" cy="2441250"/>
      </dsp:txXfrm>
    </dsp:sp>
    <dsp:sp modelId="{F3B89430-5D65-4A6F-B04A-88D1C5EBC5A8}">
      <dsp:nvSpPr>
        <dsp:cNvPr id="0" name=""/>
        <dsp:cNvSpPr/>
      </dsp:nvSpPr>
      <dsp:spPr>
        <a:xfrm>
          <a:off x="6096023" y="198699"/>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FECC-7548-4BE4-B4ED-6CC2DB6D999C}">
      <dsp:nvSpPr>
        <dsp:cNvPr id="0" name=""/>
        <dsp:cNvSpPr/>
      </dsp:nvSpPr>
      <dsp:spPr>
        <a:xfrm>
          <a:off x="5616492"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Don’t Repeat Yourself (DRY):</a:t>
          </a:r>
          <a:r>
            <a:rPr lang="en-GB" sz="1800" kern="1200" dirty="0"/>
            <a:t> Shared logic like authentication is placed in the Account class or related services to avoid duplication.</a:t>
          </a:r>
          <a:endParaRPr lang="en-US" sz="1800" kern="1200" dirty="0"/>
        </a:p>
      </dsp:txBody>
      <dsp:txXfrm>
        <a:off x="5616492" y="1552855"/>
        <a:ext cx="1743750" cy="2441250"/>
      </dsp:txXfrm>
    </dsp:sp>
    <dsp:sp modelId="{2FAF03CD-050C-40FF-8379-005D6F74084F}">
      <dsp:nvSpPr>
        <dsp:cNvPr id="0" name=""/>
        <dsp:cNvSpPr/>
      </dsp:nvSpPr>
      <dsp:spPr>
        <a:xfrm>
          <a:off x="8144930" y="198699"/>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2F215-C42B-40DD-AFB5-B4C60A0E3CA3}">
      <dsp:nvSpPr>
        <dsp:cNvPr id="0" name=""/>
        <dsp:cNvSpPr/>
      </dsp:nvSpPr>
      <dsp:spPr>
        <a:xfrm>
          <a:off x="7665398"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Encapsulation:</a:t>
          </a:r>
          <a:r>
            <a:rPr lang="en-GB" sz="1800" kern="1200" dirty="0"/>
            <a:t> Attributes are kept private, and access is provided through public methods to protect the system’s internal state.</a:t>
          </a:r>
          <a:endParaRPr lang="en-US" sz="1800" kern="1200" dirty="0"/>
        </a:p>
      </dsp:txBody>
      <dsp:txXfrm>
        <a:off x="7665398" y="1552855"/>
        <a:ext cx="1743750" cy="24412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48</a:t>
            </a:fld>
            <a:endParaRPr lang="en-US"/>
          </a:p>
        </p:txBody>
      </p:sp>
    </p:spTree>
    <p:extLst>
      <p:ext uri="{BB962C8B-B14F-4D97-AF65-F5344CB8AC3E}">
        <p14:creationId xmlns:p14="http://schemas.microsoft.com/office/powerpoint/2010/main" val="84286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2692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07781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083322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98808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26DE22-5E0E-4CB5-A45A-804AA01DEF18}"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86244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26DE22-5E0E-4CB5-A45A-804AA01DEF18}"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973134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6DE22-5E0E-4CB5-A45A-804AA01DEF18}"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562258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2025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26281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061907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4825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625884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3864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318073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33774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57009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26DE22-5E0E-4CB5-A45A-804AA01DEF18}" type="datetimeFigureOut">
              <a:rPr lang="en-US" smtClean="0"/>
              <a:t>5/28/2025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1516104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a:xfrm>
            <a:off x="3215423" y="2436846"/>
            <a:ext cx="5760846" cy="992154"/>
          </a:xfrm>
        </p:spPr>
        <p:txBody>
          <a:bodyPr>
            <a:noAutofit/>
          </a:bodyPr>
          <a:lstStyle/>
          <a:p>
            <a:r>
              <a:rPr lang="en-GB" sz="7200" b="1" dirty="0" err="1">
                <a:solidFill>
                  <a:schemeClr val="tx2"/>
                </a:solidFill>
              </a:rPr>
              <a:t>SmartRide</a:t>
            </a:r>
            <a:endParaRPr lang="en-US" sz="7200" b="1" dirty="0">
              <a:solidFill>
                <a:schemeClr val="tx2"/>
              </a:solidFill>
            </a:endParaRPr>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a:xfrm>
            <a:off x="4655710" y="4570504"/>
            <a:ext cx="2880271" cy="682079"/>
          </a:xfrm>
        </p:spPr>
        <p:txBody>
          <a:bodyPr>
            <a:normAutofit/>
          </a:bodyPr>
          <a:lstStyle/>
          <a:p>
            <a:r>
              <a:rPr lang="en-GB" sz="1500" b="1" dirty="0">
                <a:solidFill>
                  <a:schemeClr val="tx2"/>
                </a:solidFill>
              </a:rPr>
              <a:t>523K0013 - Dương Thành Long</a:t>
            </a:r>
          </a:p>
          <a:p>
            <a:r>
              <a:rPr lang="en-GB" sz="1500" b="1" dirty="0">
                <a:solidFill>
                  <a:schemeClr val="tx2"/>
                </a:solidFill>
              </a:rPr>
              <a:t>523K0010 - Phạm Lê Anh </a:t>
            </a:r>
            <a:r>
              <a:rPr lang="en-GB" sz="1500" b="1" dirty="0" err="1">
                <a:solidFill>
                  <a:schemeClr val="tx2"/>
                </a:solidFill>
              </a:rPr>
              <a:t>Khôi</a:t>
            </a:r>
            <a:endParaRPr lang="en-US" sz="1500" b="1" dirty="0">
              <a:solidFill>
                <a:schemeClr val="tx2"/>
              </a:solidFill>
            </a:endParaRPr>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8C666-BF49-8328-CF0D-E57F74B44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67E1D-BA85-DD25-09E7-6FC92B1C76D5}"/>
              </a:ext>
            </a:extLst>
          </p:cNvPr>
          <p:cNvSpPr>
            <a:spLocks noGrp="1"/>
          </p:cNvSpPr>
          <p:nvPr>
            <p:ph type="title"/>
          </p:nvPr>
        </p:nvSpPr>
        <p:spPr/>
        <p:txBody>
          <a:bodyPr/>
          <a:lstStyle/>
          <a:p>
            <a:r>
              <a:rPr lang="en-US" dirty="0">
                <a:solidFill>
                  <a:schemeClr val="tx1"/>
                </a:solidFill>
              </a:rPr>
              <a:t>Scope: Excluded</a:t>
            </a:r>
          </a:p>
        </p:txBody>
      </p:sp>
      <p:sp>
        <p:nvSpPr>
          <p:cNvPr id="3" name="Content Placeholder 2">
            <a:extLst>
              <a:ext uri="{FF2B5EF4-FFF2-40B4-BE49-F238E27FC236}">
                <a16:creationId xmlns:a16="http://schemas.microsoft.com/office/drawing/2014/main" id="{3ECCFBFB-BAF6-570E-2C3F-A0BE650BDCAC}"/>
              </a:ext>
            </a:extLst>
          </p:cNvPr>
          <p:cNvSpPr>
            <a:spLocks noGrp="1"/>
          </p:cNvSpPr>
          <p:nvPr>
            <p:ph idx="1"/>
          </p:nvPr>
        </p:nvSpPr>
        <p:spPr>
          <a:xfrm>
            <a:off x="558800" y="1320800"/>
            <a:ext cx="9431868" cy="4487333"/>
          </a:xfrm>
        </p:spPr>
        <p:txBody>
          <a:bodyPr>
            <a:normAutofit lnSpcReduction="1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Hardware Procurement:</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Server infrastructure, driver devices, or in-vehicle hardware.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Customer Support Workflows: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Ticketing system, dispute resolution, or refund management.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Dynamic Pricing &amp; Promotions: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Surge pricing algorithms, loyalty rewards, or discount campaigns.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Shared Rides &amp; Pooling:</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Carpooling or multi-passenger matching.</a:t>
            </a:r>
          </a:p>
          <a:p>
            <a:endParaRPr lang="en-US" dirty="0"/>
          </a:p>
        </p:txBody>
      </p:sp>
    </p:spTree>
    <p:extLst>
      <p:ext uri="{BB962C8B-B14F-4D97-AF65-F5344CB8AC3E}">
        <p14:creationId xmlns:p14="http://schemas.microsoft.com/office/powerpoint/2010/main" val="190368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a:xfrm>
            <a:off x="196734" y="1243013"/>
            <a:ext cx="2895258" cy="4371974"/>
          </a:xfrm>
        </p:spPr>
        <p:txBody>
          <a:bodyPr>
            <a:normAutofit/>
          </a:bodyPr>
          <a:lstStyle/>
          <a:p>
            <a:r>
              <a:rPr lang="en-GB" sz="3600" b="1" dirty="0">
                <a:solidFill>
                  <a:schemeClr val="tx2"/>
                </a:solidFill>
                <a:latin typeface="Calibri (Body)"/>
              </a:rPr>
              <a:t>Functional Requirements</a:t>
            </a:r>
            <a:endParaRPr lang="en-US" sz="3600" b="1" dirty="0">
              <a:solidFill>
                <a:schemeClr val="tx2"/>
              </a:solidFill>
              <a:latin typeface="Calibri (Body)"/>
            </a:endParaRPr>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3091992" y="-1"/>
            <a:ext cx="9099703" cy="6858000"/>
          </a:xfrm>
        </p:spPr>
        <p:txBody>
          <a:bodyPr anchor="ctr">
            <a:normAutofit fontScale="85000" lnSpcReduction="10000"/>
          </a:bodyPr>
          <a:lstStyle/>
          <a:p>
            <a:pPr>
              <a:buNone/>
            </a:pPr>
            <a:r>
              <a:rPr lang="en-GB" sz="1800" dirty="0">
                <a:solidFill>
                  <a:schemeClr val="tx2"/>
                </a:solidFill>
              </a:rPr>
              <a:t>The Online Ride-Sharing Platform (ORSP) for </a:t>
            </a:r>
            <a:r>
              <a:rPr lang="en-GB" sz="1800" dirty="0" err="1">
                <a:solidFill>
                  <a:schemeClr val="tx2"/>
                </a:solidFill>
              </a:rPr>
              <a:t>SmartRide</a:t>
            </a:r>
            <a:r>
              <a:rPr lang="en-GB" sz="1800" dirty="0">
                <a:solidFill>
                  <a:schemeClr val="tx2"/>
                </a:solidFill>
              </a:rPr>
              <a:t> must support the following core goals:</a:t>
            </a:r>
          </a:p>
          <a:p>
            <a:pPr>
              <a:buFont typeface="Arial" panose="020B0604020202020204" pitchFamily="34" charset="0"/>
              <a:buChar char="•"/>
            </a:pPr>
            <a:r>
              <a:rPr lang="en-GB" sz="1800" b="1" dirty="0">
                <a:solidFill>
                  <a:schemeClr val="tx2"/>
                </a:solidFill>
              </a:rPr>
              <a:t>Enable Customer Account Management: </a:t>
            </a:r>
            <a:r>
              <a:rPr lang="en-GB" sz="1800" dirty="0">
                <a:solidFill>
                  <a:schemeClr val="tx2"/>
                </a:solidFill>
              </a:rPr>
              <a:t>Customers must be able to create, update, and manage their user accounts, including personal details, payment information, and ride history.</a:t>
            </a:r>
          </a:p>
          <a:p>
            <a:pPr>
              <a:buFont typeface="Arial" panose="020B0604020202020204" pitchFamily="34" charset="0"/>
              <a:buChar char="•"/>
            </a:pPr>
            <a:r>
              <a:rPr lang="en-GB" sz="1800" b="1" dirty="0">
                <a:solidFill>
                  <a:schemeClr val="tx2"/>
                </a:solidFill>
              </a:rPr>
              <a:t>Enable Driver Account Management: </a:t>
            </a:r>
            <a:r>
              <a:rPr lang="en-GB" sz="1800" dirty="0">
                <a:solidFill>
                  <a:schemeClr val="tx2"/>
                </a:solidFill>
              </a:rPr>
              <a:t>Drivers must be able to register, update, and manage their profiles, vehicle information, and availability status.</a:t>
            </a:r>
          </a:p>
          <a:p>
            <a:pPr>
              <a:buFont typeface="Arial" panose="020B0604020202020204" pitchFamily="34" charset="0"/>
              <a:buChar char="•"/>
            </a:pPr>
            <a:r>
              <a:rPr lang="en-GB" sz="1800" b="1" dirty="0">
                <a:solidFill>
                  <a:schemeClr val="tx2"/>
                </a:solidFill>
              </a:rPr>
              <a:t>Support Ride Booking: </a:t>
            </a:r>
            <a:r>
              <a:rPr lang="en-GB" sz="1800" dirty="0">
                <a:solidFill>
                  <a:schemeClr val="tx2"/>
                </a:solidFill>
              </a:rPr>
              <a:t>Customers must be able to input pickup and drop-off locations and submit ride requests through the platform.</a:t>
            </a:r>
          </a:p>
          <a:p>
            <a:pPr>
              <a:buFont typeface="Arial" panose="020B0604020202020204" pitchFamily="34" charset="0"/>
              <a:buChar char="•"/>
            </a:pPr>
            <a:r>
              <a:rPr lang="en-GB" sz="1800" b="1" dirty="0">
                <a:solidFill>
                  <a:schemeClr val="tx2"/>
                </a:solidFill>
              </a:rPr>
              <a:t>Automate Driver Assignment: </a:t>
            </a:r>
            <a:r>
              <a:rPr lang="en-GB" sz="1800" dirty="0">
                <a:solidFill>
                  <a:schemeClr val="tx2"/>
                </a:solidFill>
              </a:rPr>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1800" b="1" dirty="0">
                <a:solidFill>
                  <a:schemeClr val="tx2"/>
                </a:solidFill>
              </a:rPr>
              <a:t>Provide Real-time Tracking: </a:t>
            </a:r>
            <a:r>
              <a:rPr lang="en-GB" sz="1800" dirty="0">
                <a:solidFill>
                  <a:schemeClr val="tx2"/>
                </a:solidFill>
              </a:rPr>
              <a:t>Both customers and drivers must have access to live GPS tracking to monitor driver location, route progress, and estimated arrival times.</a:t>
            </a:r>
          </a:p>
          <a:p>
            <a:pPr>
              <a:buFont typeface="Arial" panose="020B0604020202020204" pitchFamily="34" charset="0"/>
              <a:buChar char="•"/>
            </a:pPr>
            <a:r>
              <a:rPr lang="en-GB" sz="1800" b="1" dirty="0">
                <a:solidFill>
                  <a:schemeClr val="tx2"/>
                </a:solidFill>
              </a:rPr>
              <a:t>Enable Secure Online Payments: </a:t>
            </a:r>
            <a:r>
              <a:rPr lang="en-GB" sz="1800" dirty="0">
                <a:solidFill>
                  <a:schemeClr val="tx2"/>
                </a:solidFill>
              </a:rPr>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1800" b="1" dirty="0">
                <a:solidFill>
                  <a:schemeClr val="tx2"/>
                </a:solidFill>
              </a:rPr>
              <a:t>Generate Operational Reports: </a:t>
            </a:r>
            <a:r>
              <a:rPr lang="en-GB" sz="1800" dirty="0">
                <a:solidFill>
                  <a:schemeClr val="tx2"/>
                </a:solidFill>
              </a:rPr>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1800" b="1" dirty="0">
                <a:solidFill>
                  <a:schemeClr val="tx2"/>
                </a:solidFill>
              </a:rPr>
              <a:t>Support Notifications and Updates: </a:t>
            </a:r>
            <a:r>
              <a:rPr lang="en-GB" sz="1800" dirty="0">
                <a:solidFill>
                  <a:schemeClr val="tx2"/>
                </a:solidFill>
              </a:rPr>
              <a:t>The system must send real-time updates to customers and drivers about ride status changes, estimated arrival times, and payment confirmations.</a:t>
            </a:r>
          </a:p>
          <a:p>
            <a:pPr>
              <a:buFont typeface="Arial" panose="020B0604020202020204" pitchFamily="34" charset="0"/>
              <a:buChar char="•"/>
            </a:pPr>
            <a:r>
              <a:rPr lang="en-GB" sz="1800" b="1" dirty="0">
                <a:solidFill>
                  <a:schemeClr val="tx2"/>
                </a:solidFill>
              </a:rPr>
              <a:t>Ensure Ride History Management: </a:t>
            </a:r>
            <a:r>
              <a:rPr lang="en-GB" sz="1800" dirty="0">
                <a:solidFill>
                  <a:schemeClr val="tx2"/>
                </a:solidFill>
              </a:rPr>
              <a:t>Customers and drivers must be able to view their respective ride histories, including trip details, payment records, and ratings.</a:t>
            </a:r>
          </a:p>
          <a:p>
            <a:pPr>
              <a:buFont typeface="Arial" panose="020B0604020202020204" pitchFamily="34" charset="0"/>
              <a:buChar char="•"/>
            </a:pPr>
            <a:r>
              <a:rPr lang="en-GB" sz="1800" b="1" dirty="0">
                <a:solidFill>
                  <a:schemeClr val="tx2"/>
                </a:solidFill>
              </a:rPr>
              <a:t>Facilitate System Scalability and Maintenance: </a:t>
            </a:r>
            <a:r>
              <a:rPr lang="en-GB" sz="1800" dirty="0">
                <a:solidFill>
                  <a:schemeClr val="tx2"/>
                </a:solidFill>
              </a:rPr>
              <a:t>The system must be designed to easily accommodate future expansions, such as adding new cities, new vehicle types, or new customer loyalty programs.</a:t>
            </a:r>
          </a:p>
          <a:p>
            <a:endParaRPr lang="en-US" sz="1000" dirty="0">
              <a:solidFill>
                <a:schemeClr val="tx2"/>
              </a:solidFill>
            </a:endParaRPr>
          </a:p>
        </p:txBody>
      </p:sp>
    </p:spTree>
    <p:extLst>
      <p:ext uri="{BB962C8B-B14F-4D97-AF65-F5344CB8AC3E}">
        <p14:creationId xmlns:p14="http://schemas.microsoft.com/office/powerpoint/2010/main" val="395305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a:xfrm>
            <a:off x="279709" y="1149927"/>
            <a:ext cx="2878269" cy="4341591"/>
          </a:xfrm>
        </p:spPr>
        <p:txBody>
          <a:bodyPr>
            <a:normAutofit/>
          </a:bodyPr>
          <a:lstStyle/>
          <a:p>
            <a:r>
              <a:rPr lang="en-US" sz="3600" b="1" dirty="0">
                <a:solidFill>
                  <a:schemeClr val="tx2"/>
                </a:solidFill>
                <a:latin typeface="Calibri (Body)"/>
              </a:rPr>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a:xfrm>
            <a:off x="2969444" y="-1"/>
            <a:ext cx="9222251" cy="6858001"/>
          </a:xfrm>
        </p:spPr>
        <p:txBody>
          <a:bodyPr anchor="ctr">
            <a:normAutofit fontScale="85000" lnSpcReduction="20000"/>
          </a:bodyPr>
          <a:lstStyle/>
          <a:p>
            <a:pPr>
              <a:buNone/>
            </a:pPr>
            <a:r>
              <a:rPr lang="en-GB" sz="1900" dirty="0">
                <a:solidFill>
                  <a:schemeClr val="tx2"/>
                </a:solidFill>
              </a:rPr>
              <a:t>The Online Ride-Sharing Platform (ORSP) must meet the following key quality attributes to ensure a reliable, scalable, and user-friendly system:</a:t>
            </a:r>
          </a:p>
          <a:p>
            <a:pPr>
              <a:buFont typeface="Arial" panose="020B0604020202020204" pitchFamily="34" charset="0"/>
              <a:buChar char="•"/>
            </a:pPr>
            <a:r>
              <a:rPr lang="en-GB" sz="1900" b="1" dirty="0">
                <a:solidFill>
                  <a:schemeClr val="tx2"/>
                </a:solidFill>
              </a:rPr>
              <a:t>Performance and Scalability</a:t>
            </a:r>
            <a:br>
              <a:rPr lang="en-GB" sz="1900" dirty="0">
                <a:solidFill>
                  <a:schemeClr val="tx2"/>
                </a:solidFill>
              </a:rPr>
            </a:br>
            <a:r>
              <a:rPr lang="en-GB" sz="1900" dirty="0">
                <a:solidFill>
                  <a:schemeClr val="tx2"/>
                </a:solidFill>
              </a:rPr>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sz="1900" b="1" dirty="0">
                <a:solidFill>
                  <a:schemeClr val="tx2"/>
                </a:solidFill>
              </a:rPr>
              <a:t>Reliability and Availability</a:t>
            </a:r>
            <a:br>
              <a:rPr lang="en-GB" sz="1900" dirty="0">
                <a:solidFill>
                  <a:schemeClr val="tx2"/>
                </a:solidFill>
              </a:rPr>
            </a:br>
            <a:r>
              <a:rPr lang="en-GB" sz="1900" dirty="0">
                <a:solidFill>
                  <a:schemeClr val="tx2"/>
                </a:solidFill>
              </a:rPr>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sz="1900" b="1" dirty="0">
                <a:solidFill>
                  <a:schemeClr val="tx2"/>
                </a:solidFill>
              </a:rPr>
              <a:t>Security</a:t>
            </a:r>
            <a:br>
              <a:rPr lang="en-GB" sz="1900" dirty="0">
                <a:solidFill>
                  <a:schemeClr val="tx2"/>
                </a:solidFill>
              </a:rPr>
            </a:br>
            <a:r>
              <a:rPr lang="en-GB" sz="1900" dirty="0">
                <a:solidFill>
                  <a:schemeClr val="tx2"/>
                </a:solidFill>
              </a:rPr>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sz="1900" b="1" dirty="0">
                <a:solidFill>
                  <a:schemeClr val="tx2"/>
                </a:solidFill>
              </a:rPr>
              <a:t>Usability</a:t>
            </a:r>
            <a:br>
              <a:rPr lang="en-GB" sz="1900" dirty="0">
                <a:solidFill>
                  <a:schemeClr val="tx2"/>
                </a:solidFill>
              </a:rPr>
            </a:br>
            <a:r>
              <a:rPr lang="en-GB" sz="1900" dirty="0">
                <a:solidFill>
                  <a:schemeClr val="tx2"/>
                </a:solidFill>
              </a:rPr>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sz="1900" b="1" dirty="0">
                <a:solidFill>
                  <a:schemeClr val="tx2"/>
                </a:solidFill>
              </a:rPr>
              <a:t>Maintainability</a:t>
            </a:r>
            <a:br>
              <a:rPr lang="en-GB" sz="1900" dirty="0">
                <a:solidFill>
                  <a:schemeClr val="tx2"/>
                </a:solidFill>
              </a:rPr>
            </a:br>
            <a:r>
              <a:rPr lang="en-GB" sz="1900" dirty="0">
                <a:solidFill>
                  <a:schemeClr val="tx2"/>
                </a:solidFill>
              </a:rPr>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sz="1900" b="1" dirty="0">
                <a:solidFill>
                  <a:schemeClr val="tx2"/>
                </a:solidFill>
              </a:rPr>
              <a:t>Interoperability</a:t>
            </a:r>
            <a:br>
              <a:rPr lang="en-GB" sz="1900" dirty="0">
                <a:solidFill>
                  <a:schemeClr val="tx2"/>
                </a:solidFill>
              </a:rPr>
            </a:br>
            <a:r>
              <a:rPr lang="en-GB" sz="1900" dirty="0">
                <a:solidFill>
                  <a:schemeClr val="tx2"/>
                </a:solidFill>
              </a:rPr>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sz="1900" b="1" dirty="0">
                <a:solidFill>
                  <a:schemeClr val="tx2"/>
                </a:solidFill>
              </a:rPr>
              <a:t>Responsiveness</a:t>
            </a:r>
            <a:br>
              <a:rPr lang="en-GB" sz="1900" dirty="0">
                <a:solidFill>
                  <a:schemeClr val="tx2"/>
                </a:solidFill>
              </a:rPr>
            </a:br>
            <a:r>
              <a:rPr lang="en-GB" sz="1900" dirty="0">
                <a:solidFill>
                  <a:schemeClr val="tx2"/>
                </a:solidFill>
              </a:rPr>
              <a:t>Real-time features such as ride tracking, driver assignment, and notification delivery must occur with minimal latency to enhance the user experience.</a:t>
            </a:r>
          </a:p>
          <a:p>
            <a:endParaRPr lang="en-US" sz="1000" dirty="0">
              <a:solidFill>
                <a:schemeClr val="tx2"/>
              </a:solidFill>
            </a:endParaRPr>
          </a:p>
        </p:txBody>
      </p:sp>
    </p:spTree>
    <p:extLst>
      <p:ext uri="{BB962C8B-B14F-4D97-AF65-F5344CB8AC3E}">
        <p14:creationId xmlns:p14="http://schemas.microsoft.com/office/powerpoint/2010/main" val="4038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a:xfrm>
            <a:off x="299409" y="1243011"/>
            <a:ext cx="1507375" cy="4371974"/>
          </a:xfrm>
        </p:spPr>
        <p:txBody>
          <a:bodyPr>
            <a:normAutofit/>
          </a:bodyPr>
          <a:lstStyle/>
          <a:p>
            <a:r>
              <a:rPr lang="en-US" sz="3600" b="1" dirty="0">
                <a:solidFill>
                  <a:schemeClr val="tx2"/>
                </a:solidFill>
                <a:latin typeface="Calibri (Body)"/>
              </a:rPr>
              <a:t>Pain </a:t>
            </a:r>
            <a:br>
              <a:rPr lang="en-US" sz="3600" b="1" dirty="0">
                <a:solidFill>
                  <a:schemeClr val="tx2"/>
                </a:solidFill>
                <a:latin typeface="Calibri (Body)"/>
              </a:rPr>
            </a:br>
            <a:r>
              <a:rPr lang="en-US" sz="3600" b="1" dirty="0">
                <a:solidFill>
                  <a:schemeClr val="tx2"/>
                </a:solidFill>
                <a:latin typeface="Calibri (Body)"/>
              </a:rPr>
              <a:t>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a:xfrm>
            <a:off x="1806784" y="180858"/>
            <a:ext cx="8742218" cy="6496279"/>
          </a:xfrm>
        </p:spPr>
        <p:txBody>
          <a:bodyPr anchor="ctr">
            <a:normAutofit fontScale="70000" lnSpcReduction="20000"/>
          </a:bodyPr>
          <a:lstStyle/>
          <a:p>
            <a:pPr>
              <a:buNone/>
            </a:pPr>
            <a:r>
              <a:rPr lang="en-GB" sz="2400" dirty="0" err="1">
                <a:solidFill>
                  <a:schemeClr val="tx2"/>
                </a:solidFill>
              </a:rPr>
              <a:t>SmartRide’s</a:t>
            </a:r>
            <a:r>
              <a:rPr lang="en-GB" sz="2400" dirty="0">
                <a:solidFill>
                  <a:schemeClr val="tx2"/>
                </a:solidFill>
              </a:rPr>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sz="2400" b="1" dirty="0">
                <a:solidFill>
                  <a:schemeClr val="tx2"/>
                </a:solidFill>
              </a:rPr>
              <a:t>Long Wait Times</a:t>
            </a:r>
            <a:r>
              <a:rPr lang="en-GB" sz="2400" dirty="0">
                <a:solidFill>
                  <a:schemeClr val="tx2"/>
                </a:solidFill>
              </a:rPr>
              <a:t>: Customers often experience significant delays in securing a ride, especially during peak hours, due to the lack of an automated driver assignment process.</a:t>
            </a:r>
          </a:p>
          <a:p>
            <a:pPr>
              <a:buFont typeface="Arial" panose="020B0604020202020204" pitchFamily="34" charset="0"/>
              <a:buChar char="•"/>
            </a:pPr>
            <a:r>
              <a:rPr lang="en-GB" sz="2400" b="1" dirty="0">
                <a:solidFill>
                  <a:schemeClr val="tx2"/>
                </a:solidFill>
              </a:rPr>
              <a:t>Missed Ride Opportunities</a:t>
            </a:r>
            <a:r>
              <a:rPr lang="en-GB" sz="2400" dirty="0">
                <a:solidFill>
                  <a:schemeClr val="tx2"/>
                </a:solidFill>
              </a:rPr>
              <a:t>: Without an efficient system to match customers with available drivers, many potential rides are lost, leading to lost revenue and frustrated customers.</a:t>
            </a:r>
          </a:p>
          <a:p>
            <a:pPr>
              <a:buFont typeface="Arial" panose="020B0604020202020204" pitchFamily="34" charset="0"/>
              <a:buChar char="•"/>
            </a:pPr>
            <a:r>
              <a:rPr lang="en-GB" sz="2400" b="1" dirty="0">
                <a:solidFill>
                  <a:schemeClr val="tx2"/>
                </a:solidFill>
              </a:rPr>
              <a:t>Manual Payment Processing</a:t>
            </a:r>
            <a:r>
              <a:rPr lang="en-GB" sz="2400" dirty="0">
                <a:solidFill>
                  <a:schemeClr val="tx2"/>
                </a:solidFill>
              </a:rPr>
              <a:t>: Payments are currently handled manually between drivers and customers, which is time-consuming, error-prone, and inconvenient for both parties.</a:t>
            </a:r>
          </a:p>
          <a:p>
            <a:pPr>
              <a:buFont typeface="Arial" panose="020B0604020202020204" pitchFamily="34" charset="0"/>
              <a:buChar char="•"/>
            </a:pPr>
            <a:r>
              <a:rPr lang="en-GB" sz="2400" b="1" dirty="0">
                <a:solidFill>
                  <a:schemeClr val="tx2"/>
                </a:solidFill>
              </a:rPr>
              <a:t>Driver Assignment Inefficiencies</a:t>
            </a:r>
            <a:r>
              <a:rPr lang="en-GB" sz="2400" dirty="0">
                <a:solidFill>
                  <a:schemeClr val="tx2"/>
                </a:solidFill>
              </a:rPr>
              <a:t>: During periods of high demand, there is no organized method for quickly identifying and assigning nearby available drivers to customers.</a:t>
            </a:r>
          </a:p>
          <a:p>
            <a:pPr>
              <a:buFont typeface="Arial" panose="020B0604020202020204" pitchFamily="34" charset="0"/>
              <a:buChar char="•"/>
            </a:pPr>
            <a:r>
              <a:rPr lang="en-GB" sz="2400" b="1" dirty="0">
                <a:solidFill>
                  <a:schemeClr val="tx2"/>
                </a:solidFill>
              </a:rPr>
              <a:t>Limited Visibility for Customers</a:t>
            </a:r>
            <a:r>
              <a:rPr lang="en-GB" sz="2400" dirty="0">
                <a:solidFill>
                  <a:schemeClr val="tx2"/>
                </a:solidFill>
              </a:rPr>
              <a:t>: Customers have no way to track where their driver is or receive accurate arrival time estimates, leading to uncertainty and dissatisfaction.</a:t>
            </a:r>
          </a:p>
          <a:p>
            <a:pPr>
              <a:buFont typeface="Arial" panose="020B0604020202020204" pitchFamily="34" charset="0"/>
              <a:buChar char="•"/>
            </a:pPr>
            <a:r>
              <a:rPr lang="en-GB" sz="2400" b="1" dirty="0">
                <a:solidFill>
                  <a:schemeClr val="tx2"/>
                </a:solidFill>
              </a:rPr>
              <a:t>High Administrative Overhead</a:t>
            </a:r>
            <a:r>
              <a:rPr lang="en-GB" sz="2400" dirty="0">
                <a:solidFill>
                  <a:schemeClr val="tx2"/>
                </a:solidFill>
              </a:rPr>
              <a:t>: Manual ride tracking, payment recording, and business reporting require significant administrative effort, slowing down operations and decision-making.</a:t>
            </a:r>
          </a:p>
          <a:p>
            <a:pPr>
              <a:buFont typeface="Arial" panose="020B0604020202020204" pitchFamily="34" charset="0"/>
              <a:buChar char="•"/>
            </a:pPr>
            <a:r>
              <a:rPr lang="en-GB" sz="2400" b="1" dirty="0">
                <a:solidFill>
                  <a:schemeClr val="tx2"/>
                </a:solidFill>
              </a:rPr>
              <a:t>Scalability Limitations</a:t>
            </a:r>
            <a:r>
              <a:rPr lang="en-GB" sz="2400" dirty="0">
                <a:solidFill>
                  <a:schemeClr val="tx2"/>
                </a:solidFill>
              </a:rPr>
              <a:t>: The current manual approach is not scalable. As customer demand grows, the company struggles to handle increased ride requests without compromising service quality.</a:t>
            </a:r>
          </a:p>
          <a:p>
            <a:endParaRPr lang="en-US" sz="1100" dirty="0">
              <a:solidFill>
                <a:schemeClr val="tx2"/>
              </a:solidFill>
            </a:endParaRPr>
          </a:p>
        </p:txBody>
      </p:sp>
    </p:spTree>
    <p:extLst>
      <p:ext uri="{BB962C8B-B14F-4D97-AF65-F5344CB8AC3E}">
        <p14:creationId xmlns:p14="http://schemas.microsoft.com/office/powerpoint/2010/main" val="42095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C0D6-4951-2072-4A16-66F983E22207}"/>
              </a:ext>
            </a:extLst>
          </p:cNvPr>
          <p:cNvSpPr>
            <a:spLocks noGrp="1"/>
          </p:cNvSpPr>
          <p:nvPr>
            <p:ph type="title"/>
          </p:nvPr>
        </p:nvSpPr>
        <p:spPr/>
        <p:txBody>
          <a:bodyPr/>
          <a:lstStyle/>
          <a:p>
            <a:r>
              <a:rPr lang="en-US" dirty="0">
                <a:solidFill>
                  <a:schemeClr val="tx1"/>
                </a:solidFill>
              </a:rPr>
              <a:t>Actors</a:t>
            </a:r>
          </a:p>
        </p:txBody>
      </p:sp>
      <p:sp>
        <p:nvSpPr>
          <p:cNvPr id="3" name="Content Placeholder 2">
            <a:extLst>
              <a:ext uri="{FF2B5EF4-FFF2-40B4-BE49-F238E27FC236}">
                <a16:creationId xmlns:a16="http://schemas.microsoft.com/office/drawing/2014/main" id="{145508E7-609A-22EF-9733-065144FAA0AD}"/>
              </a:ext>
            </a:extLst>
          </p:cNvPr>
          <p:cNvSpPr>
            <a:spLocks noGrp="1"/>
          </p:cNvSpPr>
          <p:nvPr>
            <p:ph idx="1"/>
          </p:nvPr>
        </p:nvSpPr>
        <p:spPr>
          <a:xfrm>
            <a:off x="677333" y="1303867"/>
            <a:ext cx="9601199" cy="5147733"/>
          </a:xfrm>
        </p:spPr>
        <p:txBody>
          <a:bodyPr>
            <a:normAutofit lnSpcReduction="10000"/>
          </a:bodyPr>
          <a:lstStyle/>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Customer: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An individual who uses the platform to book rides, track driver locations, make payments, and manage their ride history and personal profile.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Driver: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registered individual who uses the platform to receive ride requests, accept bookings, navigate to pickup and drop-off locations, and manage their availability and profile.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Manager: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administrative user who oversees system operations, reviews reporting and analytics, manages customer or driver accounts when necessary, and monitors service performance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Payment Gateway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(External Actor):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third-party service responsible for securely processing customer payments.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will integrate with an external gateway to manage financial transactions without directly handling sensitive payment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GPS Navigation Service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(External Actor):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third-party service used to provide real-time location tracking, route optimization, and estimated arrival times for both customers and drivers.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120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22E5-43BC-E4C3-F940-13DA5F815269}"/>
              </a:ext>
            </a:extLst>
          </p:cNvPr>
          <p:cNvSpPr>
            <a:spLocks noGrp="1"/>
          </p:cNvSpPr>
          <p:nvPr>
            <p:ph type="title"/>
          </p:nvPr>
        </p:nvSpPr>
        <p:spPr>
          <a:xfrm>
            <a:off x="677334" y="201310"/>
            <a:ext cx="8596668" cy="1320800"/>
          </a:xfrm>
        </p:spPr>
        <p:txBody>
          <a:bodyPr/>
          <a:lstStyle/>
          <a:p>
            <a:r>
              <a:rPr lang="en-US" dirty="0">
                <a:solidFill>
                  <a:schemeClr val="tx1"/>
                </a:solidFill>
              </a:rPr>
              <a:t>Domain Entities</a:t>
            </a:r>
          </a:p>
        </p:txBody>
      </p:sp>
      <p:graphicFrame>
        <p:nvGraphicFramePr>
          <p:cNvPr id="4" name="Content Placeholder 3">
            <a:extLst>
              <a:ext uri="{FF2B5EF4-FFF2-40B4-BE49-F238E27FC236}">
                <a16:creationId xmlns:a16="http://schemas.microsoft.com/office/drawing/2014/main" id="{33BB8831-D95D-5E7B-4B67-217F84E196BC}"/>
              </a:ext>
            </a:extLst>
          </p:cNvPr>
          <p:cNvGraphicFramePr>
            <a:graphicFrameLocks noGrp="1"/>
          </p:cNvGraphicFramePr>
          <p:nvPr>
            <p:ph idx="1"/>
            <p:extLst>
              <p:ext uri="{D42A27DB-BD31-4B8C-83A1-F6EECF244321}">
                <p14:modId xmlns:p14="http://schemas.microsoft.com/office/powerpoint/2010/main" val="3182669415"/>
              </p:ext>
            </p:extLst>
          </p:nvPr>
        </p:nvGraphicFramePr>
        <p:xfrm>
          <a:off x="677334" y="1049867"/>
          <a:ext cx="10176934" cy="5437489"/>
        </p:xfrm>
        <a:graphic>
          <a:graphicData uri="http://schemas.openxmlformats.org/drawingml/2006/table">
            <a:tbl>
              <a:tblPr firstRow="1" firstCol="1" bandRow="1">
                <a:tableStyleId>{5C22544A-7EE6-4342-B048-85BDC9FD1C3A}</a:tableStyleId>
              </a:tblPr>
              <a:tblGrid>
                <a:gridCol w="5088467">
                  <a:extLst>
                    <a:ext uri="{9D8B030D-6E8A-4147-A177-3AD203B41FA5}">
                      <a16:colId xmlns:a16="http://schemas.microsoft.com/office/drawing/2014/main" val="2497230750"/>
                    </a:ext>
                  </a:extLst>
                </a:gridCol>
                <a:gridCol w="5088467">
                  <a:extLst>
                    <a:ext uri="{9D8B030D-6E8A-4147-A177-3AD203B41FA5}">
                      <a16:colId xmlns:a16="http://schemas.microsoft.com/office/drawing/2014/main" val="3602859816"/>
                    </a:ext>
                  </a:extLst>
                </a:gridCol>
              </a:tblGrid>
              <a:tr h="291121">
                <a:tc>
                  <a:txBody>
                    <a:bodyPr/>
                    <a:lstStyle/>
                    <a:p>
                      <a:pPr marL="0" marR="0">
                        <a:lnSpc>
                          <a:spcPct val="115000"/>
                        </a:lnSpc>
                        <a:spcAft>
                          <a:spcPts val="800"/>
                        </a:spcAft>
                        <a:buNone/>
                      </a:pPr>
                      <a:r>
                        <a:rPr lang="en-US" sz="1600" kern="100">
                          <a:effectLst/>
                        </a:rPr>
                        <a:t>Entity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Description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05186502"/>
                  </a:ext>
                </a:extLst>
              </a:tr>
              <a:tr h="291121">
                <a:tc>
                  <a:txBody>
                    <a:bodyPr/>
                    <a:lstStyle/>
                    <a:p>
                      <a:pPr marL="0" marR="0">
                        <a:lnSpc>
                          <a:spcPct val="115000"/>
                        </a:lnSpc>
                        <a:spcAft>
                          <a:spcPts val="800"/>
                        </a:spcAft>
                        <a:buNone/>
                      </a:pPr>
                      <a:r>
                        <a:rPr lang="en-US" sz="1600" kern="100">
                          <a:effectLst/>
                        </a:rPr>
                        <a:t>Customer</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user who requests and pays for rides via the platform.</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30138215"/>
                  </a:ext>
                </a:extLst>
              </a:tr>
              <a:tr h="572803">
                <a:tc>
                  <a:txBody>
                    <a:bodyPr/>
                    <a:lstStyle/>
                    <a:p>
                      <a:pPr marL="0" marR="0">
                        <a:lnSpc>
                          <a:spcPct val="115000"/>
                        </a:lnSpc>
                        <a:spcAft>
                          <a:spcPts val="800"/>
                        </a:spcAft>
                        <a:buNone/>
                      </a:pPr>
                      <a:r>
                        <a:rPr lang="en-US" sz="1600" kern="100" dirty="0">
                          <a:effectLst/>
                        </a:rPr>
                        <a:t>Driver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service provider who accepts ride requests and transports customers.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4102907"/>
                  </a:ext>
                </a:extLst>
              </a:tr>
              <a:tr h="572803">
                <a:tc>
                  <a:txBody>
                    <a:bodyPr/>
                    <a:lstStyle/>
                    <a:p>
                      <a:pPr marL="0" marR="0">
                        <a:lnSpc>
                          <a:spcPct val="115000"/>
                        </a:lnSpc>
                        <a:spcAft>
                          <a:spcPts val="800"/>
                        </a:spcAft>
                        <a:buNone/>
                      </a:pPr>
                      <a:r>
                        <a:rPr lang="en-US" sz="1600" kern="100">
                          <a:effectLst/>
                        </a:rPr>
                        <a:t>Ride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record of a single trip, including pickup/drop-off locations, status, and associated users.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30707788"/>
                  </a:ext>
                </a:extLst>
              </a:tr>
              <a:tr h="572803">
                <a:tc>
                  <a:txBody>
                    <a:bodyPr/>
                    <a:lstStyle/>
                    <a:p>
                      <a:pPr marL="0" marR="0">
                        <a:lnSpc>
                          <a:spcPct val="115000"/>
                        </a:lnSpc>
                        <a:spcAft>
                          <a:spcPts val="800"/>
                        </a:spcAft>
                        <a:buNone/>
                      </a:pPr>
                      <a:r>
                        <a:rPr lang="en-US" sz="1600" kern="100" dirty="0">
                          <a:effectLst/>
                        </a:rPr>
                        <a:t>Vehicle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Details about a driver’s transport (car or motorbike), including type and registration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26843891"/>
                  </a:ext>
                </a:extLst>
              </a:tr>
              <a:tr h="572803">
                <a:tc>
                  <a:txBody>
                    <a:bodyPr/>
                    <a:lstStyle/>
                    <a:p>
                      <a:pPr marL="0" marR="0">
                        <a:lnSpc>
                          <a:spcPct val="115000"/>
                        </a:lnSpc>
                        <a:spcAft>
                          <a:spcPts val="800"/>
                        </a:spcAft>
                        <a:buNone/>
                      </a:pPr>
                      <a:r>
                        <a:rPr lang="en-US" sz="1600" kern="100">
                          <a:effectLst/>
                        </a:rPr>
                        <a:t>Location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Geographic information (latitude, longitude, address) for ride pickup and drop-off points.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5074102"/>
                  </a:ext>
                </a:extLst>
              </a:tr>
              <a:tr h="572803">
                <a:tc>
                  <a:txBody>
                    <a:bodyPr/>
                    <a:lstStyle/>
                    <a:p>
                      <a:pPr marL="0" marR="0">
                        <a:lnSpc>
                          <a:spcPct val="115000"/>
                        </a:lnSpc>
                        <a:spcAft>
                          <a:spcPts val="800"/>
                        </a:spcAft>
                        <a:buNone/>
                      </a:pPr>
                      <a:r>
                        <a:rPr lang="en-US" sz="1600" kern="100">
                          <a:effectLst/>
                        </a:rPr>
                        <a:t>Payment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Transaction details for a ride, including fare, method, status, and receipt information.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6926045"/>
                  </a:ext>
                </a:extLst>
              </a:tr>
              <a:tr h="572803">
                <a:tc>
                  <a:txBody>
                    <a:bodyPr/>
                    <a:lstStyle/>
                    <a:p>
                      <a:pPr marL="0" marR="0">
                        <a:lnSpc>
                          <a:spcPct val="115000"/>
                        </a:lnSpc>
                        <a:spcAft>
                          <a:spcPts val="800"/>
                        </a:spcAft>
                        <a:buNone/>
                      </a:pPr>
                      <a:r>
                        <a:rPr lang="en-US" sz="1600" kern="100">
                          <a:effectLst/>
                        </a:rPr>
                        <a:t>Account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Authentication and profile information for all users (customers, drivers, managers).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80381645"/>
                  </a:ext>
                </a:extLst>
              </a:tr>
              <a:tr h="572803">
                <a:tc>
                  <a:txBody>
                    <a:bodyPr/>
                    <a:lstStyle/>
                    <a:p>
                      <a:pPr marL="0" marR="0">
                        <a:lnSpc>
                          <a:spcPct val="115000"/>
                        </a:lnSpc>
                        <a:spcAft>
                          <a:spcPts val="800"/>
                        </a:spcAft>
                        <a:buNone/>
                      </a:pPr>
                      <a:r>
                        <a:rPr lang="en-US" sz="1600" kern="100">
                          <a:effectLst/>
                        </a:rPr>
                        <a:t>Manager</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An administrative user who oversees operations and accesses reports and analytics.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13488627"/>
                  </a:ext>
                </a:extLst>
              </a:tr>
              <a:tr h="572803">
                <a:tc>
                  <a:txBody>
                    <a:bodyPr/>
                    <a:lstStyle/>
                    <a:p>
                      <a:pPr marL="0" marR="0">
                        <a:lnSpc>
                          <a:spcPct val="115000"/>
                        </a:lnSpc>
                        <a:spcAft>
                          <a:spcPts val="800"/>
                        </a:spcAft>
                        <a:buNone/>
                      </a:pPr>
                      <a:r>
                        <a:rPr lang="en-US" sz="1600" kern="100">
                          <a:effectLst/>
                        </a:rPr>
                        <a:t>Report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Aggregated summaries of rides, payments, and performance metrics for managerial review.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2050508"/>
                  </a:ext>
                </a:extLst>
              </a:tr>
            </a:tbl>
          </a:graphicData>
        </a:graphic>
      </p:graphicFrame>
    </p:spTree>
    <p:extLst>
      <p:ext uri="{BB962C8B-B14F-4D97-AF65-F5344CB8AC3E}">
        <p14:creationId xmlns:p14="http://schemas.microsoft.com/office/powerpoint/2010/main" val="24722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6FE7-E485-D87C-95D9-401CAB5C004E}"/>
              </a:ext>
            </a:extLst>
          </p:cNvPr>
          <p:cNvSpPr>
            <a:spLocks noGrp="1"/>
          </p:cNvSpPr>
          <p:nvPr>
            <p:ph type="title"/>
          </p:nvPr>
        </p:nvSpPr>
        <p:spPr/>
        <p:txBody>
          <a:bodyPr/>
          <a:lstStyle/>
          <a:p>
            <a:r>
              <a:rPr lang="en-US" dirty="0">
                <a:solidFill>
                  <a:schemeClr val="tx1"/>
                </a:solidFill>
              </a:rPr>
              <a:t>List of Tasks</a:t>
            </a:r>
          </a:p>
        </p:txBody>
      </p:sp>
      <p:sp>
        <p:nvSpPr>
          <p:cNvPr id="3" name="Content Placeholder 2">
            <a:extLst>
              <a:ext uri="{FF2B5EF4-FFF2-40B4-BE49-F238E27FC236}">
                <a16:creationId xmlns:a16="http://schemas.microsoft.com/office/drawing/2014/main" id="{0E3FCC11-12A1-370C-B5BB-7785FA8C55E3}"/>
              </a:ext>
            </a:extLst>
          </p:cNvPr>
          <p:cNvSpPr>
            <a:spLocks noGrp="1"/>
          </p:cNvSpPr>
          <p:nvPr>
            <p:ph idx="1"/>
          </p:nvPr>
        </p:nvSpPr>
        <p:spPr>
          <a:xfrm>
            <a:off x="677334" y="1422401"/>
            <a:ext cx="8596668" cy="4618962"/>
          </a:xfrm>
        </p:spPr>
        <p:txBody>
          <a:bodyPr>
            <a:normAutofit lnSpcReduction="10000"/>
          </a:bodyPr>
          <a:lstStyle/>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User Account Management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Ride Booking</a:t>
            </a: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Driver Assignment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Real-Time Tracking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Ride Status Management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Navigation Support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Payment Processing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Notifications &amp; Alerts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Reporting &amp; Analytics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Error Handling &amp; Validation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447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FE76-1A09-D3EA-9208-DB9EC4523D49}"/>
              </a:ext>
            </a:extLst>
          </p:cNvPr>
          <p:cNvSpPr>
            <a:spLocks noGrp="1"/>
          </p:cNvSpPr>
          <p:nvPr>
            <p:ph type="title"/>
          </p:nvPr>
        </p:nvSpPr>
        <p:spPr/>
        <p:txBody>
          <a:bodyPr/>
          <a:lstStyle/>
          <a:p>
            <a:r>
              <a:rPr lang="en-US" dirty="0">
                <a:solidFill>
                  <a:schemeClr val="tx1"/>
                </a:solidFill>
              </a:rPr>
              <a:t>Data Model</a:t>
            </a:r>
          </a:p>
        </p:txBody>
      </p:sp>
      <p:pic>
        <p:nvPicPr>
          <p:cNvPr id="4" name="Content Placeholder 3" descr="A diagram of a company&#10;&#10;AI-generated content may be incorrect.">
            <a:extLst>
              <a:ext uri="{FF2B5EF4-FFF2-40B4-BE49-F238E27FC236}">
                <a16:creationId xmlns:a16="http://schemas.microsoft.com/office/drawing/2014/main" id="{68B5C9E8-8E5E-4078-4335-631214CF39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38779"/>
            <a:ext cx="6915984" cy="5128179"/>
          </a:xfrm>
          <a:prstGeom prst="rect">
            <a:avLst/>
          </a:prstGeom>
          <a:noFill/>
          <a:ln>
            <a:noFill/>
          </a:ln>
        </p:spPr>
      </p:pic>
    </p:spTree>
    <p:extLst>
      <p:ext uri="{BB962C8B-B14F-4D97-AF65-F5344CB8AC3E}">
        <p14:creationId xmlns:p14="http://schemas.microsoft.com/office/powerpoint/2010/main" val="211167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5BA64-7A02-67FF-8BDB-CC2CC58BACF8}"/>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dirty="0"/>
              <a:t>Tasks </a:t>
            </a:r>
            <a:br>
              <a:rPr lang="en-US" sz="5400" dirty="0"/>
            </a:br>
            <a:r>
              <a:rPr lang="en-US" sz="5400" dirty="0"/>
              <a:t>&amp; </a:t>
            </a:r>
            <a:br>
              <a:rPr lang="en-US" sz="5400" dirty="0"/>
            </a:br>
            <a:r>
              <a:rPr lang="en-US" sz="5400" dirty="0"/>
              <a:t>Support</a:t>
            </a:r>
          </a:p>
        </p:txBody>
      </p:sp>
      <p:sp>
        <p:nvSpPr>
          <p:cNvPr id="21"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4670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89CC-1872-AD90-99A9-41F3013AF1F5}"/>
              </a:ext>
            </a:extLst>
          </p:cNvPr>
          <p:cNvSpPr>
            <a:spLocks noGrp="1"/>
          </p:cNvSpPr>
          <p:nvPr>
            <p:ph type="title"/>
          </p:nvPr>
        </p:nvSpPr>
        <p:spPr/>
        <p:txBody>
          <a:bodyPr/>
          <a:lstStyle/>
          <a:p>
            <a:r>
              <a:rPr lang="en-US" dirty="0">
                <a:solidFill>
                  <a:schemeClr val="tx1"/>
                </a:solidFill>
              </a:rPr>
              <a:t>User Registration and Authentication</a:t>
            </a:r>
          </a:p>
        </p:txBody>
      </p:sp>
      <p:graphicFrame>
        <p:nvGraphicFramePr>
          <p:cNvPr id="4" name="Content Placeholder 3">
            <a:extLst>
              <a:ext uri="{FF2B5EF4-FFF2-40B4-BE49-F238E27FC236}">
                <a16:creationId xmlns:a16="http://schemas.microsoft.com/office/drawing/2014/main" id="{15752643-5339-8BA0-9006-B3DEE058809E}"/>
              </a:ext>
            </a:extLst>
          </p:cNvPr>
          <p:cNvGraphicFramePr>
            <a:graphicFrameLocks noGrp="1"/>
          </p:cNvGraphicFramePr>
          <p:nvPr>
            <p:ph idx="1"/>
            <p:extLst>
              <p:ext uri="{D42A27DB-BD31-4B8C-83A1-F6EECF244321}">
                <p14:modId xmlns:p14="http://schemas.microsoft.com/office/powerpoint/2010/main" val="3693966901"/>
              </p:ext>
            </p:extLst>
          </p:nvPr>
        </p:nvGraphicFramePr>
        <p:xfrm>
          <a:off x="677334" y="1270001"/>
          <a:ext cx="10464800" cy="5317065"/>
        </p:xfrm>
        <a:graphic>
          <a:graphicData uri="http://schemas.openxmlformats.org/drawingml/2006/table">
            <a:tbl>
              <a:tblPr firstRow="1" firstCol="1" bandRow="1">
                <a:tableStyleId>{5C22544A-7EE6-4342-B048-85BDC9FD1C3A}</a:tableStyleId>
              </a:tblPr>
              <a:tblGrid>
                <a:gridCol w="5232400">
                  <a:extLst>
                    <a:ext uri="{9D8B030D-6E8A-4147-A177-3AD203B41FA5}">
                      <a16:colId xmlns:a16="http://schemas.microsoft.com/office/drawing/2014/main" val="3399060012"/>
                    </a:ext>
                  </a:extLst>
                </a:gridCol>
                <a:gridCol w="5232400">
                  <a:extLst>
                    <a:ext uri="{9D8B030D-6E8A-4147-A177-3AD203B41FA5}">
                      <a16:colId xmlns:a16="http://schemas.microsoft.com/office/drawing/2014/main" val="154174897"/>
                    </a:ext>
                  </a:extLst>
                </a:gridCol>
              </a:tblGrid>
              <a:tr h="269168">
                <a:tc>
                  <a:txBody>
                    <a:bodyPr/>
                    <a:lstStyle/>
                    <a:p>
                      <a:pPr marL="0" marR="0">
                        <a:lnSpc>
                          <a:spcPct val="115000"/>
                        </a:lnSpc>
                        <a:spcAft>
                          <a:spcPts val="800"/>
                        </a:spcAft>
                        <a:buNone/>
                      </a:pPr>
                      <a:r>
                        <a:rPr lang="en-US" sz="1200" kern="100">
                          <a:effectLst/>
                        </a:rPr>
                        <a:t>Aspect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96545708"/>
                  </a:ext>
                </a:extLst>
              </a:tr>
              <a:tr h="525077">
                <a:tc>
                  <a:txBody>
                    <a:bodyPr/>
                    <a:lstStyle/>
                    <a:p>
                      <a:pPr marL="0" marR="0">
                        <a:lnSpc>
                          <a:spcPct val="115000"/>
                        </a:lnSpc>
                        <a:spcAft>
                          <a:spcPts val="800"/>
                        </a:spcAft>
                        <a:buNone/>
                      </a:pPr>
                      <a:r>
                        <a:rPr lang="en-US" sz="1200" kern="100">
                          <a:effectLst/>
                        </a:rPr>
                        <a:t>Purpose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Allow new users (Customers, Drivers, Managers) to create an account and log in securely.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8721641"/>
                  </a:ext>
                </a:extLst>
              </a:tr>
              <a:tr h="269168">
                <a:tc>
                  <a:txBody>
                    <a:bodyPr/>
                    <a:lstStyle/>
                    <a:p>
                      <a:pPr marL="0" marR="0">
                        <a:lnSpc>
                          <a:spcPct val="115000"/>
                        </a:lnSpc>
                        <a:spcAft>
                          <a:spcPts val="800"/>
                        </a:spcAft>
                        <a:buNone/>
                      </a:pPr>
                      <a:r>
                        <a:rPr lang="en-US" sz="1200" kern="100">
                          <a:effectLst/>
                        </a:rPr>
                        <a:t>Precondition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User has downloaded the SmartRide app or accessed the web portal.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86398722"/>
                  </a:ext>
                </a:extLst>
              </a:tr>
              <a:tr h="525077">
                <a:tc>
                  <a:txBody>
                    <a:bodyPr/>
                    <a:lstStyle/>
                    <a:p>
                      <a:pPr marL="0" marR="0">
                        <a:lnSpc>
                          <a:spcPct val="115000"/>
                        </a:lnSpc>
                        <a:spcAft>
                          <a:spcPts val="800"/>
                        </a:spcAft>
                        <a:buNone/>
                      </a:pPr>
                      <a:r>
                        <a:rPr lang="en-US" sz="1200" kern="100" dirty="0">
                          <a:effectLst/>
                        </a:rPr>
                        <a:t>Frequency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Once per user (registration), then at each subsequent app launch or session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5257396"/>
                  </a:ext>
                </a:extLst>
              </a:tr>
              <a:tr h="525077">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Insecure or failed authentication exposes privacy/data or prevents use of the system.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9812047"/>
                  </a:ext>
                </a:extLst>
              </a:tr>
              <a:tr h="269168">
                <a:tc>
                  <a:txBody>
                    <a:bodyPr/>
                    <a:lstStyle/>
                    <a:p>
                      <a:pPr marL="0" marR="0">
                        <a:lnSpc>
                          <a:spcPct val="115000"/>
                        </a:lnSpc>
                        <a:spcAft>
                          <a:spcPts val="800"/>
                        </a:spcAft>
                        <a:buNone/>
                      </a:pPr>
                      <a:r>
                        <a:rPr lang="en-US" sz="1200" kern="100">
                          <a:effectLst/>
                        </a:rPr>
                        <a:t>Work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Registration &amp; Login screens (mobile/web).</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2476994"/>
                  </a:ext>
                </a:extLst>
              </a:tr>
              <a:tr h="269168">
                <a:tc>
                  <a:txBody>
                    <a:bodyPr/>
                    <a:lstStyle/>
                    <a:p>
                      <a:pPr marL="0" marR="0">
                        <a:lnSpc>
                          <a:spcPct val="115000"/>
                        </a:lnSpc>
                        <a:spcAft>
                          <a:spcPts val="800"/>
                        </a:spcAft>
                        <a:buNone/>
                      </a:pPr>
                      <a:r>
                        <a:rPr lang="en-US" sz="1200" kern="100">
                          <a:effectLst/>
                        </a:rPr>
                        <a:t>Subtask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Example Solution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20794522"/>
                  </a:ext>
                </a:extLst>
              </a:tr>
              <a:tr h="269168">
                <a:tc>
                  <a:txBody>
                    <a:bodyPr/>
                    <a:lstStyle/>
                    <a:p>
                      <a:pPr marL="0" marR="0">
                        <a:lnSpc>
                          <a:spcPct val="115000"/>
                        </a:lnSpc>
                        <a:spcAft>
                          <a:spcPts val="800"/>
                        </a:spcAft>
                        <a:buNone/>
                      </a:pPr>
                      <a:r>
                        <a:rPr lang="en-US" sz="1200" kern="100">
                          <a:effectLst/>
                        </a:rPr>
                        <a:t>1. Collect user details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Present form for name, email/phone, password, (driver: license)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74634005"/>
                  </a:ext>
                </a:extLst>
              </a:tr>
              <a:tr h="269168">
                <a:tc>
                  <a:txBody>
                    <a:bodyPr/>
                    <a:lstStyle/>
                    <a:p>
                      <a:pPr marL="0" marR="0">
                        <a:lnSpc>
                          <a:spcPct val="115000"/>
                        </a:lnSpc>
                        <a:spcAft>
                          <a:spcPts val="800"/>
                        </a:spcAft>
                        <a:buNone/>
                      </a:pPr>
                      <a:r>
                        <a:rPr lang="en-US" sz="1200" kern="100">
                          <a:effectLst/>
                        </a:rPr>
                        <a:t>2. Validate input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Check mandatory fields, email format, password strength</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9294052"/>
                  </a:ext>
                </a:extLst>
              </a:tr>
              <a:tr h="269168">
                <a:tc>
                  <a:txBody>
                    <a:bodyPr/>
                    <a:lstStyle/>
                    <a:p>
                      <a:pPr marL="0" marR="0">
                        <a:lnSpc>
                          <a:spcPct val="115000"/>
                        </a:lnSpc>
                        <a:spcAft>
                          <a:spcPts val="800"/>
                        </a:spcAft>
                        <a:buNone/>
                      </a:pPr>
                      <a:r>
                        <a:rPr lang="en-US" sz="1200" kern="100">
                          <a:effectLst/>
                        </a:rPr>
                        <a:t>3. Create account record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Invoke Account.create() → store credentials in user database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7351990"/>
                  </a:ext>
                </a:extLst>
              </a:tr>
              <a:tr h="269168">
                <a:tc>
                  <a:txBody>
                    <a:bodyPr/>
                    <a:lstStyle/>
                    <a:p>
                      <a:pPr marL="0" marR="0">
                        <a:lnSpc>
                          <a:spcPct val="115000"/>
                        </a:lnSpc>
                        <a:spcAft>
                          <a:spcPts val="800"/>
                        </a:spcAft>
                        <a:buNone/>
                      </a:pPr>
                      <a:r>
                        <a:rPr lang="en-US" sz="1200" kern="100">
                          <a:effectLst/>
                        </a:rPr>
                        <a:t>4. Send confirmation (optional)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Email/SMS with verification link or code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0190538"/>
                  </a:ext>
                </a:extLst>
              </a:tr>
              <a:tr h="269168">
                <a:tc>
                  <a:txBody>
                    <a:bodyPr/>
                    <a:lstStyle/>
                    <a:p>
                      <a:pPr marL="0" marR="0">
                        <a:lnSpc>
                          <a:spcPct val="115000"/>
                        </a:lnSpc>
                        <a:spcAft>
                          <a:spcPts val="800"/>
                        </a:spcAft>
                        <a:buNone/>
                      </a:pPr>
                      <a:r>
                        <a:rPr lang="en-US" sz="1200" kern="100">
                          <a:effectLst/>
                        </a:rPr>
                        <a:t>5. Authenticate on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Account.login() → check credentials → issue session token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77180207"/>
                  </a:ext>
                </a:extLst>
              </a:tr>
              <a:tr h="269168">
                <a:tc>
                  <a:txBody>
                    <a:bodyPr/>
                    <a:lstStyle/>
                    <a:p>
                      <a:pPr marL="0" marR="0">
                        <a:lnSpc>
                          <a:spcPct val="115000"/>
                        </a:lnSpc>
                        <a:spcAft>
                          <a:spcPts val="800"/>
                        </a:spcAft>
                        <a:buNone/>
                      </a:pPr>
                      <a:r>
                        <a:rPr lang="en-US" sz="1200" kern="100">
                          <a:effectLst/>
                        </a:rPr>
                        <a:t>Variants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77550217"/>
                  </a:ext>
                </a:extLst>
              </a:tr>
              <a:tr h="525077">
                <a:tc>
                  <a:txBody>
                    <a:bodyPr/>
                    <a:lstStyle/>
                    <a:p>
                      <a:pPr marL="0" marR="0">
                        <a:lnSpc>
                          <a:spcPct val="115000"/>
                        </a:lnSpc>
                        <a:spcAft>
                          <a:spcPts val="800"/>
                        </a:spcAft>
                        <a:buNone/>
                      </a:pPr>
                      <a:r>
                        <a:rPr lang="en-US" sz="1200" kern="100">
                          <a:effectLst/>
                        </a:rPr>
                        <a:t>1a. Social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User chooses Google/Facebook SSO → OAuth flow → create or link local 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66765399"/>
                  </a:ext>
                </a:extLst>
              </a:tr>
              <a:tr h="525077">
                <a:tc>
                  <a:txBody>
                    <a:bodyPr/>
                    <a:lstStyle/>
                    <a:p>
                      <a:pPr marL="0" marR="0">
                        <a:lnSpc>
                          <a:spcPct val="115000"/>
                        </a:lnSpc>
                        <a:spcAft>
                          <a:spcPts val="800"/>
                        </a:spcAft>
                        <a:buNone/>
                      </a:pPr>
                      <a:r>
                        <a:rPr lang="en-US" sz="1200" kern="100">
                          <a:effectLst/>
                        </a:rPr>
                        <a:t>1b. Password Reset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User forgot password → requests reset link → completes password change.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7030574"/>
                  </a:ext>
                </a:extLst>
              </a:tr>
            </a:tbl>
          </a:graphicData>
        </a:graphic>
      </p:graphicFrame>
    </p:spTree>
    <p:extLst>
      <p:ext uri="{BB962C8B-B14F-4D97-AF65-F5344CB8AC3E}">
        <p14:creationId xmlns:p14="http://schemas.microsoft.com/office/powerpoint/2010/main" val="367318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a:xfrm>
            <a:off x="1179073" y="352992"/>
            <a:ext cx="9833548" cy="1325563"/>
          </a:xfrm>
        </p:spPr>
        <p:txBody>
          <a:bodyPr anchor="b">
            <a:normAutofit/>
          </a:bodyPr>
          <a:lstStyle/>
          <a:p>
            <a:pPr algn="ctr"/>
            <a:r>
              <a:rPr lang="en-US" sz="3600" b="1" dirty="0">
                <a:solidFill>
                  <a:schemeClr val="tx2"/>
                </a:solidFill>
                <a:latin typeface="Calibri (Body)"/>
              </a:rPr>
              <a:t>Introduction</a:t>
            </a:r>
          </a:p>
        </p:txBody>
      </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1179073" y="1678555"/>
            <a:ext cx="9833548" cy="3827938"/>
          </a:xfrm>
        </p:spPr>
        <p:txBody>
          <a:bodyPr>
            <a:noAutofit/>
          </a:bodyPr>
          <a:lstStyle/>
          <a:p>
            <a:pPr marL="0" indent="0">
              <a:buNone/>
            </a:pPr>
            <a:r>
              <a:rPr lang="en-GB" sz="2000" dirty="0" err="1">
                <a:solidFill>
                  <a:schemeClr val="tx2"/>
                </a:solidFill>
              </a:rPr>
              <a:t>SmartRide</a:t>
            </a:r>
            <a:r>
              <a:rPr lang="en-GB" sz="2000" dirty="0">
                <a:solidFill>
                  <a:schemeClr val="tx2"/>
                </a:solidFill>
              </a:rPr>
              <a:t> is a transportation service company operating in a busy metropolitan city. The company connects customers with available drivers for a fee, using cars and motorbikes. Currently, </a:t>
            </a:r>
            <a:r>
              <a:rPr lang="en-GB" sz="2000" dirty="0" err="1">
                <a:solidFill>
                  <a:schemeClr val="tx2"/>
                </a:solidFill>
              </a:rPr>
              <a:t>SmartRide’s</a:t>
            </a:r>
            <a:r>
              <a:rPr lang="en-GB" sz="2000" dirty="0">
                <a:solidFill>
                  <a:schemeClr val="tx2"/>
                </a:solidFill>
              </a:rPr>
              <a:t> operations are managed manually, leading to inefficiencies such as long wait times, lost ride opportunities, and slow payment handling. To address these challenges and to prepare for future growth, </a:t>
            </a:r>
            <a:r>
              <a:rPr lang="en-GB" sz="2000" dirty="0" err="1">
                <a:solidFill>
                  <a:schemeClr val="tx2"/>
                </a:solidFill>
              </a:rPr>
              <a:t>SmartRide</a:t>
            </a:r>
            <a:r>
              <a:rPr lang="en-GB" sz="2000" dirty="0">
                <a:solidFill>
                  <a:schemeClr val="tx2"/>
                </a:solidFill>
              </a:rPr>
              <a:t> has commissioned the development of a new Online Ride-Sharing Platform (ORSP).</a:t>
            </a:r>
          </a:p>
          <a:p>
            <a:pPr marL="0" indent="0">
              <a:buNone/>
            </a:pPr>
            <a:endParaRPr lang="en-GB" sz="2000" dirty="0">
              <a:solidFill>
                <a:schemeClr val="tx2"/>
              </a:solidFill>
            </a:endParaRPr>
          </a:p>
          <a:p>
            <a:pPr marL="0" indent="0">
              <a:buNone/>
            </a:pPr>
            <a:r>
              <a:rPr lang="en-GB" sz="2000" dirty="0" err="1">
                <a:solidFill>
                  <a:schemeClr val="tx2"/>
                </a:solidFill>
              </a:rPr>
              <a:t>SESoft</a:t>
            </a:r>
            <a:r>
              <a:rPr lang="en-GB" sz="2000" dirty="0">
                <a:solidFill>
                  <a:schemeClr val="tx2"/>
                </a:solidFill>
              </a:rPr>
              <a:t> Consulting has been tasked with designing and developing the ORSP to automate and enhance </a:t>
            </a:r>
            <a:r>
              <a:rPr lang="en-GB" sz="2000" dirty="0" err="1">
                <a:solidFill>
                  <a:schemeClr val="tx2"/>
                </a:solidFill>
              </a:rPr>
              <a:t>SmartRide’s</a:t>
            </a:r>
            <a:r>
              <a:rPr lang="en-GB" sz="2000" dirty="0">
                <a:solidFill>
                  <a:schemeClr val="tx2"/>
                </a:solidFill>
              </a:rPr>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endParaRPr lang="en-US" sz="2000" dirty="0">
              <a:solidFill>
                <a:schemeClr val="tx2"/>
              </a:solidFill>
            </a:endParaRPr>
          </a:p>
        </p:txBody>
      </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CD39-54CB-EAA3-893C-3D45AD597098}"/>
              </a:ext>
            </a:extLst>
          </p:cNvPr>
          <p:cNvSpPr>
            <a:spLocks noGrp="1"/>
          </p:cNvSpPr>
          <p:nvPr>
            <p:ph type="title"/>
          </p:nvPr>
        </p:nvSpPr>
        <p:spPr>
          <a:xfrm>
            <a:off x="1039284" y="533400"/>
            <a:ext cx="3243619" cy="1320800"/>
          </a:xfrm>
        </p:spPr>
        <p:txBody>
          <a:bodyPr>
            <a:normAutofit fontScale="90000"/>
          </a:bodyPr>
          <a:lstStyle/>
          <a:p>
            <a:r>
              <a:rPr lang="en-US" dirty="0">
                <a:solidFill>
                  <a:schemeClr val="tx1"/>
                </a:solidFill>
              </a:rPr>
              <a:t>User Registration and Authentication</a:t>
            </a:r>
            <a:endParaRPr lang="en-US" dirty="0"/>
          </a:p>
        </p:txBody>
      </p:sp>
      <p:pic>
        <p:nvPicPr>
          <p:cNvPr id="4" name="Content Placeholder 3" descr="A diagram of a company&#10;&#10;AI-generated content may be incorrect.">
            <a:extLst>
              <a:ext uri="{FF2B5EF4-FFF2-40B4-BE49-F238E27FC236}">
                <a16:creationId xmlns:a16="http://schemas.microsoft.com/office/drawing/2014/main" id="{62B85228-141C-65E1-2544-78B53ADCCC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2550" y="144458"/>
            <a:ext cx="5410200" cy="6569083"/>
          </a:xfrm>
          <a:prstGeom prst="rect">
            <a:avLst/>
          </a:prstGeom>
          <a:noFill/>
          <a:ln>
            <a:noFill/>
          </a:ln>
        </p:spPr>
      </p:pic>
    </p:spTree>
    <p:extLst>
      <p:ext uri="{BB962C8B-B14F-4D97-AF65-F5344CB8AC3E}">
        <p14:creationId xmlns:p14="http://schemas.microsoft.com/office/powerpoint/2010/main" val="176383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8CEF-EF09-F6C6-FAC0-7E38660C5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6D887-EAD1-F08B-EE6D-4DA6C034EF78}"/>
              </a:ext>
            </a:extLst>
          </p:cNvPr>
          <p:cNvSpPr>
            <a:spLocks noGrp="1"/>
          </p:cNvSpPr>
          <p:nvPr>
            <p:ph type="title"/>
          </p:nvPr>
        </p:nvSpPr>
        <p:spPr>
          <a:xfrm>
            <a:off x="640489" y="457200"/>
            <a:ext cx="8596668" cy="1320800"/>
          </a:xfrm>
        </p:spPr>
        <p:txBody>
          <a:bodyPr/>
          <a:lstStyle/>
          <a:p>
            <a:r>
              <a:rPr lang="en-US" dirty="0">
                <a:solidFill>
                  <a:schemeClr val="tx1"/>
                </a:solidFill>
              </a:rPr>
              <a:t>Ride Booking</a:t>
            </a:r>
          </a:p>
        </p:txBody>
      </p:sp>
      <p:graphicFrame>
        <p:nvGraphicFramePr>
          <p:cNvPr id="6" name="Content Placeholder 5">
            <a:extLst>
              <a:ext uri="{FF2B5EF4-FFF2-40B4-BE49-F238E27FC236}">
                <a16:creationId xmlns:a16="http://schemas.microsoft.com/office/drawing/2014/main" id="{5FAB5E1E-5445-3CC5-5597-E34E4921240B}"/>
              </a:ext>
            </a:extLst>
          </p:cNvPr>
          <p:cNvGraphicFramePr>
            <a:graphicFrameLocks noGrp="1"/>
          </p:cNvGraphicFramePr>
          <p:nvPr>
            <p:ph idx="1"/>
            <p:extLst>
              <p:ext uri="{D42A27DB-BD31-4B8C-83A1-F6EECF244321}">
                <p14:modId xmlns:p14="http://schemas.microsoft.com/office/powerpoint/2010/main" val="2930232271"/>
              </p:ext>
            </p:extLst>
          </p:nvPr>
        </p:nvGraphicFramePr>
        <p:xfrm>
          <a:off x="640489" y="1253067"/>
          <a:ext cx="9807378" cy="5403667"/>
        </p:xfrm>
        <a:graphic>
          <a:graphicData uri="http://schemas.openxmlformats.org/drawingml/2006/table">
            <a:tbl>
              <a:tblPr firstRow="1" firstCol="1" bandRow="1">
                <a:tableStyleId>{5C22544A-7EE6-4342-B048-85BDC9FD1C3A}</a:tableStyleId>
              </a:tblPr>
              <a:tblGrid>
                <a:gridCol w="4903689">
                  <a:extLst>
                    <a:ext uri="{9D8B030D-6E8A-4147-A177-3AD203B41FA5}">
                      <a16:colId xmlns:a16="http://schemas.microsoft.com/office/drawing/2014/main" val="618310359"/>
                    </a:ext>
                  </a:extLst>
                </a:gridCol>
                <a:gridCol w="4903689">
                  <a:extLst>
                    <a:ext uri="{9D8B030D-6E8A-4147-A177-3AD203B41FA5}">
                      <a16:colId xmlns:a16="http://schemas.microsoft.com/office/drawing/2014/main" val="3075030567"/>
                    </a:ext>
                  </a:extLst>
                </a:gridCol>
              </a:tblGrid>
              <a:tr h="289801">
                <a:tc>
                  <a:txBody>
                    <a:bodyPr/>
                    <a:lstStyle/>
                    <a:p>
                      <a:pPr marL="0" marR="0">
                        <a:lnSpc>
                          <a:spcPct val="115000"/>
                        </a:lnSpc>
                        <a:spcAft>
                          <a:spcPts val="800"/>
                        </a:spcAft>
                        <a:buNone/>
                      </a:pPr>
                      <a:r>
                        <a:rPr lang="en-US" sz="1200" kern="100" dirty="0">
                          <a:effectLst/>
                        </a:rPr>
                        <a:t>Aspect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015747512"/>
                  </a:ext>
                </a:extLst>
              </a:tr>
              <a:tr h="570415">
                <a:tc>
                  <a:txBody>
                    <a:bodyPr/>
                    <a:lstStyle/>
                    <a:p>
                      <a:pPr marL="0" marR="0">
                        <a:lnSpc>
                          <a:spcPct val="115000"/>
                        </a:lnSpc>
                        <a:spcAft>
                          <a:spcPts val="800"/>
                        </a:spcAft>
                        <a:buNone/>
                      </a:pPr>
                      <a:r>
                        <a:rPr lang="en-US" sz="1200" kern="100">
                          <a:effectLst/>
                        </a:rPr>
                        <a:t>Purpose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Enable a Customer to request a new ride by specifying pickup and drop-off locations.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057065745"/>
                  </a:ext>
                </a:extLst>
              </a:tr>
              <a:tr h="570415">
                <a:tc>
                  <a:txBody>
                    <a:bodyPr/>
                    <a:lstStyle/>
                    <a:p>
                      <a:pPr marL="0" marR="0">
                        <a:lnSpc>
                          <a:spcPct val="115000"/>
                        </a:lnSpc>
                        <a:spcAft>
                          <a:spcPts val="800"/>
                        </a:spcAft>
                        <a:buNone/>
                      </a:pPr>
                      <a:r>
                        <a:rPr lang="en-US" sz="1200" kern="100">
                          <a:effectLst/>
                        </a:rPr>
                        <a:t>Precondition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User is authenticated and has a valid payment method on file.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431344642"/>
                  </a:ext>
                </a:extLst>
              </a:tr>
              <a:tr h="289801">
                <a:tc>
                  <a:txBody>
                    <a:bodyPr/>
                    <a:lstStyle/>
                    <a:p>
                      <a:pPr marL="0" marR="0">
                        <a:lnSpc>
                          <a:spcPct val="115000"/>
                        </a:lnSpc>
                        <a:spcAft>
                          <a:spcPts val="800"/>
                        </a:spcAft>
                        <a:buNone/>
                      </a:pPr>
                      <a:r>
                        <a:rPr lang="en-US" sz="1200" kern="100">
                          <a:effectLst/>
                        </a:rPr>
                        <a:t>Frequency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Every time a Customer needs a trip.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853243113"/>
                  </a:ext>
                </a:extLst>
              </a:tr>
              <a:tr h="570415">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Invalid locations or missing payment info block ride creation and frustrate users.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627921707"/>
                  </a:ext>
                </a:extLst>
              </a:tr>
              <a:tr h="289801">
                <a:tc>
                  <a:txBody>
                    <a:bodyPr/>
                    <a:lstStyle/>
                    <a:p>
                      <a:pPr marL="0" marR="0">
                        <a:lnSpc>
                          <a:spcPct val="115000"/>
                        </a:lnSpc>
                        <a:spcAft>
                          <a:spcPts val="800"/>
                        </a:spcAft>
                        <a:buNone/>
                      </a:pPr>
                      <a:r>
                        <a:rPr lang="en-US" sz="1200" kern="100">
                          <a:effectLst/>
                        </a:rPr>
                        <a:t>Work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“Book a Ride” screen with map and form.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05243572"/>
                  </a:ext>
                </a:extLst>
              </a:tr>
              <a:tr h="289801">
                <a:tc>
                  <a:txBody>
                    <a:bodyPr/>
                    <a:lstStyle/>
                    <a:p>
                      <a:pPr marL="0" marR="0">
                        <a:lnSpc>
                          <a:spcPct val="115000"/>
                        </a:lnSpc>
                        <a:spcAft>
                          <a:spcPts val="800"/>
                        </a:spcAft>
                        <a:buNone/>
                      </a:pPr>
                      <a:r>
                        <a:rPr lang="en-US" sz="1200" kern="100">
                          <a:effectLst/>
                        </a:rPr>
                        <a:t>Subtask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Example Solution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489771068"/>
                  </a:ext>
                </a:extLst>
              </a:tr>
              <a:tr h="289801">
                <a:tc>
                  <a:txBody>
                    <a:bodyPr/>
                    <a:lstStyle/>
                    <a:p>
                      <a:pPr marL="0" marR="0">
                        <a:lnSpc>
                          <a:spcPct val="115000"/>
                        </a:lnSpc>
                        <a:spcAft>
                          <a:spcPts val="800"/>
                        </a:spcAft>
                        <a:buNone/>
                      </a:pPr>
                      <a:r>
                        <a:rPr lang="en-US" sz="1200" kern="100">
                          <a:effectLst/>
                        </a:rPr>
                        <a:t>1. Enter pickup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Map-based search / GPS “use my current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824495810"/>
                  </a:ext>
                </a:extLst>
              </a:tr>
              <a:tr h="289801">
                <a:tc>
                  <a:txBody>
                    <a:bodyPr/>
                    <a:lstStyle/>
                    <a:p>
                      <a:pPr marL="0" marR="0">
                        <a:lnSpc>
                          <a:spcPct val="115000"/>
                        </a:lnSpc>
                        <a:spcAft>
                          <a:spcPts val="800"/>
                        </a:spcAft>
                        <a:buNone/>
                      </a:pPr>
                      <a:r>
                        <a:rPr lang="en-US" sz="1200" kern="100">
                          <a:effectLst/>
                        </a:rPr>
                        <a:t>2. Enter drop-off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Address autocomplete + map pin drop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798404483"/>
                  </a:ext>
                </a:extLst>
              </a:tr>
              <a:tr h="289801">
                <a:tc>
                  <a:txBody>
                    <a:bodyPr/>
                    <a:lstStyle/>
                    <a:p>
                      <a:pPr marL="0" marR="0">
                        <a:lnSpc>
                          <a:spcPct val="115000"/>
                        </a:lnSpc>
                        <a:spcAft>
                          <a:spcPts val="800"/>
                        </a:spcAft>
                        <a:buNone/>
                      </a:pPr>
                      <a:r>
                        <a:rPr lang="en-US" sz="1200" kern="100">
                          <a:effectLst/>
                        </a:rPr>
                        <a:t>3. Validate service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Check coordinates against supported city polygon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401700004"/>
                  </a:ext>
                </a:extLst>
              </a:tr>
              <a:tr h="289801">
                <a:tc>
                  <a:txBody>
                    <a:bodyPr/>
                    <a:lstStyle/>
                    <a:p>
                      <a:pPr marL="0" marR="0">
                        <a:lnSpc>
                          <a:spcPct val="115000"/>
                        </a:lnSpc>
                        <a:spcAft>
                          <a:spcPts val="800"/>
                        </a:spcAft>
                        <a:buNone/>
                      </a:pPr>
                      <a:r>
                        <a:rPr lang="en-US" sz="1200" kern="100">
                          <a:effectLst/>
                        </a:rPr>
                        <a:t>4. Show vehicle types &amp; ETAs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Query ETA service for cars/motorbikes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03880882"/>
                  </a:ext>
                </a:extLst>
              </a:tr>
              <a:tr h="289801">
                <a:tc>
                  <a:txBody>
                    <a:bodyPr/>
                    <a:lstStyle/>
                    <a:p>
                      <a:pPr marL="0" marR="0">
                        <a:lnSpc>
                          <a:spcPct val="115000"/>
                        </a:lnSpc>
                        <a:spcAft>
                          <a:spcPts val="800"/>
                        </a:spcAft>
                        <a:buNone/>
                      </a:pPr>
                      <a:r>
                        <a:rPr lang="en-US" sz="1200" kern="100">
                          <a:effectLst/>
                        </a:rPr>
                        <a:t>5. Confirm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Ride.create() + persist pickup/drop-off and customer 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483042342"/>
                  </a:ext>
                </a:extLst>
              </a:tr>
              <a:tr h="289801">
                <a:tc>
                  <a:txBody>
                    <a:bodyPr/>
                    <a:lstStyle/>
                    <a:p>
                      <a:pPr marL="0" marR="0">
                        <a:lnSpc>
                          <a:spcPct val="115000"/>
                        </a:lnSpc>
                        <a:spcAft>
                          <a:spcPts val="800"/>
                        </a:spcAft>
                        <a:buNone/>
                      </a:pPr>
                      <a:r>
                        <a:rPr lang="en-US" sz="1200" kern="100">
                          <a:effectLst/>
                        </a:rPr>
                        <a:t>Variants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787616997"/>
                  </a:ext>
                </a:extLst>
              </a:tr>
              <a:tr h="504611">
                <a:tc>
                  <a:txBody>
                    <a:bodyPr/>
                    <a:lstStyle/>
                    <a:p>
                      <a:pPr marL="0" marR="0">
                        <a:lnSpc>
                          <a:spcPct val="115000"/>
                        </a:lnSpc>
                        <a:spcAft>
                          <a:spcPts val="800"/>
                        </a:spcAft>
                        <a:buNone/>
                      </a:pPr>
                      <a:r>
                        <a:rPr lang="en-US" sz="1200" kern="100">
                          <a:effectLst/>
                        </a:rPr>
                        <a:t>2a. Schedule for later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Customer selects future date/time → system enqueues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680055377"/>
                  </a:ext>
                </a:extLst>
              </a:tr>
              <a:tr h="289801">
                <a:tc>
                  <a:txBody>
                    <a:bodyPr/>
                    <a:lstStyle/>
                    <a:p>
                      <a:pPr marL="0" marR="0">
                        <a:lnSpc>
                          <a:spcPct val="115000"/>
                        </a:lnSpc>
                        <a:spcAft>
                          <a:spcPts val="800"/>
                        </a:spcAft>
                        <a:buNone/>
                      </a:pPr>
                      <a:r>
                        <a:rPr lang="en-US" sz="1200" kern="100">
                          <a:effectLst/>
                        </a:rPr>
                        <a:t>2b. Fare estimate only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dirty="0">
                          <a:effectLst/>
                        </a:rPr>
                        <a:t>Customer previews fare and ETA without booking.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849041201"/>
                  </a:ext>
                </a:extLst>
              </a:tr>
            </a:tbl>
          </a:graphicData>
        </a:graphic>
      </p:graphicFrame>
    </p:spTree>
    <p:extLst>
      <p:ext uri="{BB962C8B-B14F-4D97-AF65-F5344CB8AC3E}">
        <p14:creationId xmlns:p14="http://schemas.microsoft.com/office/powerpoint/2010/main" val="23072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61B-A565-5245-939F-A985A2BCC21F}"/>
              </a:ext>
            </a:extLst>
          </p:cNvPr>
          <p:cNvSpPr>
            <a:spLocks noGrp="1"/>
          </p:cNvSpPr>
          <p:nvPr>
            <p:ph type="title"/>
          </p:nvPr>
        </p:nvSpPr>
        <p:spPr>
          <a:xfrm>
            <a:off x="353484" y="457200"/>
            <a:ext cx="2789766" cy="1320800"/>
          </a:xfrm>
        </p:spPr>
        <p:txBody>
          <a:bodyPr/>
          <a:lstStyle/>
          <a:p>
            <a:r>
              <a:rPr lang="en-US" dirty="0">
                <a:solidFill>
                  <a:schemeClr val="tx1"/>
                </a:solidFill>
              </a:rPr>
              <a:t>Ride Booking</a:t>
            </a:r>
            <a:endParaRPr lang="en-US" dirty="0"/>
          </a:p>
        </p:txBody>
      </p:sp>
      <p:pic>
        <p:nvPicPr>
          <p:cNvPr id="4" name="Content Placeholder 3" descr="A diagram of a flowchart&#10;&#10;AI-generated content may be incorrect.">
            <a:extLst>
              <a:ext uri="{FF2B5EF4-FFF2-40B4-BE49-F238E27FC236}">
                <a16:creationId xmlns:a16="http://schemas.microsoft.com/office/drawing/2014/main" id="{CA6C885E-7404-583B-395D-11CC43D407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150" y="181886"/>
            <a:ext cx="8104716" cy="6494227"/>
          </a:xfrm>
          <a:prstGeom prst="rect">
            <a:avLst/>
          </a:prstGeom>
          <a:noFill/>
          <a:ln>
            <a:noFill/>
          </a:ln>
        </p:spPr>
      </p:pic>
    </p:spTree>
    <p:extLst>
      <p:ext uri="{BB962C8B-B14F-4D97-AF65-F5344CB8AC3E}">
        <p14:creationId xmlns:p14="http://schemas.microsoft.com/office/powerpoint/2010/main" val="127312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6A27A-4A7F-A154-7094-5BD4C766F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25840-4FF4-394D-396A-30695DCCDCFC}"/>
              </a:ext>
            </a:extLst>
          </p:cNvPr>
          <p:cNvSpPr>
            <a:spLocks noGrp="1"/>
          </p:cNvSpPr>
          <p:nvPr>
            <p:ph type="title"/>
          </p:nvPr>
        </p:nvSpPr>
        <p:spPr/>
        <p:txBody>
          <a:bodyPr/>
          <a:lstStyle/>
          <a:p>
            <a:r>
              <a:rPr lang="en-US" dirty="0">
                <a:solidFill>
                  <a:schemeClr val="tx1"/>
                </a:solidFill>
              </a:rPr>
              <a:t>Driver Assignment</a:t>
            </a:r>
          </a:p>
        </p:txBody>
      </p:sp>
      <p:graphicFrame>
        <p:nvGraphicFramePr>
          <p:cNvPr id="6" name="Content Placeholder 5">
            <a:extLst>
              <a:ext uri="{FF2B5EF4-FFF2-40B4-BE49-F238E27FC236}">
                <a16:creationId xmlns:a16="http://schemas.microsoft.com/office/drawing/2014/main" id="{ACC00D23-8E16-02C8-E6A6-95AF97E6F11D}"/>
              </a:ext>
            </a:extLst>
          </p:cNvPr>
          <p:cNvGraphicFramePr>
            <a:graphicFrameLocks noGrp="1"/>
          </p:cNvGraphicFramePr>
          <p:nvPr>
            <p:ph idx="1"/>
            <p:extLst>
              <p:ext uri="{D42A27DB-BD31-4B8C-83A1-F6EECF244321}">
                <p14:modId xmlns:p14="http://schemas.microsoft.com/office/powerpoint/2010/main" val="3564556845"/>
              </p:ext>
            </p:extLst>
          </p:nvPr>
        </p:nvGraphicFramePr>
        <p:xfrm>
          <a:off x="524931" y="1236132"/>
          <a:ext cx="10566402" cy="5418670"/>
        </p:xfrm>
        <a:graphic>
          <a:graphicData uri="http://schemas.openxmlformats.org/drawingml/2006/table">
            <a:tbl>
              <a:tblPr firstRow="1" firstCol="1" bandRow="1">
                <a:tableStyleId>{5C22544A-7EE6-4342-B048-85BDC9FD1C3A}</a:tableStyleId>
              </a:tblPr>
              <a:tblGrid>
                <a:gridCol w="5283201">
                  <a:extLst>
                    <a:ext uri="{9D8B030D-6E8A-4147-A177-3AD203B41FA5}">
                      <a16:colId xmlns:a16="http://schemas.microsoft.com/office/drawing/2014/main" val="2064517652"/>
                    </a:ext>
                  </a:extLst>
                </a:gridCol>
                <a:gridCol w="5283201">
                  <a:extLst>
                    <a:ext uri="{9D8B030D-6E8A-4147-A177-3AD203B41FA5}">
                      <a16:colId xmlns:a16="http://schemas.microsoft.com/office/drawing/2014/main" val="2123572318"/>
                    </a:ext>
                  </a:extLst>
                </a:gridCol>
              </a:tblGrid>
              <a:tr h="287154">
                <a:tc>
                  <a:txBody>
                    <a:bodyPr/>
                    <a:lstStyle/>
                    <a:p>
                      <a:pPr marL="0" marR="0">
                        <a:lnSpc>
                          <a:spcPct val="115000"/>
                        </a:lnSpc>
                        <a:spcAft>
                          <a:spcPts val="800"/>
                        </a:spcAft>
                        <a:buNone/>
                      </a:pPr>
                      <a:r>
                        <a:rPr lang="en-US" sz="1400" kern="100">
                          <a:effectLst/>
                        </a:rPr>
                        <a:t>Aspect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4977597"/>
                  </a:ext>
                </a:extLst>
              </a:tr>
              <a:tr h="564994">
                <a:tc>
                  <a:txBody>
                    <a:bodyPr/>
                    <a:lstStyle/>
                    <a:p>
                      <a:pPr marL="0" marR="0">
                        <a:lnSpc>
                          <a:spcPct val="115000"/>
                        </a:lnSpc>
                        <a:spcAft>
                          <a:spcPts val="800"/>
                        </a:spcAft>
                        <a:buNone/>
                      </a:pPr>
                      <a:r>
                        <a:rPr lang="en-US" sz="1400" kern="100">
                          <a:effectLst/>
                        </a:rPr>
                        <a:t>Purpose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Automatically match a new Ride request to the most suitable available Driver.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5520978"/>
                  </a:ext>
                </a:extLst>
              </a:tr>
              <a:tr h="564994">
                <a:tc>
                  <a:txBody>
                    <a:bodyPr/>
                    <a:lstStyle/>
                    <a:p>
                      <a:pPr marL="0" marR="0">
                        <a:lnSpc>
                          <a:spcPct val="115000"/>
                        </a:lnSpc>
                        <a:spcAft>
                          <a:spcPts val="800"/>
                        </a:spcAft>
                        <a:buNone/>
                      </a:pPr>
                      <a:r>
                        <a:rPr lang="en-US" sz="1400" kern="100">
                          <a:effectLst/>
                        </a:rPr>
                        <a:t>Precondition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 Ride has been created and at least one Driver is marked available nearby.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4322995"/>
                  </a:ext>
                </a:extLst>
              </a:tr>
              <a:tr h="287154">
                <a:tc>
                  <a:txBody>
                    <a:bodyPr/>
                    <a:lstStyle/>
                    <a:p>
                      <a:pPr marL="0" marR="0">
                        <a:lnSpc>
                          <a:spcPct val="115000"/>
                        </a:lnSpc>
                        <a:spcAft>
                          <a:spcPts val="800"/>
                        </a:spcAft>
                        <a:buNone/>
                      </a:pPr>
                      <a:r>
                        <a:rPr lang="en-US" sz="1400" kern="100">
                          <a:effectLst/>
                        </a:rPr>
                        <a:t>Frequency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Once per new Ride request.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2386981"/>
                  </a:ext>
                </a:extLst>
              </a:tr>
              <a:tr h="287154">
                <a:tc>
                  <a:txBody>
                    <a:bodyPr/>
                    <a:lstStyle/>
                    <a:p>
                      <a:pPr marL="0" marR="0">
                        <a:lnSpc>
                          <a:spcPct val="115000"/>
                        </a:lnSpc>
                        <a:spcAft>
                          <a:spcPts val="800"/>
                        </a:spcAft>
                        <a:buNone/>
                      </a:pPr>
                      <a:r>
                        <a:rPr lang="en-US" sz="1400" kern="100">
                          <a:effectLst/>
                        </a:rPr>
                        <a:t>Critical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Poor matching leads to long waits or ride cancellations.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7617706"/>
                  </a:ext>
                </a:extLst>
              </a:tr>
              <a:tr h="287154">
                <a:tc>
                  <a:txBody>
                    <a:bodyPr/>
                    <a:lstStyle/>
                    <a:p>
                      <a:pPr marL="0" marR="0">
                        <a:lnSpc>
                          <a:spcPct val="115000"/>
                        </a:lnSpc>
                        <a:spcAft>
                          <a:spcPts val="800"/>
                        </a:spcAft>
                        <a:buNone/>
                      </a:pPr>
                      <a:r>
                        <a:rPr lang="en-US" sz="1400" kern="100">
                          <a:effectLst/>
                        </a:rPr>
                        <a:t>Work area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Backend dispatch service (RideManager).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7186620"/>
                  </a:ext>
                </a:extLst>
              </a:tr>
              <a:tr h="287154">
                <a:tc>
                  <a:txBody>
                    <a:bodyPr/>
                    <a:lstStyle/>
                    <a:p>
                      <a:pPr marL="0" marR="0">
                        <a:lnSpc>
                          <a:spcPct val="115000"/>
                        </a:lnSpc>
                        <a:spcAft>
                          <a:spcPts val="800"/>
                        </a:spcAft>
                        <a:buNone/>
                      </a:pPr>
                      <a:r>
                        <a:rPr lang="en-US" sz="1400" kern="100">
                          <a:effectLst/>
                        </a:rPr>
                        <a:t>Subtask</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Example Solution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0948363"/>
                  </a:ext>
                </a:extLst>
              </a:tr>
              <a:tr h="287154">
                <a:tc>
                  <a:txBody>
                    <a:bodyPr/>
                    <a:lstStyle/>
                    <a:p>
                      <a:pPr marL="0" marR="0">
                        <a:lnSpc>
                          <a:spcPct val="115000"/>
                        </a:lnSpc>
                        <a:spcAft>
                          <a:spcPts val="800"/>
                        </a:spcAft>
                        <a:buNone/>
                      </a:pPr>
                      <a:r>
                        <a:rPr lang="en-US" sz="1400" kern="100" dirty="0">
                          <a:effectLst/>
                        </a:rPr>
                        <a:t>1. Locate nearby drivers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Spatial query: Driver.location within radius of pickup point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2576396"/>
                  </a:ext>
                </a:extLst>
              </a:tr>
              <a:tr h="287154">
                <a:tc>
                  <a:txBody>
                    <a:bodyPr/>
                    <a:lstStyle/>
                    <a:p>
                      <a:pPr marL="0" marR="0">
                        <a:lnSpc>
                          <a:spcPct val="115000"/>
                        </a:lnSpc>
                        <a:spcAft>
                          <a:spcPts val="800"/>
                        </a:spcAft>
                        <a:buNone/>
                      </a:pPr>
                      <a:r>
                        <a:rPr lang="en-US" sz="1400" kern="100" dirty="0">
                          <a:effectLst/>
                        </a:rPr>
                        <a:t>2. Filter by availability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Exclude drivers marked “busy” or “offline”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4286538"/>
                  </a:ext>
                </a:extLst>
              </a:tr>
              <a:tr h="287154">
                <a:tc>
                  <a:txBody>
                    <a:bodyPr/>
                    <a:lstStyle/>
                    <a:p>
                      <a:pPr marL="0" marR="0">
                        <a:lnSpc>
                          <a:spcPct val="115000"/>
                        </a:lnSpc>
                        <a:spcAft>
                          <a:spcPts val="800"/>
                        </a:spcAft>
                        <a:buNone/>
                      </a:pPr>
                      <a:r>
                        <a:rPr lang="en-US" sz="1400" kern="100">
                          <a:effectLst/>
                        </a:rPr>
                        <a:t>3. Rank by ETA &amp; fairness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Sort by estimated arrival time and recent assignment count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6372709"/>
                  </a:ext>
                </a:extLst>
              </a:tr>
              <a:tr h="287154">
                <a:tc>
                  <a:txBody>
                    <a:bodyPr/>
                    <a:lstStyle/>
                    <a:p>
                      <a:pPr marL="0" marR="0">
                        <a:lnSpc>
                          <a:spcPct val="115000"/>
                        </a:lnSpc>
                        <a:spcAft>
                          <a:spcPts val="800"/>
                        </a:spcAft>
                        <a:buNone/>
                      </a:pPr>
                      <a:r>
                        <a:rPr lang="en-US" sz="1400" kern="100">
                          <a:effectLst/>
                        </a:rPr>
                        <a:t>4. Dispatch assignment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Ride.assignDriver(driverId) → notify driver via push/SMS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04397636"/>
                  </a:ext>
                </a:extLst>
              </a:tr>
              <a:tr h="564994">
                <a:tc>
                  <a:txBody>
                    <a:bodyPr/>
                    <a:lstStyle/>
                    <a:p>
                      <a:pPr marL="0" marR="0">
                        <a:lnSpc>
                          <a:spcPct val="115000"/>
                        </a:lnSpc>
                        <a:spcAft>
                          <a:spcPts val="800"/>
                        </a:spcAft>
                        <a:buNone/>
                      </a:pPr>
                      <a:r>
                        <a:rPr lang="en-US" sz="1400" kern="100">
                          <a:effectLst/>
                        </a:rPr>
                        <a:t>5. Await driver response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Timeout after N seconds → retry or escalate to next candidate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7605845"/>
                  </a:ext>
                </a:extLst>
              </a:tr>
              <a:tr h="287154">
                <a:tc>
                  <a:txBody>
                    <a:bodyPr/>
                    <a:lstStyle/>
                    <a:p>
                      <a:pPr marL="0" marR="0">
                        <a:lnSpc>
                          <a:spcPct val="115000"/>
                        </a:lnSpc>
                        <a:spcAft>
                          <a:spcPts val="800"/>
                        </a:spcAft>
                        <a:buNone/>
                      </a:pPr>
                      <a:r>
                        <a:rPr lang="en-US" sz="1400" kern="100">
                          <a:effectLst/>
                        </a:rPr>
                        <a:t>Variants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 </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3902235"/>
                  </a:ext>
                </a:extLst>
              </a:tr>
              <a:tr h="564994">
                <a:tc>
                  <a:txBody>
                    <a:bodyPr/>
                    <a:lstStyle/>
                    <a:p>
                      <a:pPr marL="0" marR="0">
                        <a:lnSpc>
                          <a:spcPct val="115000"/>
                        </a:lnSpc>
                        <a:spcAft>
                          <a:spcPts val="800"/>
                        </a:spcAft>
                        <a:buNone/>
                      </a:pPr>
                      <a:r>
                        <a:rPr lang="en-US" sz="1400" kern="100" dirty="0">
                          <a:effectLst/>
                        </a:rPr>
                        <a:t>3a. Manual override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Manager forces assignment to a specific driver in special cases.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876547"/>
                  </a:ext>
                </a:extLst>
              </a:tr>
              <a:tr h="287154">
                <a:tc>
                  <a:txBody>
                    <a:bodyPr/>
                    <a:lstStyle/>
                    <a:p>
                      <a:pPr marL="0" marR="0">
                        <a:lnSpc>
                          <a:spcPct val="115000"/>
                        </a:lnSpc>
                        <a:spcAft>
                          <a:spcPts val="800"/>
                        </a:spcAft>
                        <a:buNone/>
                      </a:pPr>
                      <a:r>
                        <a:rPr lang="en-US" sz="1400" kern="100">
                          <a:effectLst/>
                        </a:rPr>
                        <a:t>3b. Shared ride matching</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(Future) match multiple customers to one driver.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09158049"/>
                  </a:ext>
                </a:extLst>
              </a:tr>
            </a:tbl>
          </a:graphicData>
        </a:graphic>
      </p:graphicFrame>
    </p:spTree>
    <p:extLst>
      <p:ext uri="{BB962C8B-B14F-4D97-AF65-F5344CB8AC3E}">
        <p14:creationId xmlns:p14="http://schemas.microsoft.com/office/powerpoint/2010/main" val="330189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10C7-598E-3202-B74E-CC0132966B5E}"/>
              </a:ext>
            </a:extLst>
          </p:cNvPr>
          <p:cNvSpPr>
            <a:spLocks noGrp="1"/>
          </p:cNvSpPr>
          <p:nvPr>
            <p:ph type="title"/>
          </p:nvPr>
        </p:nvSpPr>
        <p:spPr>
          <a:xfrm>
            <a:off x="220134" y="266700"/>
            <a:ext cx="2713566" cy="1320800"/>
          </a:xfrm>
        </p:spPr>
        <p:txBody>
          <a:bodyPr/>
          <a:lstStyle/>
          <a:p>
            <a:r>
              <a:rPr lang="en-US" dirty="0">
                <a:solidFill>
                  <a:schemeClr val="tx1"/>
                </a:solidFill>
              </a:rPr>
              <a:t>Driver Assignment</a:t>
            </a:r>
            <a:endParaRPr lang="en-US" dirty="0"/>
          </a:p>
        </p:txBody>
      </p:sp>
      <p:pic>
        <p:nvPicPr>
          <p:cNvPr id="4" name="Content Placeholder 3" descr="A screenshot of a diagram&#10;&#10;AI-generated content may be incorrect.">
            <a:extLst>
              <a:ext uri="{FF2B5EF4-FFF2-40B4-BE49-F238E27FC236}">
                <a16:creationId xmlns:a16="http://schemas.microsoft.com/office/drawing/2014/main" id="{001267BB-DD9A-A938-08F0-C9DFC64474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0307" y="419100"/>
            <a:ext cx="9351559" cy="6019800"/>
          </a:xfrm>
          <a:prstGeom prst="rect">
            <a:avLst/>
          </a:prstGeom>
          <a:noFill/>
          <a:ln>
            <a:noFill/>
          </a:ln>
        </p:spPr>
      </p:pic>
    </p:spTree>
    <p:extLst>
      <p:ext uri="{BB962C8B-B14F-4D97-AF65-F5344CB8AC3E}">
        <p14:creationId xmlns:p14="http://schemas.microsoft.com/office/powerpoint/2010/main" val="2188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5BD5B-9DE8-DADF-EA91-2A47CFD63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AEA35-4C15-E312-B67C-A1C576959DD3}"/>
              </a:ext>
            </a:extLst>
          </p:cNvPr>
          <p:cNvSpPr>
            <a:spLocks noGrp="1"/>
          </p:cNvSpPr>
          <p:nvPr>
            <p:ph type="title"/>
          </p:nvPr>
        </p:nvSpPr>
        <p:spPr/>
        <p:txBody>
          <a:bodyPr/>
          <a:lstStyle/>
          <a:p>
            <a:r>
              <a:rPr lang="en-US" dirty="0">
                <a:solidFill>
                  <a:schemeClr val="tx1"/>
                </a:solidFill>
              </a:rPr>
              <a:t>Ride Status Tracking</a:t>
            </a:r>
          </a:p>
        </p:txBody>
      </p:sp>
      <p:graphicFrame>
        <p:nvGraphicFramePr>
          <p:cNvPr id="6" name="Content Placeholder 5">
            <a:extLst>
              <a:ext uri="{FF2B5EF4-FFF2-40B4-BE49-F238E27FC236}">
                <a16:creationId xmlns:a16="http://schemas.microsoft.com/office/drawing/2014/main" id="{BC6A0A1D-84FE-446A-177A-78790112032C}"/>
              </a:ext>
            </a:extLst>
          </p:cNvPr>
          <p:cNvGraphicFramePr>
            <a:graphicFrameLocks noGrp="1"/>
          </p:cNvGraphicFramePr>
          <p:nvPr>
            <p:ph idx="1"/>
            <p:extLst>
              <p:ext uri="{D42A27DB-BD31-4B8C-83A1-F6EECF244321}">
                <p14:modId xmlns:p14="http://schemas.microsoft.com/office/powerpoint/2010/main" val="658527665"/>
              </p:ext>
            </p:extLst>
          </p:nvPr>
        </p:nvGraphicFramePr>
        <p:xfrm>
          <a:off x="677334" y="1409700"/>
          <a:ext cx="10409766" cy="5143500"/>
        </p:xfrm>
        <a:graphic>
          <a:graphicData uri="http://schemas.openxmlformats.org/drawingml/2006/table">
            <a:tbl>
              <a:tblPr firstRow="1" firstCol="1" bandRow="1">
                <a:tableStyleId>{5C22544A-7EE6-4342-B048-85BDC9FD1C3A}</a:tableStyleId>
              </a:tblPr>
              <a:tblGrid>
                <a:gridCol w="5204883">
                  <a:extLst>
                    <a:ext uri="{9D8B030D-6E8A-4147-A177-3AD203B41FA5}">
                      <a16:colId xmlns:a16="http://schemas.microsoft.com/office/drawing/2014/main" val="3664991652"/>
                    </a:ext>
                  </a:extLst>
                </a:gridCol>
                <a:gridCol w="5204883">
                  <a:extLst>
                    <a:ext uri="{9D8B030D-6E8A-4147-A177-3AD203B41FA5}">
                      <a16:colId xmlns:a16="http://schemas.microsoft.com/office/drawing/2014/main" val="4176584151"/>
                    </a:ext>
                  </a:extLst>
                </a:gridCol>
              </a:tblGrid>
              <a:tr h="322777">
                <a:tc>
                  <a:txBody>
                    <a:bodyPr/>
                    <a:lstStyle/>
                    <a:p>
                      <a:pPr marL="0" marR="0">
                        <a:lnSpc>
                          <a:spcPct val="115000"/>
                        </a:lnSpc>
                        <a:spcAft>
                          <a:spcPts val="800"/>
                        </a:spcAft>
                        <a:buNone/>
                      </a:pPr>
                      <a:r>
                        <a:rPr lang="en-US" sz="1400" kern="100" dirty="0">
                          <a:effectLst/>
                        </a:rPr>
                        <a:t>Aspect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5373202"/>
                  </a:ext>
                </a:extLst>
              </a:tr>
              <a:tr h="635088">
                <a:tc>
                  <a:txBody>
                    <a:bodyPr/>
                    <a:lstStyle/>
                    <a:p>
                      <a:pPr marL="0" marR="0">
                        <a:lnSpc>
                          <a:spcPct val="115000"/>
                        </a:lnSpc>
                        <a:spcAft>
                          <a:spcPts val="800"/>
                        </a:spcAft>
                        <a:buNone/>
                      </a:pPr>
                      <a:r>
                        <a:rPr lang="en-US" sz="1400" kern="100" dirty="0">
                          <a:effectLst/>
                        </a:rPr>
                        <a:t>Purpose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Provide both Customer and Driver with real-time updates on ride progress and ETA.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7953462"/>
                  </a:ext>
                </a:extLst>
              </a:tr>
              <a:tr h="322777">
                <a:tc>
                  <a:txBody>
                    <a:bodyPr/>
                    <a:lstStyle/>
                    <a:p>
                      <a:pPr marL="0" marR="0">
                        <a:lnSpc>
                          <a:spcPct val="115000"/>
                        </a:lnSpc>
                        <a:spcAft>
                          <a:spcPts val="800"/>
                        </a:spcAft>
                        <a:buNone/>
                      </a:pPr>
                      <a:r>
                        <a:rPr lang="en-US" sz="1400" kern="100">
                          <a:effectLst/>
                        </a:rPr>
                        <a:t>Precondition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Driver has accepted the Ride and GPS updates are being sent.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47582299"/>
                  </a:ext>
                </a:extLst>
              </a:tr>
              <a:tr h="322777">
                <a:tc>
                  <a:txBody>
                    <a:bodyPr/>
                    <a:lstStyle/>
                    <a:p>
                      <a:pPr marL="0" marR="0">
                        <a:lnSpc>
                          <a:spcPct val="115000"/>
                        </a:lnSpc>
                        <a:spcAft>
                          <a:spcPts val="800"/>
                        </a:spcAft>
                        <a:buNone/>
                      </a:pPr>
                      <a:r>
                        <a:rPr lang="en-US" sz="1400" kern="100" dirty="0">
                          <a:effectLst/>
                        </a:rPr>
                        <a:t>Frequency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Continuous, throughout the lifecycle of each Ride.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5626277"/>
                  </a:ext>
                </a:extLst>
              </a:tr>
              <a:tr h="635088">
                <a:tc>
                  <a:txBody>
                    <a:bodyPr/>
                    <a:lstStyle/>
                    <a:p>
                      <a:pPr marL="0" marR="0">
                        <a:lnSpc>
                          <a:spcPct val="115000"/>
                        </a:lnSpc>
                        <a:spcAft>
                          <a:spcPts val="800"/>
                        </a:spcAft>
                        <a:buNone/>
                      </a:pPr>
                      <a:r>
                        <a:rPr lang="en-US" sz="1400" kern="100" dirty="0">
                          <a:effectLst/>
                        </a:rPr>
                        <a:t>Critical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Delays or inaccuracies in tracking decrease user trust and can cause missed pickups.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5084581"/>
                  </a:ext>
                </a:extLst>
              </a:tr>
              <a:tr h="322777">
                <a:tc>
                  <a:txBody>
                    <a:bodyPr/>
                    <a:lstStyle/>
                    <a:p>
                      <a:pPr marL="0" marR="0">
                        <a:lnSpc>
                          <a:spcPct val="115000"/>
                        </a:lnSpc>
                        <a:spcAft>
                          <a:spcPts val="800"/>
                        </a:spcAft>
                        <a:buNone/>
                      </a:pPr>
                      <a:r>
                        <a:rPr lang="en-US" sz="1400" kern="100">
                          <a:effectLst/>
                        </a:rPr>
                        <a:t>Work area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Mobile apps (Customer &amp; Driver), backend location service.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5808071"/>
                  </a:ext>
                </a:extLst>
              </a:tr>
              <a:tr h="322777">
                <a:tc>
                  <a:txBody>
                    <a:bodyPr/>
                    <a:lstStyle/>
                    <a:p>
                      <a:pPr marL="0" marR="0">
                        <a:lnSpc>
                          <a:spcPct val="115000"/>
                        </a:lnSpc>
                        <a:spcAft>
                          <a:spcPts val="800"/>
                        </a:spcAft>
                        <a:buNone/>
                      </a:pPr>
                      <a:r>
                        <a:rPr lang="en-US" sz="1400" kern="100" dirty="0">
                          <a:effectLst/>
                        </a:rPr>
                        <a:t>Subtask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Example Solution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9230931"/>
                  </a:ext>
                </a:extLst>
              </a:tr>
              <a:tr h="322777">
                <a:tc>
                  <a:txBody>
                    <a:bodyPr/>
                    <a:lstStyle/>
                    <a:p>
                      <a:pPr marL="0" marR="0">
                        <a:lnSpc>
                          <a:spcPct val="115000"/>
                        </a:lnSpc>
                        <a:spcAft>
                          <a:spcPts val="800"/>
                        </a:spcAft>
                        <a:buNone/>
                      </a:pPr>
                      <a:r>
                        <a:rPr lang="en-US" sz="1400" kern="100" dirty="0">
                          <a:effectLst/>
                        </a:rPr>
                        <a:t>1. Driver sends GPS heartbeat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App → Location.update(latitude, longitude)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0667869"/>
                  </a:ext>
                </a:extLst>
              </a:tr>
              <a:tr h="322777">
                <a:tc>
                  <a:txBody>
                    <a:bodyPr/>
                    <a:lstStyle/>
                    <a:p>
                      <a:pPr marL="0" marR="0">
                        <a:lnSpc>
                          <a:spcPct val="115000"/>
                        </a:lnSpc>
                        <a:spcAft>
                          <a:spcPts val="800"/>
                        </a:spcAft>
                        <a:buNone/>
                      </a:pPr>
                      <a:r>
                        <a:rPr lang="en-US" sz="1400" kern="100" dirty="0">
                          <a:effectLst/>
                        </a:rPr>
                        <a:t>2. Update Ride record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Ride.updatePosition() &amp; recalculate ETA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64359910"/>
                  </a:ext>
                </a:extLst>
              </a:tr>
              <a:tr h="322777">
                <a:tc>
                  <a:txBody>
                    <a:bodyPr/>
                    <a:lstStyle/>
                    <a:p>
                      <a:pPr marL="0" marR="0">
                        <a:lnSpc>
                          <a:spcPct val="115000"/>
                        </a:lnSpc>
                        <a:spcAft>
                          <a:spcPts val="800"/>
                        </a:spcAft>
                        <a:buNone/>
                      </a:pPr>
                      <a:r>
                        <a:rPr lang="en-US" sz="1400" kern="100">
                          <a:effectLst/>
                        </a:rPr>
                        <a:t>3. Push notification to Customer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Real-time socket message or push notification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5033562"/>
                  </a:ext>
                </a:extLst>
              </a:tr>
              <a:tr h="322777">
                <a:tc>
                  <a:txBody>
                    <a:bodyPr/>
                    <a:lstStyle/>
                    <a:p>
                      <a:pPr marL="0" marR="0">
                        <a:lnSpc>
                          <a:spcPct val="115000"/>
                        </a:lnSpc>
                        <a:spcAft>
                          <a:spcPts val="800"/>
                        </a:spcAft>
                        <a:buNone/>
                      </a:pPr>
                      <a:r>
                        <a:rPr lang="en-US" sz="1400" kern="100" dirty="0">
                          <a:effectLst/>
                        </a:rPr>
                        <a:t>4. Display map &amp; ETA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Mobile UI map redraw with driver marker and time label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83893444"/>
                  </a:ext>
                </a:extLst>
              </a:tr>
              <a:tr h="322777">
                <a:tc>
                  <a:txBody>
                    <a:bodyPr/>
                    <a:lstStyle/>
                    <a:p>
                      <a:pPr marL="0" marR="0">
                        <a:lnSpc>
                          <a:spcPct val="115000"/>
                        </a:lnSpc>
                        <a:spcAft>
                          <a:spcPts val="800"/>
                        </a:spcAft>
                        <a:buNone/>
                      </a:pPr>
                      <a:r>
                        <a:rPr lang="en-US" sz="1400" kern="100">
                          <a:effectLst/>
                        </a:rPr>
                        <a:t>Variants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 </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92069909"/>
                  </a:ext>
                </a:extLst>
              </a:tr>
              <a:tr h="322777">
                <a:tc>
                  <a:txBody>
                    <a:bodyPr/>
                    <a:lstStyle/>
                    <a:p>
                      <a:pPr marL="0" marR="0">
                        <a:lnSpc>
                          <a:spcPct val="115000"/>
                        </a:lnSpc>
                        <a:spcAft>
                          <a:spcPts val="800"/>
                        </a:spcAft>
                        <a:buNone/>
                      </a:pPr>
                      <a:r>
                        <a:rPr lang="en-US" sz="1400" kern="100" dirty="0">
                          <a:effectLst/>
                        </a:rPr>
                        <a:t>4a. Intermittent connectivity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Buffer location updates locally → sync when online.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9616817"/>
                  </a:ext>
                </a:extLst>
              </a:tr>
              <a:tr h="322777">
                <a:tc>
                  <a:txBody>
                    <a:bodyPr/>
                    <a:lstStyle/>
                    <a:p>
                      <a:pPr marL="0" marR="0">
                        <a:lnSpc>
                          <a:spcPct val="115000"/>
                        </a:lnSpc>
                        <a:spcAft>
                          <a:spcPts val="800"/>
                        </a:spcAft>
                        <a:buNone/>
                      </a:pPr>
                      <a:r>
                        <a:rPr lang="en-US" sz="1400" kern="100" dirty="0">
                          <a:effectLst/>
                        </a:rPr>
                        <a:t>4b. Alternative routing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Driver manually updates route → recalculate ETA.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64548277"/>
                  </a:ext>
                </a:extLst>
              </a:tr>
            </a:tbl>
          </a:graphicData>
        </a:graphic>
      </p:graphicFrame>
    </p:spTree>
    <p:extLst>
      <p:ext uri="{BB962C8B-B14F-4D97-AF65-F5344CB8AC3E}">
        <p14:creationId xmlns:p14="http://schemas.microsoft.com/office/powerpoint/2010/main" val="1205327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8A77-1921-C91D-258E-90712A485791}"/>
              </a:ext>
            </a:extLst>
          </p:cNvPr>
          <p:cNvSpPr>
            <a:spLocks noGrp="1"/>
          </p:cNvSpPr>
          <p:nvPr>
            <p:ph type="title"/>
          </p:nvPr>
        </p:nvSpPr>
        <p:spPr>
          <a:xfrm>
            <a:off x="677334" y="609600"/>
            <a:ext cx="2580216" cy="1320800"/>
          </a:xfrm>
        </p:spPr>
        <p:txBody>
          <a:bodyPr/>
          <a:lstStyle/>
          <a:p>
            <a:r>
              <a:rPr lang="en-US" dirty="0">
                <a:solidFill>
                  <a:schemeClr val="tx1"/>
                </a:solidFill>
              </a:rPr>
              <a:t>Ride Status Tracking</a:t>
            </a:r>
            <a:endParaRPr lang="en-US" dirty="0"/>
          </a:p>
        </p:txBody>
      </p:sp>
      <p:pic>
        <p:nvPicPr>
          <p:cNvPr id="4" name="Content Placeholder 3" descr="A diagram of a service&#10;&#10;AI-generated content may be incorrect.">
            <a:extLst>
              <a:ext uri="{FF2B5EF4-FFF2-40B4-BE49-F238E27FC236}">
                <a16:creationId xmlns:a16="http://schemas.microsoft.com/office/drawing/2014/main" id="{8050082B-15A9-C378-D0E7-F5E5F39E40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5646" y="579437"/>
            <a:ext cx="7826537" cy="5699125"/>
          </a:xfrm>
          <a:prstGeom prst="rect">
            <a:avLst/>
          </a:prstGeom>
          <a:noFill/>
          <a:ln>
            <a:noFill/>
          </a:ln>
        </p:spPr>
      </p:pic>
    </p:spTree>
    <p:extLst>
      <p:ext uri="{BB962C8B-B14F-4D97-AF65-F5344CB8AC3E}">
        <p14:creationId xmlns:p14="http://schemas.microsoft.com/office/powerpoint/2010/main" val="2653000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F0A5-4767-41F6-BB12-1C7C6E0C6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34257-8A2E-D9B7-55C8-C26AF7FC4766}"/>
              </a:ext>
            </a:extLst>
          </p:cNvPr>
          <p:cNvSpPr>
            <a:spLocks noGrp="1"/>
          </p:cNvSpPr>
          <p:nvPr>
            <p:ph type="title"/>
          </p:nvPr>
        </p:nvSpPr>
        <p:spPr>
          <a:xfrm>
            <a:off x="677334" y="609600"/>
            <a:ext cx="9038166" cy="1320800"/>
          </a:xfrm>
        </p:spPr>
        <p:txBody>
          <a:bodyPr/>
          <a:lstStyle/>
          <a:p>
            <a:r>
              <a:rPr lang="en-US" dirty="0">
                <a:solidFill>
                  <a:schemeClr val="tx1"/>
                </a:solidFill>
              </a:rPr>
              <a:t>Payment Processing &amp; Receipt Generation</a:t>
            </a:r>
          </a:p>
        </p:txBody>
      </p:sp>
      <p:graphicFrame>
        <p:nvGraphicFramePr>
          <p:cNvPr id="6" name="Content Placeholder 5">
            <a:extLst>
              <a:ext uri="{FF2B5EF4-FFF2-40B4-BE49-F238E27FC236}">
                <a16:creationId xmlns:a16="http://schemas.microsoft.com/office/drawing/2014/main" id="{2A4AFBEC-4FDB-5E64-AB69-C30096C6C2AC}"/>
              </a:ext>
            </a:extLst>
          </p:cNvPr>
          <p:cNvGraphicFramePr>
            <a:graphicFrameLocks noGrp="1"/>
          </p:cNvGraphicFramePr>
          <p:nvPr>
            <p:ph idx="1"/>
            <p:extLst>
              <p:ext uri="{D42A27DB-BD31-4B8C-83A1-F6EECF244321}">
                <p14:modId xmlns:p14="http://schemas.microsoft.com/office/powerpoint/2010/main" val="1354407965"/>
              </p:ext>
            </p:extLst>
          </p:nvPr>
        </p:nvGraphicFramePr>
        <p:xfrm>
          <a:off x="438150" y="1276350"/>
          <a:ext cx="10782300" cy="5295900"/>
        </p:xfrm>
        <a:graphic>
          <a:graphicData uri="http://schemas.openxmlformats.org/drawingml/2006/table">
            <a:tbl>
              <a:tblPr firstRow="1" firstCol="1" bandRow="1">
                <a:tableStyleId>{5C22544A-7EE6-4342-B048-85BDC9FD1C3A}</a:tableStyleId>
              </a:tblPr>
              <a:tblGrid>
                <a:gridCol w="5391150">
                  <a:extLst>
                    <a:ext uri="{9D8B030D-6E8A-4147-A177-3AD203B41FA5}">
                      <a16:colId xmlns:a16="http://schemas.microsoft.com/office/drawing/2014/main" val="2181757967"/>
                    </a:ext>
                  </a:extLst>
                </a:gridCol>
                <a:gridCol w="5391150">
                  <a:extLst>
                    <a:ext uri="{9D8B030D-6E8A-4147-A177-3AD203B41FA5}">
                      <a16:colId xmlns:a16="http://schemas.microsoft.com/office/drawing/2014/main" val="722396981"/>
                    </a:ext>
                  </a:extLst>
                </a:gridCol>
              </a:tblGrid>
              <a:tr h="279043">
                <a:tc>
                  <a:txBody>
                    <a:bodyPr/>
                    <a:lstStyle/>
                    <a:p>
                      <a:pPr marL="0" marR="0">
                        <a:lnSpc>
                          <a:spcPct val="115000"/>
                        </a:lnSpc>
                        <a:spcAft>
                          <a:spcPts val="800"/>
                        </a:spcAft>
                        <a:buNone/>
                      </a:pPr>
                      <a:r>
                        <a:rPr lang="en-US" sz="1400" kern="100" dirty="0">
                          <a:effectLst/>
                        </a:rPr>
                        <a:t>Aspect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988480892"/>
                  </a:ext>
                </a:extLst>
              </a:tr>
              <a:tr h="547081">
                <a:tc>
                  <a:txBody>
                    <a:bodyPr/>
                    <a:lstStyle/>
                    <a:p>
                      <a:pPr marL="0" marR="0">
                        <a:lnSpc>
                          <a:spcPct val="115000"/>
                        </a:lnSpc>
                        <a:spcAft>
                          <a:spcPts val="800"/>
                        </a:spcAft>
                        <a:buNone/>
                      </a:pPr>
                      <a:r>
                        <a:rPr lang="en-US" sz="1400" kern="100" dirty="0">
                          <a:effectLst/>
                        </a:rPr>
                        <a:t>Purpose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Charge the Customer for a completed Ride and generate a digital receipt.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851234159"/>
                  </a:ext>
                </a:extLst>
              </a:tr>
              <a:tr h="547081">
                <a:tc>
                  <a:txBody>
                    <a:bodyPr/>
                    <a:lstStyle/>
                    <a:p>
                      <a:pPr marL="0" marR="0">
                        <a:lnSpc>
                          <a:spcPct val="115000"/>
                        </a:lnSpc>
                        <a:spcAft>
                          <a:spcPts val="800"/>
                        </a:spcAft>
                        <a:buNone/>
                      </a:pPr>
                      <a:r>
                        <a:rPr lang="en-US" sz="1400" kern="100" dirty="0">
                          <a:effectLst/>
                        </a:rPr>
                        <a:t>Precondition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Ride status = “Completed” and Customer has a valid payment method.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164367664"/>
                  </a:ext>
                </a:extLst>
              </a:tr>
              <a:tr h="279043">
                <a:tc>
                  <a:txBody>
                    <a:bodyPr/>
                    <a:lstStyle/>
                    <a:p>
                      <a:pPr marL="0" marR="0">
                        <a:lnSpc>
                          <a:spcPct val="115000"/>
                        </a:lnSpc>
                        <a:spcAft>
                          <a:spcPts val="800"/>
                        </a:spcAft>
                        <a:buNone/>
                      </a:pPr>
                      <a:r>
                        <a:rPr lang="en-US" sz="1400" kern="100" dirty="0">
                          <a:effectLst/>
                        </a:rPr>
                        <a:t>Frequency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Once per Ride completion.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280152233"/>
                  </a:ext>
                </a:extLst>
              </a:tr>
              <a:tr h="547081">
                <a:tc>
                  <a:txBody>
                    <a:bodyPr/>
                    <a:lstStyle/>
                    <a:p>
                      <a:pPr marL="0" marR="0">
                        <a:lnSpc>
                          <a:spcPct val="115000"/>
                        </a:lnSpc>
                        <a:spcAft>
                          <a:spcPts val="800"/>
                        </a:spcAft>
                        <a:buNone/>
                      </a:pPr>
                      <a:r>
                        <a:rPr lang="en-US" sz="1400" kern="100" dirty="0">
                          <a:effectLst/>
                        </a:rPr>
                        <a:t>Critical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Failed transactions lead to revenue loss and require manual follow-up.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147369266"/>
                  </a:ext>
                </a:extLst>
              </a:tr>
              <a:tr h="547081">
                <a:tc>
                  <a:txBody>
                    <a:bodyPr/>
                    <a:lstStyle/>
                    <a:p>
                      <a:pPr marL="0" marR="0">
                        <a:lnSpc>
                          <a:spcPct val="115000"/>
                        </a:lnSpc>
                        <a:spcAft>
                          <a:spcPts val="800"/>
                        </a:spcAft>
                        <a:buNone/>
                      </a:pPr>
                      <a:r>
                        <a:rPr lang="en-US" sz="1400" kern="100" dirty="0">
                          <a:effectLst/>
                        </a:rPr>
                        <a:t>Work area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Backend payment service (PaymentProcessor) and Customer app.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667828998"/>
                  </a:ext>
                </a:extLst>
              </a:tr>
              <a:tr h="279043">
                <a:tc>
                  <a:txBody>
                    <a:bodyPr/>
                    <a:lstStyle/>
                    <a:p>
                      <a:pPr marL="0" marR="0">
                        <a:lnSpc>
                          <a:spcPct val="115000"/>
                        </a:lnSpc>
                        <a:spcAft>
                          <a:spcPts val="800"/>
                        </a:spcAft>
                        <a:buNone/>
                      </a:pPr>
                      <a:r>
                        <a:rPr lang="en-US" sz="1400" kern="100" dirty="0">
                          <a:effectLst/>
                        </a:rPr>
                        <a:t>Subtask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Example Solution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576068171"/>
                  </a:ext>
                </a:extLst>
              </a:tr>
              <a:tr h="279043">
                <a:tc>
                  <a:txBody>
                    <a:bodyPr/>
                    <a:lstStyle/>
                    <a:p>
                      <a:pPr marL="0" marR="0">
                        <a:lnSpc>
                          <a:spcPct val="115000"/>
                        </a:lnSpc>
                        <a:spcAft>
                          <a:spcPts val="800"/>
                        </a:spcAft>
                        <a:buNone/>
                      </a:pPr>
                      <a:r>
                        <a:rPr lang="en-US" sz="1400" kern="100" dirty="0">
                          <a:effectLst/>
                        </a:rPr>
                        <a:t>1. Calculate fare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Formula: base fare + distance × rate + time × rate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858956349"/>
                  </a:ext>
                </a:extLst>
              </a:tr>
              <a:tr h="279043">
                <a:tc>
                  <a:txBody>
                    <a:bodyPr/>
                    <a:lstStyle/>
                    <a:p>
                      <a:pPr marL="0" marR="0">
                        <a:lnSpc>
                          <a:spcPct val="115000"/>
                        </a:lnSpc>
                        <a:spcAft>
                          <a:spcPts val="800"/>
                        </a:spcAft>
                        <a:buNone/>
                      </a:pPr>
                      <a:r>
                        <a:rPr lang="en-US" sz="1400" kern="100" dirty="0">
                          <a:effectLst/>
                        </a:rPr>
                        <a:t>2. Initiate transaction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Payment.process(paymentInfo) → call third-party gateway API</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184525809"/>
                  </a:ext>
                </a:extLst>
              </a:tr>
              <a:tr h="279043">
                <a:tc>
                  <a:txBody>
                    <a:bodyPr/>
                    <a:lstStyle/>
                    <a:p>
                      <a:pPr marL="0" marR="0">
                        <a:lnSpc>
                          <a:spcPct val="115000"/>
                        </a:lnSpc>
                        <a:spcAft>
                          <a:spcPts val="800"/>
                        </a:spcAft>
                        <a:buNone/>
                      </a:pPr>
                      <a:r>
                        <a:rPr lang="en-US" sz="1400" kern="100" dirty="0">
                          <a:effectLst/>
                        </a:rPr>
                        <a:t>3. Handle gateway response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On success → Payment.markPaid(); on failure → retry/alert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766999032"/>
                  </a:ext>
                </a:extLst>
              </a:tr>
              <a:tr h="279043">
                <a:tc>
                  <a:txBody>
                    <a:bodyPr/>
                    <a:lstStyle/>
                    <a:p>
                      <a:pPr marL="0" marR="0">
                        <a:lnSpc>
                          <a:spcPct val="115000"/>
                        </a:lnSpc>
                        <a:spcAft>
                          <a:spcPts val="800"/>
                        </a:spcAft>
                        <a:buNone/>
                      </a:pPr>
                      <a:r>
                        <a:rPr lang="en-US" sz="1400" kern="100" dirty="0">
                          <a:effectLst/>
                        </a:rPr>
                        <a:t>4. Generate digital receipt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Payment.generateReceipt() → PDF or in-app view</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256363522"/>
                  </a:ext>
                </a:extLst>
              </a:tr>
              <a:tr h="279043">
                <a:tc>
                  <a:txBody>
                    <a:bodyPr/>
                    <a:lstStyle/>
                    <a:p>
                      <a:pPr marL="0" marR="0">
                        <a:lnSpc>
                          <a:spcPct val="115000"/>
                        </a:lnSpc>
                        <a:spcAft>
                          <a:spcPts val="800"/>
                        </a:spcAft>
                        <a:buNone/>
                      </a:pPr>
                      <a:r>
                        <a:rPr lang="en-US" sz="1400" kern="100" dirty="0">
                          <a:effectLst/>
                        </a:rPr>
                        <a:t>5. Notify Customer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Push notification + email with receipt link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139245374"/>
                  </a:ext>
                </a:extLst>
              </a:tr>
              <a:tr h="279043">
                <a:tc>
                  <a:txBody>
                    <a:bodyPr/>
                    <a:lstStyle/>
                    <a:p>
                      <a:pPr marL="0" marR="0">
                        <a:lnSpc>
                          <a:spcPct val="115000"/>
                        </a:lnSpc>
                        <a:spcAft>
                          <a:spcPts val="800"/>
                        </a:spcAft>
                        <a:buNone/>
                      </a:pPr>
                      <a:r>
                        <a:rPr lang="en-US" sz="1400" kern="100" dirty="0">
                          <a:effectLst/>
                        </a:rPr>
                        <a:t>Variants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2228555567"/>
                  </a:ext>
                </a:extLst>
              </a:tr>
              <a:tr h="279043">
                <a:tc>
                  <a:txBody>
                    <a:bodyPr/>
                    <a:lstStyle/>
                    <a:p>
                      <a:pPr marL="0" marR="0">
                        <a:lnSpc>
                          <a:spcPct val="115000"/>
                        </a:lnSpc>
                        <a:spcAft>
                          <a:spcPts val="800"/>
                        </a:spcAft>
                        <a:buNone/>
                      </a:pPr>
                      <a:r>
                        <a:rPr lang="en-US" sz="1400" kern="100" dirty="0">
                          <a:effectLst/>
                        </a:rPr>
                        <a:t>5a. Wallet top-up</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Deduct from in-app wallet balance before fallback to card.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410034767"/>
                  </a:ext>
                </a:extLst>
              </a:tr>
              <a:tr h="317146">
                <a:tc>
                  <a:txBody>
                    <a:bodyPr/>
                    <a:lstStyle/>
                    <a:p>
                      <a:pPr marL="0" marR="0">
                        <a:lnSpc>
                          <a:spcPct val="115000"/>
                        </a:lnSpc>
                        <a:spcAft>
                          <a:spcPts val="800"/>
                        </a:spcAft>
                        <a:buNone/>
                      </a:pPr>
                      <a:r>
                        <a:rPr lang="en-US" sz="1400" kern="100" dirty="0">
                          <a:effectLst/>
                        </a:rPr>
                        <a:t>5b. Split fare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Customer splits payment among multiple riders.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480956620"/>
                  </a:ext>
                </a:extLst>
              </a:tr>
            </a:tbl>
          </a:graphicData>
        </a:graphic>
      </p:graphicFrame>
    </p:spTree>
    <p:extLst>
      <p:ext uri="{BB962C8B-B14F-4D97-AF65-F5344CB8AC3E}">
        <p14:creationId xmlns:p14="http://schemas.microsoft.com/office/powerpoint/2010/main" val="223362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10F0-6AD9-FD02-84C2-80BEB682E0A4}"/>
              </a:ext>
            </a:extLst>
          </p:cNvPr>
          <p:cNvSpPr>
            <a:spLocks noGrp="1"/>
          </p:cNvSpPr>
          <p:nvPr>
            <p:ph type="title"/>
          </p:nvPr>
        </p:nvSpPr>
        <p:spPr>
          <a:xfrm>
            <a:off x="162984" y="476250"/>
            <a:ext cx="4294716" cy="1320800"/>
          </a:xfrm>
        </p:spPr>
        <p:txBody>
          <a:bodyPr>
            <a:normAutofit fontScale="90000"/>
          </a:bodyPr>
          <a:lstStyle/>
          <a:p>
            <a:r>
              <a:rPr lang="en-US" dirty="0">
                <a:solidFill>
                  <a:schemeClr val="tx1"/>
                </a:solidFill>
              </a:rPr>
              <a:t>Payment Processing &amp; Receipt Generation</a:t>
            </a:r>
            <a:endParaRPr lang="en-US" dirty="0"/>
          </a:p>
        </p:txBody>
      </p:sp>
      <p:pic>
        <p:nvPicPr>
          <p:cNvPr id="4" name="Content Placeholder 3" descr="A screenshot of a diagram&#10;&#10;AI-generated content may be incorrect.">
            <a:extLst>
              <a:ext uri="{FF2B5EF4-FFF2-40B4-BE49-F238E27FC236}">
                <a16:creationId xmlns:a16="http://schemas.microsoft.com/office/drawing/2014/main" id="{03A746F0-BE28-2082-96A7-B992132B8A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0" y="112240"/>
            <a:ext cx="7029450" cy="6633519"/>
          </a:xfrm>
          <a:prstGeom prst="rect">
            <a:avLst/>
          </a:prstGeom>
          <a:noFill/>
          <a:ln>
            <a:noFill/>
          </a:ln>
        </p:spPr>
      </p:pic>
    </p:spTree>
    <p:extLst>
      <p:ext uri="{BB962C8B-B14F-4D97-AF65-F5344CB8AC3E}">
        <p14:creationId xmlns:p14="http://schemas.microsoft.com/office/powerpoint/2010/main" val="391233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1F92-FDE7-2334-3497-E9777B4D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2D119-661D-7B4A-0634-0B715D06800B}"/>
              </a:ext>
            </a:extLst>
          </p:cNvPr>
          <p:cNvSpPr>
            <a:spLocks noGrp="1"/>
          </p:cNvSpPr>
          <p:nvPr>
            <p:ph type="title"/>
          </p:nvPr>
        </p:nvSpPr>
        <p:spPr/>
        <p:txBody>
          <a:bodyPr/>
          <a:lstStyle/>
          <a:p>
            <a:r>
              <a:rPr lang="en-US" dirty="0">
                <a:solidFill>
                  <a:schemeClr val="tx1"/>
                </a:solidFill>
              </a:rPr>
              <a:t>Operational Reporting</a:t>
            </a:r>
          </a:p>
        </p:txBody>
      </p:sp>
      <p:graphicFrame>
        <p:nvGraphicFramePr>
          <p:cNvPr id="6" name="Content Placeholder 5">
            <a:extLst>
              <a:ext uri="{FF2B5EF4-FFF2-40B4-BE49-F238E27FC236}">
                <a16:creationId xmlns:a16="http://schemas.microsoft.com/office/drawing/2014/main" id="{A8788CB3-3036-28E4-0753-CAAF7D3B291D}"/>
              </a:ext>
            </a:extLst>
          </p:cNvPr>
          <p:cNvGraphicFramePr>
            <a:graphicFrameLocks noGrp="1"/>
          </p:cNvGraphicFramePr>
          <p:nvPr>
            <p:ph idx="1"/>
            <p:extLst>
              <p:ext uri="{D42A27DB-BD31-4B8C-83A1-F6EECF244321}">
                <p14:modId xmlns:p14="http://schemas.microsoft.com/office/powerpoint/2010/main" val="1986604976"/>
              </p:ext>
            </p:extLst>
          </p:nvPr>
        </p:nvGraphicFramePr>
        <p:xfrm>
          <a:off x="438150" y="1333500"/>
          <a:ext cx="10058400" cy="5333996"/>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2618353343"/>
                    </a:ext>
                  </a:extLst>
                </a:gridCol>
                <a:gridCol w="5029200">
                  <a:extLst>
                    <a:ext uri="{9D8B030D-6E8A-4147-A177-3AD203B41FA5}">
                      <a16:colId xmlns:a16="http://schemas.microsoft.com/office/drawing/2014/main" val="1481885167"/>
                    </a:ext>
                  </a:extLst>
                </a:gridCol>
              </a:tblGrid>
              <a:tr h="298484">
                <a:tc>
                  <a:txBody>
                    <a:bodyPr/>
                    <a:lstStyle/>
                    <a:p>
                      <a:pPr marL="0" marR="0">
                        <a:lnSpc>
                          <a:spcPct val="115000"/>
                        </a:lnSpc>
                        <a:spcAft>
                          <a:spcPts val="800"/>
                        </a:spcAft>
                        <a:buNone/>
                      </a:pPr>
                      <a:r>
                        <a:rPr lang="en-US" sz="1600" kern="100" dirty="0">
                          <a:effectLst/>
                        </a:rPr>
                        <a:t>Aspect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Description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2537377"/>
                  </a:ext>
                </a:extLst>
              </a:tr>
              <a:tr h="587289">
                <a:tc>
                  <a:txBody>
                    <a:bodyPr/>
                    <a:lstStyle/>
                    <a:p>
                      <a:pPr marL="0" marR="0">
                        <a:lnSpc>
                          <a:spcPct val="115000"/>
                        </a:lnSpc>
                        <a:spcAft>
                          <a:spcPts val="800"/>
                        </a:spcAft>
                        <a:buNone/>
                      </a:pPr>
                      <a:r>
                        <a:rPr lang="en-US" sz="1600" kern="100" dirty="0">
                          <a:effectLst/>
                        </a:rPr>
                        <a:t>Purpose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Provide Managers with insights on ride volumes, revenue, and driver performance over 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92686943"/>
                  </a:ext>
                </a:extLst>
              </a:tr>
              <a:tr h="587289">
                <a:tc>
                  <a:txBody>
                    <a:bodyPr/>
                    <a:lstStyle/>
                    <a:p>
                      <a:pPr marL="0" marR="0">
                        <a:lnSpc>
                          <a:spcPct val="115000"/>
                        </a:lnSpc>
                        <a:spcAft>
                          <a:spcPts val="800"/>
                        </a:spcAft>
                        <a:buNone/>
                      </a:pPr>
                      <a:r>
                        <a:rPr lang="en-US" sz="1600" kern="100">
                          <a:effectLst/>
                        </a:rPr>
                        <a:t>Precondition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System has processed multiple Rides and Payments to aggregate data.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34506990"/>
                  </a:ext>
                </a:extLst>
              </a:tr>
              <a:tr h="298484">
                <a:tc>
                  <a:txBody>
                    <a:bodyPr/>
                    <a:lstStyle/>
                    <a:p>
                      <a:pPr marL="0" marR="0">
                        <a:lnSpc>
                          <a:spcPct val="115000"/>
                        </a:lnSpc>
                        <a:spcAft>
                          <a:spcPts val="800"/>
                        </a:spcAft>
                        <a:buNone/>
                      </a:pPr>
                      <a:r>
                        <a:rPr lang="en-US" sz="1600" kern="100" dirty="0">
                          <a:effectLst/>
                        </a:rPr>
                        <a:t>Frequency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On-demand or scheduled (e.g., daily at midnight).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593711"/>
                  </a:ext>
                </a:extLst>
              </a:tr>
              <a:tr h="587289">
                <a:tc>
                  <a:txBody>
                    <a:bodyPr/>
                    <a:lstStyle/>
                    <a:p>
                      <a:pPr marL="0" marR="0">
                        <a:lnSpc>
                          <a:spcPct val="115000"/>
                        </a:lnSpc>
                        <a:spcAft>
                          <a:spcPts val="800"/>
                        </a:spcAft>
                        <a:buNone/>
                      </a:pPr>
                      <a:r>
                        <a:rPr lang="en-US" sz="1600" kern="100">
                          <a:effectLst/>
                        </a:rPr>
                        <a:t>Critical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Inaccurate or delayed reports hinder strategic decision-making.</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21881042"/>
                  </a:ext>
                </a:extLst>
              </a:tr>
              <a:tr h="298484">
                <a:tc>
                  <a:txBody>
                    <a:bodyPr/>
                    <a:lstStyle/>
                    <a:p>
                      <a:pPr marL="0" marR="0">
                        <a:lnSpc>
                          <a:spcPct val="115000"/>
                        </a:lnSpc>
                        <a:spcAft>
                          <a:spcPts val="800"/>
                        </a:spcAft>
                        <a:buNone/>
                      </a:pPr>
                      <a:r>
                        <a:rPr lang="en-US" sz="1600" kern="100" dirty="0">
                          <a:effectLst/>
                        </a:rPr>
                        <a:t>Work area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Manager portal / reporting dashboard.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1729082"/>
                  </a:ext>
                </a:extLst>
              </a:tr>
              <a:tr h="298484">
                <a:tc>
                  <a:txBody>
                    <a:bodyPr/>
                    <a:lstStyle/>
                    <a:p>
                      <a:pPr marL="0" marR="0">
                        <a:lnSpc>
                          <a:spcPct val="115000"/>
                        </a:lnSpc>
                        <a:spcAft>
                          <a:spcPts val="800"/>
                        </a:spcAft>
                        <a:buNone/>
                      </a:pPr>
                      <a:r>
                        <a:rPr lang="en-US" sz="1600" kern="100" dirty="0">
                          <a:effectLst/>
                        </a:rPr>
                        <a:t>Subtask</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Example Solution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72418230"/>
                  </a:ext>
                </a:extLst>
              </a:tr>
              <a:tr h="298484">
                <a:tc>
                  <a:txBody>
                    <a:bodyPr/>
                    <a:lstStyle/>
                    <a:p>
                      <a:pPr marL="0" marR="0">
                        <a:lnSpc>
                          <a:spcPct val="115000"/>
                        </a:lnSpc>
                        <a:spcAft>
                          <a:spcPts val="800"/>
                        </a:spcAft>
                        <a:buNone/>
                      </a:pPr>
                      <a:r>
                        <a:rPr lang="en-US" sz="1600" kern="100" dirty="0">
                          <a:effectLst/>
                        </a:rPr>
                        <a:t>1. Query ride/payment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ReportGenerator.fetchRides(startDate, endDate)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58838134"/>
                  </a:ext>
                </a:extLst>
              </a:tr>
              <a:tr h="298484">
                <a:tc>
                  <a:txBody>
                    <a:bodyPr/>
                    <a:lstStyle/>
                    <a:p>
                      <a:pPr marL="0" marR="0">
                        <a:lnSpc>
                          <a:spcPct val="115000"/>
                        </a:lnSpc>
                        <a:spcAft>
                          <a:spcPts val="800"/>
                        </a:spcAft>
                        <a:buNone/>
                      </a:pPr>
                      <a:r>
                        <a:rPr lang="en-US" sz="1600" kern="100">
                          <a:effectLst/>
                        </a:rPr>
                        <a:t>2. Aggregate metrics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Calculate totals, averages, peak-hour counts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6640081"/>
                  </a:ext>
                </a:extLst>
              </a:tr>
              <a:tr h="298484">
                <a:tc>
                  <a:txBody>
                    <a:bodyPr/>
                    <a:lstStyle/>
                    <a:p>
                      <a:pPr marL="0" marR="0">
                        <a:lnSpc>
                          <a:spcPct val="115000"/>
                        </a:lnSpc>
                        <a:spcAft>
                          <a:spcPts val="800"/>
                        </a:spcAft>
                        <a:buNone/>
                      </a:pPr>
                      <a:r>
                        <a:rPr lang="en-US" sz="1600" kern="100">
                          <a:effectLst/>
                        </a:rPr>
                        <a:t>3. Format report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Render as table/chart in dashboard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9163623"/>
                  </a:ext>
                </a:extLst>
              </a:tr>
              <a:tr h="298484">
                <a:tc>
                  <a:txBody>
                    <a:bodyPr/>
                    <a:lstStyle/>
                    <a:p>
                      <a:pPr marL="0" marR="0">
                        <a:lnSpc>
                          <a:spcPct val="115000"/>
                        </a:lnSpc>
                        <a:spcAft>
                          <a:spcPts val="800"/>
                        </a:spcAft>
                        <a:buNone/>
                      </a:pPr>
                      <a:r>
                        <a:rPr lang="en-US" sz="1600" kern="100">
                          <a:effectLst/>
                        </a:rPr>
                        <a:t>4. Export or schedule delivery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CSV/PDF export or automated email dispatch</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61447335"/>
                  </a:ext>
                </a:extLst>
              </a:tr>
              <a:tr h="298484">
                <a:tc>
                  <a:txBody>
                    <a:bodyPr/>
                    <a:lstStyle/>
                    <a:p>
                      <a:pPr marL="0" marR="0">
                        <a:lnSpc>
                          <a:spcPct val="115000"/>
                        </a:lnSpc>
                        <a:spcAft>
                          <a:spcPts val="800"/>
                        </a:spcAft>
                        <a:buNone/>
                      </a:pPr>
                      <a:r>
                        <a:rPr lang="en-US" sz="1600" kern="100">
                          <a:effectLst/>
                        </a:rPr>
                        <a:t>Variants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8153787"/>
                  </a:ext>
                </a:extLst>
              </a:tr>
              <a:tr h="298484">
                <a:tc>
                  <a:txBody>
                    <a:bodyPr/>
                    <a:lstStyle/>
                    <a:p>
                      <a:pPr marL="0" marR="0">
                        <a:lnSpc>
                          <a:spcPct val="115000"/>
                        </a:lnSpc>
                        <a:spcAft>
                          <a:spcPts val="800"/>
                        </a:spcAft>
                        <a:buNone/>
                      </a:pPr>
                      <a:r>
                        <a:rPr lang="en-US" sz="1600" kern="100">
                          <a:effectLst/>
                        </a:rPr>
                        <a:t>6a. Custom date range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Manager selects arbitrary start/end dates.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90396406"/>
                  </a:ext>
                </a:extLst>
              </a:tr>
              <a:tr h="587289">
                <a:tc>
                  <a:txBody>
                    <a:bodyPr/>
                    <a:lstStyle/>
                    <a:p>
                      <a:pPr marL="0" marR="0">
                        <a:lnSpc>
                          <a:spcPct val="115000"/>
                        </a:lnSpc>
                        <a:spcAft>
                          <a:spcPts val="800"/>
                        </a:spcAft>
                        <a:buNone/>
                      </a:pPr>
                      <a:r>
                        <a:rPr lang="en-US" sz="1600" kern="100">
                          <a:effectLst/>
                        </a:rPr>
                        <a:t>6b. Performance alerts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System automatically flags underperforming metrics via email.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8199024"/>
                  </a:ext>
                </a:extLst>
              </a:tr>
            </a:tbl>
          </a:graphicData>
        </a:graphic>
      </p:graphicFrame>
    </p:spTree>
    <p:extLst>
      <p:ext uri="{BB962C8B-B14F-4D97-AF65-F5344CB8AC3E}">
        <p14:creationId xmlns:p14="http://schemas.microsoft.com/office/powerpoint/2010/main" val="296666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a:xfrm>
            <a:off x="640080" y="203200"/>
            <a:ext cx="3336175" cy="604574"/>
          </a:xfrm>
        </p:spPr>
        <p:txBody>
          <a:bodyPr>
            <a:normAutofit fontScale="90000"/>
          </a:bodyPr>
          <a:lstStyle/>
          <a:p>
            <a:r>
              <a:rPr lang="en-US" sz="3600" b="1" dirty="0">
                <a:solidFill>
                  <a:schemeClr val="tx2"/>
                </a:solidFill>
                <a:latin typeface="Calibri (Body)"/>
              </a:rPr>
              <a:t>Project Objectives</a:t>
            </a:r>
            <a:endParaRPr lang="en-US" sz="3600" dirty="0">
              <a:solidFill>
                <a:schemeClr val="tx2"/>
              </a:solidFill>
              <a:latin typeface="Calibri (Body)"/>
            </a:endParaRPr>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640080" y="1078707"/>
            <a:ext cx="9333653" cy="54236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a:buNone/>
            </a:pPr>
            <a:r>
              <a:rPr lang="en-GB" sz="2000" dirty="0">
                <a:solidFill>
                  <a:schemeClr val="tx2"/>
                </a:solidFill>
              </a:rPr>
              <a:t>The primary objectives of the ORSP project are:</a:t>
            </a:r>
          </a:p>
          <a:p>
            <a:pPr>
              <a:buFont typeface="Arial" panose="020B0604020202020204" pitchFamily="34" charset="0"/>
              <a:buChar char="•"/>
            </a:pPr>
            <a:r>
              <a:rPr lang="en-GB" sz="2000" b="1" dirty="0">
                <a:solidFill>
                  <a:schemeClr val="tx2"/>
                </a:solidFill>
              </a:rPr>
              <a:t>Automate ride-booking</a:t>
            </a:r>
            <a:r>
              <a:rPr lang="en-GB" sz="2000" dirty="0">
                <a:solidFill>
                  <a:schemeClr val="tx2"/>
                </a:solidFill>
              </a:rPr>
              <a:t> by allowing customers to easily request rides through a digital platform.</a:t>
            </a:r>
          </a:p>
          <a:p>
            <a:pPr>
              <a:buFont typeface="Arial" panose="020B0604020202020204" pitchFamily="34" charset="0"/>
              <a:buChar char="•"/>
            </a:pPr>
            <a:r>
              <a:rPr lang="en-GB" sz="2000" b="1" dirty="0">
                <a:solidFill>
                  <a:schemeClr val="tx2"/>
                </a:solidFill>
              </a:rPr>
              <a:t>Reduce customer wait times</a:t>
            </a:r>
            <a:r>
              <a:rPr lang="en-GB" sz="2000" dirty="0">
                <a:solidFill>
                  <a:schemeClr val="tx2"/>
                </a:solidFill>
              </a:rPr>
              <a:t> by efficiently matching available drivers to ride requests in real time.</a:t>
            </a:r>
          </a:p>
          <a:p>
            <a:pPr>
              <a:buFont typeface="Arial" panose="020B0604020202020204" pitchFamily="34" charset="0"/>
              <a:buChar char="•"/>
            </a:pPr>
            <a:r>
              <a:rPr lang="en-GB" sz="2000" b="1" dirty="0">
                <a:solidFill>
                  <a:schemeClr val="tx2"/>
                </a:solidFill>
              </a:rPr>
              <a:t>Introduce secure online payment processing</a:t>
            </a:r>
            <a:r>
              <a:rPr lang="en-GB" sz="2000" dirty="0">
                <a:solidFill>
                  <a:schemeClr val="tx2"/>
                </a:solidFill>
              </a:rPr>
              <a:t> to replace manual cash handling.</a:t>
            </a:r>
          </a:p>
          <a:p>
            <a:pPr>
              <a:buFont typeface="Arial" panose="020B0604020202020204" pitchFamily="34" charset="0"/>
              <a:buChar char="•"/>
            </a:pPr>
            <a:r>
              <a:rPr lang="en-GB" sz="2000" b="1" dirty="0">
                <a:solidFill>
                  <a:schemeClr val="tx2"/>
                </a:solidFill>
              </a:rPr>
              <a:t>Provide real-time tracking</a:t>
            </a:r>
            <a:r>
              <a:rPr lang="en-GB" sz="2000" dirty="0">
                <a:solidFill>
                  <a:schemeClr val="tx2"/>
                </a:solidFill>
              </a:rPr>
              <a:t> for customers to monitor driver location and estimated arrival times.</a:t>
            </a:r>
          </a:p>
          <a:p>
            <a:pPr>
              <a:buFont typeface="Arial" panose="020B0604020202020204" pitchFamily="34" charset="0"/>
              <a:buChar char="•"/>
            </a:pPr>
            <a:r>
              <a:rPr lang="en-GB" sz="2000" b="1" dirty="0">
                <a:solidFill>
                  <a:schemeClr val="tx2"/>
                </a:solidFill>
              </a:rPr>
              <a:t>Enable account management</a:t>
            </a:r>
            <a:r>
              <a:rPr lang="en-GB" sz="2000" dirty="0">
                <a:solidFill>
                  <a:schemeClr val="tx2"/>
                </a:solidFill>
              </a:rPr>
              <a:t> for customers and drivers through user profiles.</a:t>
            </a:r>
          </a:p>
          <a:p>
            <a:pPr>
              <a:buFont typeface="Arial" panose="020B0604020202020204" pitchFamily="34" charset="0"/>
              <a:buChar char="•"/>
            </a:pPr>
            <a:r>
              <a:rPr lang="en-GB" sz="2000" b="1" dirty="0">
                <a:solidFill>
                  <a:schemeClr val="tx2"/>
                </a:solidFill>
              </a:rPr>
              <a:t>Generate operational reports</a:t>
            </a:r>
            <a:r>
              <a:rPr lang="en-GB" sz="2000" dirty="0">
                <a:solidFill>
                  <a:schemeClr val="tx2"/>
                </a:solidFill>
              </a:rPr>
              <a:t> to help </a:t>
            </a:r>
            <a:r>
              <a:rPr lang="en-GB" sz="2000" dirty="0" err="1">
                <a:solidFill>
                  <a:schemeClr val="tx2"/>
                </a:solidFill>
              </a:rPr>
              <a:t>SmartRide’s</a:t>
            </a:r>
            <a:r>
              <a:rPr lang="en-GB" sz="2000" dirty="0">
                <a:solidFill>
                  <a:schemeClr val="tx2"/>
                </a:solidFill>
              </a:rPr>
              <a:t> management monitor service performance and demand trends.</a:t>
            </a:r>
          </a:p>
          <a:p>
            <a:r>
              <a:rPr lang="en-GB" sz="2000" dirty="0">
                <a:solidFill>
                  <a:schemeClr val="tx2"/>
                </a:solidFill>
              </a:rPr>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1739-889B-FE9E-292B-079862C62499}"/>
              </a:ext>
            </a:extLst>
          </p:cNvPr>
          <p:cNvSpPr>
            <a:spLocks noGrp="1"/>
          </p:cNvSpPr>
          <p:nvPr>
            <p:ph type="title"/>
          </p:nvPr>
        </p:nvSpPr>
        <p:spPr>
          <a:xfrm>
            <a:off x="634422" y="160032"/>
            <a:ext cx="2726652" cy="1320800"/>
          </a:xfrm>
        </p:spPr>
        <p:txBody>
          <a:bodyPr/>
          <a:lstStyle/>
          <a:p>
            <a:r>
              <a:rPr lang="en-US" dirty="0">
                <a:solidFill>
                  <a:schemeClr val="tx1"/>
                </a:solidFill>
              </a:rPr>
              <a:t>Operational Reporting</a:t>
            </a:r>
            <a:endParaRPr lang="en-US" dirty="0"/>
          </a:p>
        </p:txBody>
      </p:sp>
      <p:pic>
        <p:nvPicPr>
          <p:cNvPr id="4" name="Content Placeholder 3" descr="A diagram of a report&#10;&#10;AI-generated content may be incorrect.">
            <a:extLst>
              <a:ext uri="{FF2B5EF4-FFF2-40B4-BE49-F238E27FC236}">
                <a16:creationId xmlns:a16="http://schemas.microsoft.com/office/drawing/2014/main" id="{97513D06-28CC-1303-52BB-703DE710F0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5452" y="160032"/>
            <a:ext cx="5295900" cy="6537936"/>
          </a:xfrm>
          <a:prstGeom prst="rect">
            <a:avLst/>
          </a:prstGeom>
          <a:noFill/>
          <a:ln>
            <a:noFill/>
          </a:ln>
        </p:spPr>
      </p:pic>
    </p:spTree>
    <p:extLst>
      <p:ext uri="{BB962C8B-B14F-4D97-AF65-F5344CB8AC3E}">
        <p14:creationId xmlns:p14="http://schemas.microsoft.com/office/powerpoint/2010/main" val="28486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A911-FFCE-82FA-E725-87BA83042B2A}"/>
              </a:ext>
            </a:extLst>
          </p:cNvPr>
          <p:cNvSpPr>
            <a:spLocks noGrp="1"/>
          </p:cNvSpPr>
          <p:nvPr>
            <p:ph type="title"/>
          </p:nvPr>
        </p:nvSpPr>
        <p:spPr>
          <a:xfrm>
            <a:off x="677334" y="609600"/>
            <a:ext cx="8596668" cy="660398"/>
          </a:xfrm>
        </p:spPr>
        <p:txBody>
          <a:bodyPr/>
          <a:lstStyle/>
          <a:p>
            <a:r>
              <a:rPr lang="en-US" dirty="0">
                <a:solidFill>
                  <a:schemeClr val="tx1"/>
                </a:solidFill>
              </a:rPr>
              <a:t>List of identified classes</a:t>
            </a:r>
          </a:p>
        </p:txBody>
      </p:sp>
      <p:sp>
        <p:nvSpPr>
          <p:cNvPr id="3" name="Content Placeholder 2">
            <a:extLst>
              <a:ext uri="{FF2B5EF4-FFF2-40B4-BE49-F238E27FC236}">
                <a16:creationId xmlns:a16="http://schemas.microsoft.com/office/drawing/2014/main" id="{30DFAFE0-0F85-D0B6-204F-BF1D2271D2EB}"/>
              </a:ext>
            </a:extLst>
          </p:cNvPr>
          <p:cNvSpPr>
            <a:spLocks noGrp="1"/>
          </p:cNvSpPr>
          <p:nvPr>
            <p:ph idx="1"/>
          </p:nvPr>
        </p:nvSpPr>
        <p:spPr>
          <a:xfrm>
            <a:off x="677334" y="1270000"/>
            <a:ext cx="1877180" cy="3880773"/>
          </a:xfrm>
        </p:spPr>
        <p:txBody>
          <a:bodyPr>
            <a:normAutofit/>
          </a:bodyPr>
          <a:lstStyle/>
          <a:p>
            <a:pPr marL="0" marR="0" lvl="0" indent="0">
              <a:lnSpc>
                <a:spcPct val="115000"/>
              </a:lnSpc>
              <a:spcAft>
                <a:spcPts val="800"/>
              </a:spcAft>
              <a:buSzPts val="1000"/>
              <a:buNone/>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Domain Entities: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Customer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Driver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Ride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Payment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Account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SzPts val="1000"/>
              <a:buNone/>
              <a:tabLst>
                <a:tab pos="457200" algn="l"/>
              </a:tabLst>
            </a:pP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82D2A11A-5CFA-745C-7861-A6BDCDB3F065}"/>
              </a:ext>
            </a:extLst>
          </p:cNvPr>
          <p:cNvSpPr txBox="1">
            <a:spLocks/>
          </p:cNvSpPr>
          <p:nvPr/>
        </p:nvSpPr>
        <p:spPr>
          <a:xfrm>
            <a:off x="2897404" y="1269997"/>
            <a:ext cx="207826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Data-Holder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Vehicle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Location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Report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SzPts val="1000"/>
              <a:buFont typeface="Wingdings 3" charset="2"/>
              <a:buNone/>
              <a:tabLst>
                <a:tab pos="457200" algn="l"/>
              </a:tabLst>
            </a:pP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8" name="Content Placeholder 2">
            <a:extLst>
              <a:ext uri="{FF2B5EF4-FFF2-40B4-BE49-F238E27FC236}">
                <a16:creationId xmlns:a16="http://schemas.microsoft.com/office/drawing/2014/main" id="{C8D7A474-6612-8D12-BEE6-30B9F037858C}"/>
              </a:ext>
            </a:extLst>
          </p:cNvPr>
          <p:cNvSpPr txBox="1">
            <a:spLocks/>
          </p:cNvSpPr>
          <p:nvPr/>
        </p:nvSpPr>
        <p:spPr>
          <a:xfrm>
            <a:off x="4520142" y="1269998"/>
            <a:ext cx="315171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Coordinator Classes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RideManager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PaymentProcessor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UserAccountManager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ReportGenerator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SzPts val="1000"/>
              <a:buFont typeface="Wingdings 3" charset="2"/>
              <a:buNone/>
              <a:tabLst>
                <a:tab pos="457200" algn="l"/>
              </a:tabLst>
            </a:pP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A78FAAB9-B74E-B531-BED7-CB99ADFB7A62}"/>
              </a:ext>
            </a:extLst>
          </p:cNvPr>
          <p:cNvSpPr txBox="1">
            <a:spLocks/>
          </p:cNvSpPr>
          <p:nvPr/>
        </p:nvSpPr>
        <p:spPr>
          <a:xfrm>
            <a:off x="7383295" y="1269997"/>
            <a:ext cx="315171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External Classes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NotificationService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NavigationService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PaymentGateway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GPSService</a:t>
            </a: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8773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03D6-AD0C-76F4-D596-FE4BB5259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E5176-6577-F716-6BC0-E014AB136600}"/>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graphicFrame>
        <p:nvGraphicFramePr>
          <p:cNvPr id="4" name="Content Placeholder 3">
            <a:extLst>
              <a:ext uri="{FF2B5EF4-FFF2-40B4-BE49-F238E27FC236}">
                <a16:creationId xmlns:a16="http://schemas.microsoft.com/office/drawing/2014/main" id="{91B41A11-9FA7-1F21-B29F-158BAA0D2F53}"/>
              </a:ext>
            </a:extLst>
          </p:cNvPr>
          <p:cNvGraphicFramePr>
            <a:graphicFrameLocks noGrp="1"/>
          </p:cNvGraphicFramePr>
          <p:nvPr>
            <p:ph idx="1"/>
            <p:extLst>
              <p:ext uri="{D42A27DB-BD31-4B8C-83A1-F6EECF244321}">
                <p14:modId xmlns:p14="http://schemas.microsoft.com/office/powerpoint/2010/main" val="936369587"/>
              </p:ext>
            </p:extLst>
          </p:nvPr>
        </p:nvGraphicFramePr>
        <p:xfrm>
          <a:off x="677334" y="1712471"/>
          <a:ext cx="4547810" cy="3817468"/>
        </p:xfrm>
        <a:graphic>
          <a:graphicData uri="http://schemas.openxmlformats.org/drawingml/2006/table">
            <a:tbl>
              <a:tblPr firstRow="1" firstCol="1" bandRow="1">
                <a:tableStyleId>{69012ECD-51FC-41F1-AA8D-1B2483CD663E}</a:tableStyleId>
              </a:tblPr>
              <a:tblGrid>
                <a:gridCol w="2273905">
                  <a:extLst>
                    <a:ext uri="{9D8B030D-6E8A-4147-A177-3AD203B41FA5}">
                      <a16:colId xmlns:a16="http://schemas.microsoft.com/office/drawing/2014/main" val="3410395082"/>
                    </a:ext>
                  </a:extLst>
                </a:gridCol>
                <a:gridCol w="2273905">
                  <a:extLst>
                    <a:ext uri="{9D8B030D-6E8A-4147-A177-3AD203B41FA5}">
                      <a16:colId xmlns:a16="http://schemas.microsoft.com/office/drawing/2014/main" val="3192620882"/>
                    </a:ext>
                  </a:extLst>
                </a:gridCol>
              </a:tblGrid>
              <a:tr h="837589">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A user who books rides, tracks status, and makes payments via the platform.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2745013"/>
                  </a:ext>
                </a:extLst>
              </a:tr>
              <a:tr h="425697">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054500957"/>
                  </a:ext>
                </a:extLst>
              </a:tr>
              <a:tr h="425697">
                <a:tc>
                  <a:txBody>
                    <a:bodyPr/>
                    <a:lstStyle/>
                    <a:p>
                      <a:pPr marL="0" marR="0">
                        <a:lnSpc>
                          <a:spcPct val="115000"/>
                        </a:lnSpc>
                        <a:spcAft>
                          <a:spcPts val="800"/>
                        </a:spcAft>
                        <a:buNone/>
                      </a:pPr>
                      <a:r>
                        <a:rPr lang="en-US" sz="1200" kern="100">
                          <a:effectLst/>
                        </a:rPr>
                        <a:t>Book a new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1168522"/>
                  </a:ext>
                </a:extLst>
              </a:tr>
              <a:tr h="425697">
                <a:tc>
                  <a:txBody>
                    <a:bodyPr/>
                    <a:lstStyle/>
                    <a:p>
                      <a:pPr marL="0" marR="0">
                        <a:lnSpc>
                          <a:spcPct val="115000"/>
                        </a:lnSpc>
                        <a:spcAft>
                          <a:spcPts val="800"/>
                        </a:spcAft>
                        <a:buNone/>
                      </a:pPr>
                      <a:r>
                        <a:rPr lang="en-US" sz="1200" kern="100">
                          <a:effectLst/>
                        </a:rPr>
                        <a:t>View ride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82293202"/>
                  </a:ext>
                </a:extLst>
              </a:tr>
              <a:tr h="425697">
                <a:tc>
                  <a:txBody>
                    <a:bodyPr/>
                    <a:lstStyle/>
                    <a:p>
                      <a:pPr marL="0" marR="0">
                        <a:lnSpc>
                          <a:spcPct val="115000"/>
                        </a:lnSpc>
                        <a:spcAft>
                          <a:spcPts val="800"/>
                        </a:spcAft>
                        <a:buNone/>
                      </a:pPr>
                      <a:r>
                        <a:rPr lang="en-US" sz="1200" kern="100">
                          <a:effectLst/>
                        </a:rPr>
                        <a:t>Make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8408398"/>
                  </a:ext>
                </a:extLst>
              </a:tr>
              <a:tr h="425697">
                <a:tc>
                  <a:txBody>
                    <a:bodyPr/>
                    <a:lstStyle/>
                    <a:p>
                      <a:pPr marL="0" marR="0">
                        <a:lnSpc>
                          <a:spcPct val="115000"/>
                        </a:lnSpc>
                        <a:spcAft>
                          <a:spcPts val="800"/>
                        </a:spcAft>
                        <a:buNone/>
                      </a:pPr>
                      <a:r>
                        <a:rPr lang="en-US" sz="1200" kern="100">
                          <a:effectLst/>
                        </a:rPr>
                        <a:t>View payment receipt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Payment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1103041"/>
                  </a:ext>
                </a:extLst>
              </a:tr>
              <a:tr h="425697">
                <a:tc>
                  <a:txBody>
                    <a:bodyPr/>
                    <a:lstStyle/>
                    <a:p>
                      <a:pPr marL="0" marR="0">
                        <a:lnSpc>
                          <a:spcPct val="115000"/>
                        </a:lnSpc>
                        <a:spcAft>
                          <a:spcPts val="800"/>
                        </a:spcAft>
                        <a:buNone/>
                      </a:pPr>
                      <a:r>
                        <a:rPr lang="en-US" sz="1200" kern="100">
                          <a:effectLst/>
                        </a:rPr>
                        <a:t>Update personal profile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9375001"/>
                  </a:ext>
                </a:extLst>
              </a:tr>
              <a:tr h="425697">
                <a:tc>
                  <a:txBody>
                    <a:bodyPr/>
                    <a:lstStyle/>
                    <a:p>
                      <a:pPr marL="0" marR="0">
                        <a:lnSpc>
                          <a:spcPct val="115000"/>
                        </a:lnSpc>
                        <a:spcAft>
                          <a:spcPts val="800"/>
                        </a:spcAft>
                        <a:buNone/>
                      </a:pPr>
                      <a:r>
                        <a:rPr lang="en-US" sz="1200" kern="100">
                          <a:effectLst/>
                        </a:rPr>
                        <a:t>View ride history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37937916"/>
                  </a:ext>
                </a:extLst>
              </a:tr>
            </a:tbl>
          </a:graphicData>
        </a:graphic>
      </p:graphicFrame>
      <p:sp>
        <p:nvSpPr>
          <p:cNvPr id="7" name="TextBox 6">
            <a:extLst>
              <a:ext uri="{FF2B5EF4-FFF2-40B4-BE49-F238E27FC236}">
                <a16:creationId xmlns:a16="http://schemas.microsoft.com/office/drawing/2014/main" id="{1A9DB9C6-82A5-0A1D-5459-00393BD3CC46}"/>
              </a:ext>
            </a:extLst>
          </p:cNvPr>
          <p:cNvSpPr txBox="1"/>
          <p:nvPr/>
        </p:nvSpPr>
        <p:spPr>
          <a:xfrm>
            <a:off x="2368387" y="1328061"/>
            <a:ext cx="1165704" cy="369332"/>
          </a:xfrm>
          <a:prstGeom prst="rect">
            <a:avLst/>
          </a:prstGeom>
          <a:noFill/>
        </p:spPr>
        <p:txBody>
          <a:bodyPr wrap="none" rtlCol="0">
            <a:spAutoFit/>
          </a:bodyPr>
          <a:lstStyle/>
          <a:p>
            <a:r>
              <a:rPr lang="en-US" dirty="0"/>
              <a:t>Customer</a:t>
            </a:r>
          </a:p>
        </p:txBody>
      </p:sp>
      <p:sp>
        <p:nvSpPr>
          <p:cNvPr id="9" name="TextBox 8">
            <a:extLst>
              <a:ext uri="{FF2B5EF4-FFF2-40B4-BE49-F238E27FC236}">
                <a16:creationId xmlns:a16="http://schemas.microsoft.com/office/drawing/2014/main" id="{897DDB55-4EDD-68AF-5292-0DD2F931F678}"/>
              </a:ext>
            </a:extLst>
          </p:cNvPr>
          <p:cNvSpPr txBox="1"/>
          <p:nvPr/>
        </p:nvSpPr>
        <p:spPr>
          <a:xfrm>
            <a:off x="7528216" y="1328061"/>
            <a:ext cx="811441" cy="369332"/>
          </a:xfrm>
          <a:prstGeom prst="rect">
            <a:avLst/>
          </a:prstGeom>
          <a:noFill/>
        </p:spPr>
        <p:txBody>
          <a:bodyPr wrap="none" rtlCol="0">
            <a:spAutoFit/>
          </a:bodyPr>
          <a:lstStyle/>
          <a:p>
            <a:r>
              <a:rPr lang="en-US" dirty="0"/>
              <a:t>Driver</a:t>
            </a:r>
          </a:p>
        </p:txBody>
      </p:sp>
      <p:graphicFrame>
        <p:nvGraphicFramePr>
          <p:cNvPr id="10" name="Table 9">
            <a:extLst>
              <a:ext uri="{FF2B5EF4-FFF2-40B4-BE49-F238E27FC236}">
                <a16:creationId xmlns:a16="http://schemas.microsoft.com/office/drawing/2014/main" id="{FFFA22BF-C949-57D8-3521-7756E74D85C3}"/>
              </a:ext>
            </a:extLst>
          </p:cNvPr>
          <p:cNvGraphicFramePr>
            <a:graphicFrameLocks noGrp="1"/>
          </p:cNvGraphicFramePr>
          <p:nvPr>
            <p:extLst>
              <p:ext uri="{D42A27DB-BD31-4B8C-83A1-F6EECF244321}">
                <p14:modId xmlns:p14="http://schemas.microsoft.com/office/powerpoint/2010/main" val="771633365"/>
              </p:ext>
            </p:extLst>
          </p:nvPr>
        </p:nvGraphicFramePr>
        <p:xfrm>
          <a:off x="5820228" y="1712471"/>
          <a:ext cx="4547810" cy="3817467"/>
        </p:xfrm>
        <a:graphic>
          <a:graphicData uri="http://schemas.openxmlformats.org/drawingml/2006/table">
            <a:tbl>
              <a:tblPr firstRow="1" firstCol="1" bandRow="1">
                <a:tableStyleId>{B301B821-A1FF-4177-AEE7-76D212191A09}</a:tableStyleId>
              </a:tblPr>
              <a:tblGrid>
                <a:gridCol w="2273905">
                  <a:extLst>
                    <a:ext uri="{9D8B030D-6E8A-4147-A177-3AD203B41FA5}">
                      <a16:colId xmlns:a16="http://schemas.microsoft.com/office/drawing/2014/main" val="3852828218"/>
                    </a:ext>
                  </a:extLst>
                </a:gridCol>
                <a:gridCol w="2273905">
                  <a:extLst>
                    <a:ext uri="{9D8B030D-6E8A-4147-A177-3AD203B41FA5}">
                      <a16:colId xmlns:a16="http://schemas.microsoft.com/office/drawing/2014/main" val="1044288170"/>
                    </a:ext>
                  </a:extLst>
                </a:gridCol>
              </a:tblGrid>
              <a:tr h="1052654">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 service provider who accepts ride requests, updates trip statuses, and navigates to pickup/drop-off.</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15282201"/>
                  </a:ext>
                </a:extLst>
              </a:tr>
              <a:tr h="372253">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1653830325"/>
                  </a:ext>
                </a:extLst>
              </a:tr>
              <a:tr h="425267">
                <a:tc>
                  <a:txBody>
                    <a:bodyPr/>
                    <a:lstStyle/>
                    <a:p>
                      <a:pPr marL="0" marR="0">
                        <a:lnSpc>
                          <a:spcPct val="115000"/>
                        </a:lnSpc>
                        <a:spcAft>
                          <a:spcPts val="800"/>
                        </a:spcAft>
                        <a:buNone/>
                      </a:pPr>
                      <a:r>
                        <a:rPr lang="en-US" sz="1200" kern="100">
                          <a:effectLst/>
                        </a:rPr>
                        <a:t>Accept a ride assignment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3378554"/>
                  </a:ext>
                </a:extLst>
              </a:tr>
              <a:tr h="372253">
                <a:tc>
                  <a:txBody>
                    <a:bodyPr/>
                    <a:lstStyle/>
                    <a:p>
                      <a:pPr marL="0" marR="0">
                        <a:lnSpc>
                          <a:spcPct val="115000"/>
                        </a:lnSpc>
                        <a:spcAft>
                          <a:spcPts val="800"/>
                        </a:spcAft>
                        <a:buNone/>
                      </a:pPr>
                      <a:r>
                        <a:rPr lang="en-US" sz="1200" kern="100">
                          <a:effectLst/>
                        </a:rPr>
                        <a:t>Update ride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74077299"/>
                  </a:ext>
                </a:extLst>
              </a:tr>
              <a:tr h="425267">
                <a:tc>
                  <a:txBody>
                    <a:bodyPr/>
                    <a:lstStyle/>
                    <a:p>
                      <a:pPr marL="0" marR="0">
                        <a:lnSpc>
                          <a:spcPct val="115000"/>
                        </a:lnSpc>
                        <a:spcAft>
                          <a:spcPts val="800"/>
                        </a:spcAft>
                        <a:buNone/>
                      </a:pPr>
                      <a:r>
                        <a:rPr lang="en-US" sz="1200" kern="100">
                          <a:effectLst/>
                        </a:rPr>
                        <a:t>Send GPS location updates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6741197"/>
                  </a:ext>
                </a:extLst>
              </a:tr>
              <a:tr h="372253">
                <a:tc>
                  <a:txBody>
                    <a:bodyPr/>
                    <a:lstStyle/>
                    <a:p>
                      <a:pPr marL="0" marR="0">
                        <a:lnSpc>
                          <a:spcPct val="115000"/>
                        </a:lnSpc>
                        <a:spcAft>
                          <a:spcPts val="800"/>
                        </a:spcAft>
                        <a:buNone/>
                      </a:pPr>
                      <a:r>
                        <a:rPr lang="en-US" sz="1200" kern="100">
                          <a:effectLst/>
                        </a:rPr>
                        <a:t>View payment history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5620364"/>
                  </a:ext>
                </a:extLst>
              </a:tr>
              <a:tr h="425267">
                <a:tc>
                  <a:txBody>
                    <a:bodyPr/>
                    <a:lstStyle/>
                    <a:p>
                      <a:pPr marL="0" marR="0">
                        <a:lnSpc>
                          <a:spcPct val="115000"/>
                        </a:lnSpc>
                        <a:spcAft>
                          <a:spcPts val="800"/>
                        </a:spcAft>
                        <a:buNone/>
                      </a:pPr>
                      <a:r>
                        <a:rPr lang="en-US" sz="1200" kern="100">
                          <a:effectLst/>
                        </a:rPr>
                        <a:t>Update availability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7717505"/>
                  </a:ext>
                </a:extLst>
              </a:tr>
              <a:tr h="372253">
                <a:tc>
                  <a:txBody>
                    <a:bodyPr/>
                    <a:lstStyle/>
                    <a:p>
                      <a:pPr marL="0" marR="0">
                        <a:lnSpc>
                          <a:spcPct val="115000"/>
                        </a:lnSpc>
                        <a:spcAft>
                          <a:spcPts val="800"/>
                        </a:spcAft>
                        <a:buNone/>
                      </a:pPr>
                      <a:r>
                        <a:rPr lang="en-US" sz="1200" kern="100">
                          <a:effectLst/>
                        </a:rPr>
                        <a:t>Manage vehicle details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Vehicle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1132442"/>
                  </a:ext>
                </a:extLst>
              </a:tr>
            </a:tbl>
          </a:graphicData>
        </a:graphic>
      </p:graphicFrame>
    </p:spTree>
    <p:extLst>
      <p:ext uri="{BB962C8B-B14F-4D97-AF65-F5344CB8AC3E}">
        <p14:creationId xmlns:p14="http://schemas.microsoft.com/office/powerpoint/2010/main" val="4251711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7D88-DDC0-D318-8239-7E6643E7E956}"/>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7E34C98C-8D39-8A19-2CC9-8CEBF230FCB7}"/>
              </a:ext>
            </a:extLst>
          </p:cNvPr>
          <p:cNvSpPr txBox="1"/>
          <p:nvPr/>
        </p:nvSpPr>
        <p:spPr>
          <a:xfrm>
            <a:off x="2711107" y="1343139"/>
            <a:ext cx="639919" cy="369332"/>
          </a:xfrm>
          <a:prstGeom prst="rect">
            <a:avLst/>
          </a:prstGeom>
          <a:noFill/>
        </p:spPr>
        <p:txBody>
          <a:bodyPr wrap="none" rtlCol="0">
            <a:spAutoFit/>
          </a:bodyPr>
          <a:lstStyle/>
          <a:p>
            <a:r>
              <a:rPr lang="en-US" dirty="0"/>
              <a:t>Ride</a:t>
            </a:r>
          </a:p>
        </p:txBody>
      </p:sp>
      <p:sp>
        <p:nvSpPr>
          <p:cNvPr id="9" name="TextBox 8">
            <a:extLst>
              <a:ext uri="{FF2B5EF4-FFF2-40B4-BE49-F238E27FC236}">
                <a16:creationId xmlns:a16="http://schemas.microsoft.com/office/drawing/2014/main" id="{45AC2344-576B-84E5-66CA-A1BBD07D6BD7}"/>
              </a:ext>
            </a:extLst>
          </p:cNvPr>
          <p:cNvSpPr txBox="1"/>
          <p:nvPr/>
        </p:nvSpPr>
        <p:spPr>
          <a:xfrm>
            <a:off x="7556774" y="1328062"/>
            <a:ext cx="1074718" cy="369332"/>
          </a:xfrm>
          <a:prstGeom prst="rect">
            <a:avLst/>
          </a:prstGeom>
          <a:noFill/>
        </p:spPr>
        <p:txBody>
          <a:bodyPr wrap="none" rtlCol="0">
            <a:spAutoFit/>
          </a:bodyPr>
          <a:lstStyle/>
          <a:p>
            <a:r>
              <a:rPr lang="en-US" dirty="0"/>
              <a:t>Payment</a:t>
            </a:r>
          </a:p>
        </p:txBody>
      </p:sp>
      <p:graphicFrame>
        <p:nvGraphicFramePr>
          <p:cNvPr id="13" name="Content Placeholder 12">
            <a:extLst>
              <a:ext uri="{FF2B5EF4-FFF2-40B4-BE49-F238E27FC236}">
                <a16:creationId xmlns:a16="http://schemas.microsoft.com/office/drawing/2014/main" id="{AEEDD17D-78E2-51E0-4918-0540279284B2}"/>
              </a:ext>
            </a:extLst>
          </p:cNvPr>
          <p:cNvGraphicFramePr>
            <a:graphicFrameLocks noGrp="1"/>
          </p:cNvGraphicFramePr>
          <p:nvPr>
            <p:ph idx="1"/>
            <p:extLst>
              <p:ext uri="{D42A27DB-BD31-4B8C-83A1-F6EECF244321}">
                <p14:modId xmlns:p14="http://schemas.microsoft.com/office/powerpoint/2010/main" val="1529909115"/>
              </p:ext>
            </p:extLst>
          </p:nvPr>
        </p:nvGraphicFramePr>
        <p:xfrm>
          <a:off x="677334" y="1712472"/>
          <a:ext cx="4707466" cy="3808744"/>
        </p:xfrm>
        <a:graphic>
          <a:graphicData uri="http://schemas.openxmlformats.org/drawingml/2006/table">
            <a:tbl>
              <a:tblPr firstRow="1" firstCol="1" bandRow="1">
                <a:tableStyleId>{B301B821-A1FF-4177-AEE7-76D212191A09}</a:tableStyleId>
              </a:tblPr>
              <a:tblGrid>
                <a:gridCol w="2353733">
                  <a:extLst>
                    <a:ext uri="{9D8B030D-6E8A-4147-A177-3AD203B41FA5}">
                      <a16:colId xmlns:a16="http://schemas.microsoft.com/office/drawing/2014/main" val="3800511924"/>
                    </a:ext>
                  </a:extLst>
                </a:gridCol>
                <a:gridCol w="2353733">
                  <a:extLst>
                    <a:ext uri="{9D8B030D-6E8A-4147-A177-3AD203B41FA5}">
                      <a16:colId xmlns:a16="http://schemas.microsoft.com/office/drawing/2014/main" val="3424423936"/>
                    </a:ext>
                  </a:extLst>
                </a:gridCol>
              </a:tblGrid>
              <a:tr h="1249063">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Represents a single trip from pickup to drop-off, managing state transitions and linking customer, driver, locations, and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1983985"/>
                  </a:ext>
                </a:extLst>
              </a:tr>
              <a:tr h="425554">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405186050"/>
                  </a:ext>
                </a:extLst>
              </a:tr>
              <a:tr h="425554">
                <a:tc>
                  <a:txBody>
                    <a:bodyPr/>
                    <a:lstStyle/>
                    <a:p>
                      <a:pPr marL="0" marR="0">
                        <a:lnSpc>
                          <a:spcPct val="115000"/>
                        </a:lnSpc>
                        <a:spcAft>
                          <a:spcPts val="800"/>
                        </a:spcAft>
                        <a:buNone/>
                      </a:pPr>
                      <a:r>
                        <a:rPr lang="en-US" sz="1200" kern="100">
                          <a:effectLst/>
                        </a:rPr>
                        <a:t>Create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85067880"/>
                  </a:ext>
                </a:extLst>
              </a:tr>
              <a:tr h="425554">
                <a:tc>
                  <a:txBody>
                    <a:bodyPr/>
                    <a:lstStyle/>
                    <a:p>
                      <a:pPr marL="0" marR="0">
                        <a:lnSpc>
                          <a:spcPct val="115000"/>
                        </a:lnSpc>
                        <a:spcAft>
                          <a:spcPts val="800"/>
                        </a:spcAft>
                        <a:buNone/>
                      </a:pPr>
                      <a:r>
                        <a:rPr lang="en-US" sz="1200" kern="100">
                          <a:effectLst/>
                        </a:rPr>
                        <a:t>Assign driver to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 RideManager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9439062"/>
                  </a:ext>
                </a:extLst>
              </a:tr>
              <a:tr h="425554">
                <a:tc>
                  <a:txBody>
                    <a:bodyPr/>
                    <a:lstStyle/>
                    <a:p>
                      <a:pPr marL="0" marR="0">
                        <a:lnSpc>
                          <a:spcPct val="115000"/>
                        </a:lnSpc>
                        <a:spcAft>
                          <a:spcPts val="800"/>
                        </a:spcAft>
                        <a:buNone/>
                      </a:pPr>
                      <a:r>
                        <a:rPr lang="en-US" sz="1200" kern="100">
                          <a:effectLst/>
                        </a:rPr>
                        <a:t>Track ride progress (status &amp; ETA)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1421452"/>
                  </a:ext>
                </a:extLst>
              </a:tr>
              <a:tr h="425554">
                <a:tc>
                  <a:txBody>
                    <a:bodyPr/>
                    <a:lstStyle/>
                    <a:p>
                      <a:pPr marL="0" marR="0">
                        <a:lnSpc>
                          <a:spcPct val="115000"/>
                        </a:lnSpc>
                        <a:spcAft>
                          <a:spcPts val="800"/>
                        </a:spcAft>
                        <a:buNone/>
                      </a:pPr>
                      <a:r>
                        <a:rPr lang="en-US" sz="1200" kern="100">
                          <a:effectLst/>
                        </a:rPr>
                        <a:t>Update ride status (accepted, completed)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67776949"/>
                  </a:ext>
                </a:extLst>
              </a:tr>
              <a:tr h="425554">
                <a:tc>
                  <a:txBody>
                    <a:bodyPr/>
                    <a:lstStyle/>
                    <a:p>
                      <a:pPr marL="0" marR="0">
                        <a:lnSpc>
                          <a:spcPct val="115000"/>
                        </a:lnSpc>
                        <a:spcAft>
                          <a:spcPts val="800"/>
                        </a:spcAft>
                        <a:buNone/>
                      </a:pPr>
                      <a:r>
                        <a:rPr lang="en-US" sz="1200" kern="100">
                          <a:effectLst/>
                        </a:rPr>
                        <a:t>Link to payment for fare collection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Payment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14038275"/>
                  </a:ext>
                </a:extLst>
              </a:tr>
            </a:tbl>
          </a:graphicData>
        </a:graphic>
      </p:graphicFrame>
      <p:graphicFrame>
        <p:nvGraphicFramePr>
          <p:cNvPr id="14" name="Table 13">
            <a:extLst>
              <a:ext uri="{FF2B5EF4-FFF2-40B4-BE49-F238E27FC236}">
                <a16:creationId xmlns:a16="http://schemas.microsoft.com/office/drawing/2014/main" id="{91F390E1-082A-2273-B682-F91C5DD2E384}"/>
              </a:ext>
            </a:extLst>
          </p:cNvPr>
          <p:cNvGraphicFramePr>
            <a:graphicFrameLocks noGrp="1"/>
          </p:cNvGraphicFramePr>
          <p:nvPr>
            <p:extLst>
              <p:ext uri="{D42A27DB-BD31-4B8C-83A1-F6EECF244321}">
                <p14:modId xmlns:p14="http://schemas.microsoft.com/office/powerpoint/2010/main" val="91110298"/>
              </p:ext>
            </p:extLst>
          </p:nvPr>
        </p:nvGraphicFramePr>
        <p:xfrm>
          <a:off x="5791198" y="1712471"/>
          <a:ext cx="4707466" cy="3808745"/>
        </p:xfrm>
        <a:graphic>
          <a:graphicData uri="http://schemas.openxmlformats.org/drawingml/2006/table">
            <a:tbl>
              <a:tblPr firstRow="1" firstCol="1" bandRow="1">
                <a:tableStyleId>{69012ECD-51FC-41F1-AA8D-1B2483CD663E}</a:tableStyleId>
              </a:tblPr>
              <a:tblGrid>
                <a:gridCol w="2353733">
                  <a:extLst>
                    <a:ext uri="{9D8B030D-6E8A-4147-A177-3AD203B41FA5}">
                      <a16:colId xmlns:a16="http://schemas.microsoft.com/office/drawing/2014/main" val="370725756"/>
                    </a:ext>
                  </a:extLst>
                </a:gridCol>
                <a:gridCol w="2353733">
                  <a:extLst>
                    <a:ext uri="{9D8B030D-6E8A-4147-A177-3AD203B41FA5}">
                      <a16:colId xmlns:a16="http://schemas.microsoft.com/office/drawing/2014/main" val="3755145196"/>
                    </a:ext>
                  </a:extLst>
                </a:gridCol>
              </a:tblGrid>
              <a:tr h="1217070">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Handles fare calculation, transaction processing, and receipt generation through a third-party gateway.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8420676"/>
                  </a:ext>
                </a:extLst>
              </a:tr>
              <a:tr h="518335">
                <a:tc>
                  <a:txBody>
                    <a:bodyPr/>
                    <a:lstStyle/>
                    <a:p>
                      <a:pPr marL="0" marR="0">
                        <a:lnSpc>
                          <a:spcPct val="115000"/>
                        </a:lnSpc>
                        <a:spcAft>
                          <a:spcPts val="800"/>
                        </a:spcAft>
                        <a:buNone/>
                      </a:pPr>
                      <a:r>
                        <a:rPr lang="en-US" sz="1200" b="1" kern="100" dirty="0">
                          <a:effectLst/>
                        </a:rPr>
                        <a:t>Responsibility</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b="1" kern="100" dirty="0">
                          <a:solidFill>
                            <a:schemeClr val="tx1"/>
                          </a:solidFill>
                          <a:effectLst/>
                        </a:rPr>
                        <a:t>Collaborator</a:t>
                      </a:r>
                      <a:endPar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2806667935"/>
                  </a:ext>
                </a:extLst>
              </a:tr>
              <a:tr h="518335">
                <a:tc>
                  <a:txBody>
                    <a:bodyPr/>
                    <a:lstStyle/>
                    <a:p>
                      <a:pPr marL="0" marR="0">
                        <a:lnSpc>
                          <a:spcPct val="115000"/>
                        </a:lnSpc>
                        <a:spcAft>
                          <a:spcPts val="800"/>
                        </a:spcAft>
                        <a:buNone/>
                      </a:pPr>
                      <a:r>
                        <a:rPr lang="en-US" sz="1200" kern="100">
                          <a:effectLst/>
                        </a:rPr>
                        <a:t>Calculate ride fare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470761"/>
                  </a:ext>
                </a:extLst>
              </a:tr>
              <a:tr h="518335">
                <a:tc>
                  <a:txBody>
                    <a:bodyPr/>
                    <a:lstStyle/>
                    <a:p>
                      <a:pPr marL="0" marR="0">
                        <a:lnSpc>
                          <a:spcPct val="115000"/>
                        </a:lnSpc>
                        <a:spcAft>
                          <a:spcPts val="800"/>
                        </a:spcAft>
                        <a:buNone/>
                      </a:pPr>
                      <a:r>
                        <a:rPr lang="en-US" sz="1200" kern="100">
                          <a:effectLst/>
                        </a:rPr>
                        <a:t>Process payment transaction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PaymentGateway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19787464"/>
                  </a:ext>
                </a:extLst>
              </a:tr>
              <a:tr h="518335">
                <a:tc>
                  <a:txBody>
                    <a:bodyPr/>
                    <a:lstStyle/>
                    <a:p>
                      <a:pPr marL="0" marR="0">
                        <a:lnSpc>
                          <a:spcPct val="115000"/>
                        </a:lnSpc>
                        <a:spcAft>
                          <a:spcPts val="800"/>
                        </a:spcAft>
                        <a:buNone/>
                      </a:pPr>
                      <a:r>
                        <a:rPr lang="en-US" sz="1200" kern="100">
                          <a:effectLst/>
                        </a:rPr>
                        <a:t>Generate digital receipt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4524307"/>
                  </a:ext>
                </a:extLst>
              </a:tr>
              <a:tr h="518335">
                <a:tc>
                  <a:txBody>
                    <a:bodyPr/>
                    <a:lstStyle/>
                    <a:p>
                      <a:pPr marL="0" marR="0">
                        <a:lnSpc>
                          <a:spcPct val="115000"/>
                        </a:lnSpc>
                        <a:spcAft>
                          <a:spcPts val="800"/>
                        </a:spcAft>
                        <a:buNone/>
                      </a:pPr>
                      <a:r>
                        <a:rPr lang="en-US" sz="1200" kern="100">
                          <a:effectLst/>
                        </a:rPr>
                        <a:t>Update payment status on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10970457"/>
                  </a:ext>
                </a:extLst>
              </a:tr>
            </a:tbl>
          </a:graphicData>
        </a:graphic>
      </p:graphicFrame>
    </p:spTree>
    <p:extLst>
      <p:ext uri="{BB962C8B-B14F-4D97-AF65-F5344CB8AC3E}">
        <p14:creationId xmlns:p14="http://schemas.microsoft.com/office/powerpoint/2010/main" val="1125881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3E91C-4525-0ABB-BF5E-FAE87BC52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7FC7D-462F-2722-DA7B-A5D7C0BC10F1}"/>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9D85A406-DC6D-528F-FD9D-3F09DE52B1A8}"/>
              </a:ext>
            </a:extLst>
          </p:cNvPr>
          <p:cNvSpPr txBox="1"/>
          <p:nvPr/>
        </p:nvSpPr>
        <p:spPr>
          <a:xfrm>
            <a:off x="2426095" y="1328061"/>
            <a:ext cx="1050288" cy="369332"/>
          </a:xfrm>
          <a:prstGeom prst="rect">
            <a:avLst/>
          </a:prstGeom>
          <a:noFill/>
        </p:spPr>
        <p:txBody>
          <a:bodyPr wrap="none" rtlCol="0">
            <a:spAutoFit/>
          </a:bodyPr>
          <a:lstStyle/>
          <a:p>
            <a:r>
              <a:rPr lang="en-US" dirty="0"/>
              <a:t>Manager</a:t>
            </a:r>
          </a:p>
        </p:txBody>
      </p:sp>
      <p:sp>
        <p:nvSpPr>
          <p:cNvPr id="9" name="TextBox 8">
            <a:extLst>
              <a:ext uri="{FF2B5EF4-FFF2-40B4-BE49-F238E27FC236}">
                <a16:creationId xmlns:a16="http://schemas.microsoft.com/office/drawing/2014/main" id="{00EFD381-D977-475E-F1E8-7FDE37F5AE5E}"/>
              </a:ext>
            </a:extLst>
          </p:cNvPr>
          <p:cNvSpPr txBox="1"/>
          <p:nvPr/>
        </p:nvSpPr>
        <p:spPr>
          <a:xfrm>
            <a:off x="7528216" y="1328061"/>
            <a:ext cx="1016625" cy="369332"/>
          </a:xfrm>
          <a:prstGeom prst="rect">
            <a:avLst/>
          </a:prstGeom>
          <a:noFill/>
        </p:spPr>
        <p:txBody>
          <a:bodyPr wrap="none" rtlCol="0">
            <a:spAutoFit/>
          </a:bodyPr>
          <a:lstStyle/>
          <a:p>
            <a:r>
              <a:rPr lang="en-US" dirty="0"/>
              <a:t>Account</a:t>
            </a:r>
          </a:p>
        </p:txBody>
      </p:sp>
      <p:graphicFrame>
        <p:nvGraphicFramePr>
          <p:cNvPr id="6" name="Content Placeholder 5">
            <a:extLst>
              <a:ext uri="{FF2B5EF4-FFF2-40B4-BE49-F238E27FC236}">
                <a16:creationId xmlns:a16="http://schemas.microsoft.com/office/drawing/2014/main" id="{6C910E9C-BD4C-965C-8C42-88EC04800FCA}"/>
              </a:ext>
            </a:extLst>
          </p:cNvPr>
          <p:cNvGraphicFramePr>
            <a:graphicFrameLocks noGrp="1"/>
          </p:cNvGraphicFramePr>
          <p:nvPr>
            <p:ph idx="1"/>
            <p:extLst>
              <p:ext uri="{D42A27DB-BD31-4B8C-83A1-F6EECF244321}">
                <p14:modId xmlns:p14="http://schemas.microsoft.com/office/powerpoint/2010/main" val="3725709891"/>
              </p:ext>
            </p:extLst>
          </p:nvPr>
        </p:nvGraphicFramePr>
        <p:xfrm>
          <a:off x="677334" y="1712470"/>
          <a:ext cx="4547810" cy="3817467"/>
        </p:xfrm>
        <a:graphic>
          <a:graphicData uri="http://schemas.openxmlformats.org/drawingml/2006/table">
            <a:tbl>
              <a:tblPr firstRow="1" firstCol="1" bandRow="1">
                <a:tableStyleId>{B301B821-A1FF-4177-AEE7-76D212191A09}</a:tableStyleId>
              </a:tblPr>
              <a:tblGrid>
                <a:gridCol w="2273905">
                  <a:extLst>
                    <a:ext uri="{9D8B030D-6E8A-4147-A177-3AD203B41FA5}">
                      <a16:colId xmlns:a16="http://schemas.microsoft.com/office/drawing/2014/main" val="533365558"/>
                    </a:ext>
                  </a:extLst>
                </a:gridCol>
                <a:gridCol w="2273905">
                  <a:extLst>
                    <a:ext uri="{9D8B030D-6E8A-4147-A177-3AD203B41FA5}">
                      <a16:colId xmlns:a16="http://schemas.microsoft.com/office/drawing/2014/main" val="1598904122"/>
                    </a:ext>
                  </a:extLst>
                </a:gridCol>
              </a:tblGrid>
              <a:tr h="1078012">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Administrative user who accesses reports, monitors operations, and manages accounts.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1198774"/>
                  </a:ext>
                </a:extLst>
              </a:tr>
              <a:tr h="547891">
                <a:tc>
                  <a:txBody>
                    <a:bodyPr/>
                    <a:lstStyle/>
                    <a:p>
                      <a:pPr marL="0" marR="0">
                        <a:lnSpc>
                          <a:spcPct val="115000"/>
                        </a:lnSpc>
                        <a:spcAft>
                          <a:spcPts val="800"/>
                        </a:spcAft>
                        <a:buNone/>
                      </a:pPr>
                      <a:r>
                        <a:rPr lang="en-US" sz="1200" kern="100" dirty="0">
                          <a:effectLst/>
                        </a:rPr>
                        <a:t>Responsibility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2304117878"/>
                  </a:ext>
                </a:extLst>
              </a:tr>
              <a:tr h="547891">
                <a:tc>
                  <a:txBody>
                    <a:bodyPr/>
                    <a:lstStyle/>
                    <a:p>
                      <a:pPr marL="0" marR="0">
                        <a:lnSpc>
                          <a:spcPct val="115000"/>
                        </a:lnSpc>
                        <a:spcAft>
                          <a:spcPts val="800"/>
                        </a:spcAft>
                        <a:buNone/>
                      </a:pPr>
                      <a:r>
                        <a:rPr lang="en-US" sz="1200" kern="100">
                          <a:effectLst/>
                        </a:rPr>
                        <a:t>Generate operational reports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 Report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34828671"/>
                  </a:ext>
                </a:extLst>
              </a:tr>
              <a:tr h="547891">
                <a:tc>
                  <a:txBody>
                    <a:bodyPr/>
                    <a:lstStyle/>
                    <a:p>
                      <a:pPr marL="0" marR="0">
                        <a:lnSpc>
                          <a:spcPct val="115000"/>
                        </a:lnSpc>
                        <a:spcAft>
                          <a:spcPts val="800"/>
                        </a:spcAft>
                        <a:buNone/>
                      </a:pPr>
                      <a:r>
                        <a:rPr lang="en-US" sz="1200" kern="100">
                          <a:effectLst/>
                        </a:rPr>
                        <a:t>View ride and payment analytics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96084792"/>
                  </a:ext>
                </a:extLst>
              </a:tr>
              <a:tr h="547891">
                <a:tc>
                  <a:txBody>
                    <a:bodyPr/>
                    <a:lstStyle/>
                    <a:p>
                      <a:pPr marL="0" marR="0">
                        <a:lnSpc>
                          <a:spcPct val="115000"/>
                        </a:lnSpc>
                        <a:spcAft>
                          <a:spcPts val="800"/>
                        </a:spcAft>
                        <a:buNone/>
                      </a:pPr>
                      <a:r>
                        <a:rPr lang="en-US" sz="1200" kern="100">
                          <a:effectLst/>
                        </a:rPr>
                        <a:t>Manage user accounts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4675475"/>
                  </a:ext>
                </a:extLst>
              </a:tr>
              <a:tr h="547891">
                <a:tc>
                  <a:txBody>
                    <a:bodyPr/>
                    <a:lstStyle/>
                    <a:p>
                      <a:pPr marL="0" marR="0">
                        <a:lnSpc>
                          <a:spcPct val="115000"/>
                        </a:lnSpc>
                        <a:spcAft>
                          <a:spcPts val="800"/>
                        </a:spcAft>
                        <a:buNone/>
                      </a:pPr>
                      <a:r>
                        <a:rPr lang="en-US" sz="1200" kern="100">
                          <a:effectLst/>
                        </a:rPr>
                        <a:t>Monitor system performance metrics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Report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2073547"/>
                  </a:ext>
                </a:extLst>
              </a:tr>
            </a:tbl>
          </a:graphicData>
        </a:graphic>
      </p:graphicFrame>
      <p:graphicFrame>
        <p:nvGraphicFramePr>
          <p:cNvPr id="8" name="Table 7">
            <a:extLst>
              <a:ext uri="{FF2B5EF4-FFF2-40B4-BE49-F238E27FC236}">
                <a16:creationId xmlns:a16="http://schemas.microsoft.com/office/drawing/2014/main" id="{0F445193-8FFB-8AD6-5C5F-98702F9DA2DD}"/>
              </a:ext>
            </a:extLst>
          </p:cNvPr>
          <p:cNvGraphicFramePr>
            <a:graphicFrameLocks noGrp="1"/>
          </p:cNvGraphicFramePr>
          <p:nvPr>
            <p:extLst>
              <p:ext uri="{D42A27DB-BD31-4B8C-83A1-F6EECF244321}">
                <p14:modId xmlns:p14="http://schemas.microsoft.com/office/powerpoint/2010/main" val="2592471479"/>
              </p:ext>
            </p:extLst>
          </p:nvPr>
        </p:nvGraphicFramePr>
        <p:xfrm>
          <a:off x="5699274" y="1697393"/>
          <a:ext cx="4547810" cy="3832544"/>
        </p:xfrm>
        <a:graphic>
          <a:graphicData uri="http://schemas.openxmlformats.org/drawingml/2006/table">
            <a:tbl>
              <a:tblPr firstRow="1" firstCol="1" bandRow="1">
                <a:tableStyleId>{69012ECD-51FC-41F1-AA8D-1B2483CD663E}</a:tableStyleId>
              </a:tblPr>
              <a:tblGrid>
                <a:gridCol w="2273905">
                  <a:extLst>
                    <a:ext uri="{9D8B030D-6E8A-4147-A177-3AD203B41FA5}">
                      <a16:colId xmlns:a16="http://schemas.microsoft.com/office/drawing/2014/main" val="935134237"/>
                    </a:ext>
                  </a:extLst>
                </a:gridCol>
                <a:gridCol w="2273905">
                  <a:extLst>
                    <a:ext uri="{9D8B030D-6E8A-4147-A177-3AD203B41FA5}">
                      <a16:colId xmlns:a16="http://schemas.microsoft.com/office/drawing/2014/main" val="1718512827"/>
                    </a:ext>
                  </a:extLst>
                </a:gridCol>
              </a:tblGrid>
              <a:tr h="1376124">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Manages authentication credentials and profile data for all user types (Customer,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28739409"/>
                  </a:ext>
                </a:extLst>
              </a:tr>
              <a:tr h="491284">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903000787"/>
                  </a:ext>
                </a:extLst>
              </a:tr>
              <a:tr h="491284">
                <a:tc>
                  <a:txBody>
                    <a:bodyPr/>
                    <a:lstStyle/>
                    <a:p>
                      <a:pPr marL="0" marR="0">
                        <a:lnSpc>
                          <a:spcPct val="115000"/>
                        </a:lnSpc>
                        <a:spcAft>
                          <a:spcPts val="800"/>
                        </a:spcAft>
                        <a:buNone/>
                      </a:pPr>
                      <a:r>
                        <a:rPr lang="en-US" sz="1200" kern="100">
                          <a:effectLst/>
                        </a:rPr>
                        <a:t>Register new user 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17884941"/>
                  </a:ext>
                </a:extLst>
              </a:tr>
              <a:tr h="491284">
                <a:tc>
                  <a:txBody>
                    <a:bodyPr/>
                    <a:lstStyle/>
                    <a:p>
                      <a:pPr marL="0" marR="0">
                        <a:lnSpc>
                          <a:spcPct val="115000"/>
                        </a:lnSpc>
                        <a:spcAft>
                          <a:spcPts val="800"/>
                        </a:spcAft>
                        <a:buNone/>
                      </a:pPr>
                      <a:r>
                        <a:rPr lang="en-US" sz="1200" kern="100">
                          <a:effectLst/>
                        </a:rPr>
                        <a:t>Authenticate user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6840142"/>
                  </a:ext>
                </a:extLst>
              </a:tr>
              <a:tr h="491284">
                <a:tc>
                  <a:txBody>
                    <a:bodyPr/>
                    <a:lstStyle/>
                    <a:p>
                      <a:pPr marL="0" marR="0">
                        <a:lnSpc>
                          <a:spcPct val="115000"/>
                        </a:lnSpc>
                        <a:spcAft>
                          <a:spcPts val="800"/>
                        </a:spcAft>
                        <a:buNone/>
                      </a:pPr>
                      <a:r>
                        <a:rPr lang="en-US" sz="1200" kern="100">
                          <a:effectLst/>
                        </a:rPr>
                        <a:t>Update credentials and profile data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0601874"/>
                  </a:ext>
                </a:extLst>
              </a:tr>
              <a:tr h="491284">
                <a:tc>
                  <a:txBody>
                    <a:bodyPr/>
                    <a:lstStyle/>
                    <a:p>
                      <a:pPr marL="0" marR="0">
                        <a:lnSpc>
                          <a:spcPct val="115000"/>
                        </a:lnSpc>
                        <a:spcAft>
                          <a:spcPts val="800"/>
                        </a:spcAft>
                        <a:buNone/>
                      </a:pPr>
                      <a:r>
                        <a:rPr lang="en-US" sz="1200" kern="100">
                          <a:effectLst/>
                        </a:rPr>
                        <a:t>Enforce role-based access control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7531459"/>
                  </a:ext>
                </a:extLst>
              </a:tr>
            </a:tbl>
          </a:graphicData>
        </a:graphic>
      </p:graphicFrame>
    </p:spTree>
    <p:extLst>
      <p:ext uri="{BB962C8B-B14F-4D97-AF65-F5344CB8AC3E}">
        <p14:creationId xmlns:p14="http://schemas.microsoft.com/office/powerpoint/2010/main" val="1374768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CB427-54D0-3806-E7EE-1E3E34D84B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97E5E-84B5-EFD0-C299-DC81F7732067}"/>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349AD5FF-6B8D-6EC9-502E-E38DA7661C4B}"/>
              </a:ext>
            </a:extLst>
          </p:cNvPr>
          <p:cNvSpPr txBox="1"/>
          <p:nvPr/>
        </p:nvSpPr>
        <p:spPr>
          <a:xfrm>
            <a:off x="2368387" y="1328061"/>
            <a:ext cx="932819" cy="369332"/>
          </a:xfrm>
          <a:prstGeom prst="rect">
            <a:avLst/>
          </a:prstGeom>
          <a:noFill/>
        </p:spPr>
        <p:txBody>
          <a:bodyPr wrap="none" rtlCol="0">
            <a:spAutoFit/>
          </a:bodyPr>
          <a:lstStyle/>
          <a:p>
            <a:r>
              <a:rPr lang="en-US" dirty="0"/>
              <a:t>Vehicle</a:t>
            </a:r>
          </a:p>
        </p:txBody>
      </p:sp>
      <p:sp>
        <p:nvSpPr>
          <p:cNvPr id="9" name="TextBox 8">
            <a:extLst>
              <a:ext uri="{FF2B5EF4-FFF2-40B4-BE49-F238E27FC236}">
                <a16:creationId xmlns:a16="http://schemas.microsoft.com/office/drawing/2014/main" id="{5B7A9660-6EC8-C5A0-B0F8-C07E3D376299}"/>
              </a:ext>
            </a:extLst>
          </p:cNvPr>
          <p:cNvSpPr txBox="1"/>
          <p:nvPr/>
        </p:nvSpPr>
        <p:spPr>
          <a:xfrm>
            <a:off x="7305286" y="1328061"/>
            <a:ext cx="1067921" cy="369332"/>
          </a:xfrm>
          <a:prstGeom prst="rect">
            <a:avLst/>
          </a:prstGeom>
          <a:noFill/>
        </p:spPr>
        <p:txBody>
          <a:bodyPr wrap="none" rtlCol="0">
            <a:spAutoFit/>
          </a:bodyPr>
          <a:lstStyle/>
          <a:p>
            <a:r>
              <a:rPr lang="en-US" dirty="0"/>
              <a:t>Location</a:t>
            </a:r>
          </a:p>
        </p:txBody>
      </p:sp>
      <p:graphicFrame>
        <p:nvGraphicFramePr>
          <p:cNvPr id="6" name="Content Placeholder 5">
            <a:extLst>
              <a:ext uri="{FF2B5EF4-FFF2-40B4-BE49-F238E27FC236}">
                <a16:creationId xmlns:a16="http://schemas.microsoft.com/office/drawing/2014/main" id="{28816E52-8EAD-E536-4333-B1B8B7B5878E}"/>
              </a:ext>
            </a:extLst>
          </p:cNvPr>
          <p:cNvGraphicFramePr>
            <a:graphicFrameLocks noGrp="1"/>
          </p:cNvGraphicFramePr>
          <p:nvPr>
            <p:ph idx="1"/>
            <p:extLst>
              <p:ext uri="{D42A27DB-BD31-4B8C-83A1-F6EECF244321}">
                <p14:modId xmlns:p14="http://schemas.microsoft.com/office/powerpoint/2010/main" val="4038673422"/>
              </p:ext>
            </p:extLst>
          </p:nvPr>
        </p:nvGraphicFramePr>
        <p:xfrm>
          <a:off x="677334" y="1712472"/>
          <a:ext cx="4315580" cy="3817465"/>
        </p:xfrm>
        <a:graphic>
          <a:graphicData uri="http://schemas.openxmlformats.org/drawingml/2006/table">
            <a:tbl>
              <a:tblPr firstRow="1" firstCol="1" bandRow="1">
                <a:tableStyleId>{69012ECD-51FC-41F1-AA8D-1B2483CD663E}</a:tableStyleId>
              </a:tblPr>
              <a:tblGrid>
                <a:gridCol w="2157790">
                  <a:extLst>
                    <a:ext uri="{9D8B030D-6E8A-4147-A177-3AD203B41FA5}">
                      <a16:colId xmlns:a16="http://schemas.microsoft.com/office/drawing/2014/main" val="717764474"/>
                    </a:ext>
                  </a:extLst>
                </a:gridCol>
                <a:gridCol w="2157790">
                  <a:extLst>
                    <a:ext uri="{9D8B030D-6E8A-4147-A177-3AD203B41FA5}">
                      <a16:colId xmlns:a16="http://schemas.microsoft.com/office/drawing/2014/main" val="439660707"/>
                    </a:ext>
                  </a:extLst>
                </a:gridCol>
              </a:tblGrid>
              <a:tr h="763493">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Data-holder for a driver’s transport details.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3555807"/>
                  </a:ext>
                </a:extLst>
              </a:tr>
              <a:tr h="763493">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333101090"/>
                  </a:ext>
                </a:extLst>
              </a:tr>
              <a:tr h="763493">
                <a:tc>
                  <a:txBody>
                    <a:bodyPr/>
                    <a:lstStyle/>
                    <a:p>
                      <a:pPr marL="0" marR="0">
                        <a:lnSpc>
                          <a:spcPct val="115000"/>
                        </a:lnSpc>
                        <a:spcAft>
                          <a:spcPts val="800"/>
                        </a:spcAft>
                        <a:buNone/>
                      </a:pPr>
                      <a:r>
                        <a:rPr lang="en-US" sz="1200" kern="100">
                          <a:effectLst/>
                        </a:rPr>
                        <a:t>Store vehicle information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58713441"/>
                  </a:ext>
                </a:extLst>
              </a:tr>
              <a:tr h="763493">
                <a:tc>
                  <a:txBody>
                    <a:bodyPr/>
                    <a:lstStyle/>
                    <a:p>
                      <a:pPr marL="0" marR="0">
                        <a:lnSpc>
                          <a:spcPct val="115000"/>
                        </a:lnSpc>
                        <a:spcAft>
                          <a:spcPts val="800"/>
                        </a:spcAft>
                        <a:buNone/>
                      </a:pPr>
                      <a:r>
                        <a:rPr lang="en-US" sz="1200" kern="100">
                          <a:effectLst/>
                        </a:rPr>
                        <a:t>Provide vehicle type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4646026"/>
                  </a:ext>
                </a:extLst>
              </a:tr>
              <a:tr h="763493">
                <a:tc>
                  <a:txBody>
                    <a:bodyPr/>
                    <a:lstStyle/>
                    <a:p>
                      <a:pPr marL="0" marR="0">
                        <a:lnSpc>
                          <a:spcPct val="115000"/>
                        </a:lnSpc>
                        <a:spcAft>
                          <a:spcPts val="800"/>
                        </a:spcAft>
                        <a:buNone/>
                      </a:pPr>
                      <a:r>
                        <a:rPr lang="en-US" sz="1200" kern="100">
                          <a:effectLst/>
                        </a:rPr>
                        <a:t>Validate registration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46766266"/>
                  </a:ext>
                </a:extLst>
              </a:tr>
            </a:tbl>
          </a:graphicData>
        </a:graphic>
      </p:graphicFrame>
      <p:graphicFrame>
        <p:nvGraphicFramePr>
          <p:cNvPr id="8" name="Table 7">
            <a:extLst>
              <a:ext uri="{FF2B5EF4-FFF2-40B4-BE49-F238E27FC236}">
                <a16:creationId xmlns:a16="http://schemas.microsoft.com/office/drawing/2014/main" id="{B969506A-7999-8E1B-EBF7-987F83CA77C4}"/>
              </a:ext>
            </a:extLst>
          </p:cNvPr>
          <p:cNvGraphicFramePr>
            <a:graphicFrameLocks noGrp="1"/>
          </p:cNvGraphicFramePr>
          <p:nvPr>
            <p:extLst>
              <p:ext uri="{D42A27DB-BD31-4B8C-83A1-F6EECF244321}">
                <p14:modId xmlns:p14="http://schemas.microsoft.com/office/powerpoint/2010/main" val="1939961916"/>
              </p:ext>
            </p:extLst>
          </p:nvPr>
        </p:nvGraphicFramePr>
        <p:xfrm>
          <a:off x="5562037" y="1697393"/>
          <a:ext cx="4554420" cy="3817466"/>
        </p:xfrm>
        <a:graphic>
          <a:graphicData uri="http://schemas.openxmlformats.org/drawingml/2006/table">
            <a:tbl>
              <a:tblPr firstRow="1" firstCol="1" bandRow="1">
                <a:tableStyleId>{69012ECD-51FC-41F1-AA8D-1B2483CD663E}</a:tableStyleId>
              </a:tblPr>
              <a:tblGrid>
                <a:gridCol w="2277210">
                  <a:extLst>
                    <a:ext uri="{9D8B030D-6E8A-4147-A177-3AD203B41FA5}">
                      <a16:colId xmlns:a16="http://schemas.microsoft.com/office/drawing/2014/main" val="16241701"/>
                    </a:ext>
                  </a:extLst>
                </a:gridCol>
                <a:gridCol w="2277210">
                  <a:extLst>
                    <a:ext uri="{9D8B030D-6E8A-4147-A177-3AD203B41FA5}">
                      <a16:colId xmlns:a16="http://schemas.microsoft.com/office/drawing/2014/main" val="2200569394"/>
                    </a:ext>
                  </a:extLst>
                </a:gridCol>
              </a:tblGrid>
              <a:tr h="1462446">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Data-holder for geographic coordinates and address details used in ride booking and tracking.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95578220"/>
                  </a:ext>
                </a:extLst>
              </a:tr>
              <a:tr h="588755">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554079708"/>
                  </a:ext>
                </a:extLst>
              </a:tr>
              <a:tr h="588755">
                <a:tc>
                  <a:txBody>
                    <a:bodyPr/>
                    <a:lstStyle/>
                    <a:p>
                      <a:pPr marL="0" marR="0">
                        <a:lnSpc>
                          <a:spcPct val="115000"/>
                        </a:lnSpc>
                        <a:spcAft>
                          <a:spcPts val="800"/>
                        </a:spcAft>
                        <a:buNone/>
                      </a:pPr>
                      <a:r>
                        <a:rPr lang="en-US" sz="1200" kern="100" dirty="0">
                          <a:effectLst/>
                        </a:rPr>
                        <a:t>Hold pickup/drop-off coordinates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5982242"/>
                  </a:ext>
                </a:extLst>
              </a:tr>
              <a:tr h="588755">
                <a:tc>
                  <a:txBody>
                    <a:bodyPr/>
                    <a:lstStyle/>
                    <a:p>
                      <a:pPr marL="0" marR="0">
                        <a:lnSpc>
                          <a:spcPct val="115000"/>
                        </a:lnSpc>
                        <a:spcAft>
                          <a:spcPts val="800"/>
                        </a:spcAft>
                        <a:buNone/>
                      </a:pPr>
                      <a:r>
                        <a:rPr lang="en-US" sz="1200" kern="100">
                          <a:effectLst/>
                        </a:rPr>
                        <a:t>Provide address lookup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None or external GIS service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72843492"/>
                  </a:ext>
                </a:extLst>
              </a:tr>
              <a:tr h="588755">
                <a:tc>
                  <a:txBody>
                    <a:bodyPr/>
                    <a:lstStyle/>
                    <a:p>
                      <a:pPr marL="0" marR="0">
                        <a:lnSpc>
                          <a:spcPct val="115000"/>
                        </a:lnSpc>
                        <a:spcAft>
                          <a:spcPts val="800"/>
                        </a:spcAft>
                        <a:buNone/>
                      </a:pPr>
                      <a:r>
                        <a:rPr lang="en-US" sz="1200" kern="100" dirty="0">
                          <a:effectLst/>
                        </a:rPr>
                        <a:t>Supply data for ETA calculations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err="1">
                          <a:effectLst/>
                        </a:rPr>
                        <a:t>RideManager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7106650"/>
                  </a:ext>
                </a:extLst>
              </a:tr>
            </a:tbl>
          </a:graphicData>
        </a:graphic>
      </p:graphicFrame>
    </p:spTree>
    <p:extLst>
      <p:ext uri="{BB962C8B-B14F-4D97-AF65-F5344CB8AC3E}">
        <p14:creationId xmlns:p14="http://schemas.microsoft.com/office/powerpoint/2010/main" val="24912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6C700-C2A6-065B-ECBE-4499C0818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8BE5F-2BEA-5274-7450-656FAD1A3579}"/>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D1A938E4-3A7B-5820-73D5-ECEB58F08C15}"/>
              </a:ext>
            </a:extLst>
          </p:cNvPr>
          <p:cNvSpPr txBox="1"/>
          <p:nvPr/>
        </p:nvSpPr>
        <p:spPr>
          <a:xfrm>
            <a:off x="4761412" y="1273630"/>
            <a:ext cx="869405" cy="369332"/>
          </a:xfrm>
          <a:prstGeom prst="rect">
            <a:avLst/>
          </a:prstGeom>
          <a:noFill/>
        </p:spPr>
        <p:txBody>
          <a:bodyPr wrap="none" rtlCol="0">
            <a:spAutoFit/>
          </a:bodyPr>
          <a:lstStyle/>
          <a:p>
            <a:r>
              <a:rPr lang="en-US" dirty="0"/>
              <a:t>Report</a:t>
            </a:r>
          </a:p>
        </p:txBody>
      </p:sp>
      <p:graphicFrame>
        <p:nvGraphicFramePr>
          <p:cNvPr id="5" name="Content Placeholder 4">
            <a:extLst>
              <a:ext uri="{FF2B5EF4-FFF2-40B4-BE49-F238E27FC236}">
                <a16:creationId xmlns:a16="http://schemas.microsoft.com/office/drawing/2014/main" id="{14B129AE-4EEE-DEE7-8020-674AB6D3D97B}"/>
              </a:ext>
            </a:extLst>
          </p:cNvPr>
          <p:cNvGraphicFramePr>
            <a:graphicFrameLocks noGrp="1"/>
          </p:cNvGraphicFramePr>
          <p:nvPr>
            <p:ph idx="1"/>
            <p:extLst>
              <p:ext uri="{D42A27DB-BD31-4B8C-83A1-F6EECF244321}">
                <p14:modId xmlns:p14="http://schemas.microsoft.com/office/powerpoint/2010/main" val="2949557267"/>
              </p:ext>
            </p:extLst>
          </p:nvPr>
        </p:nvGraphicFramePr>
        <p:xfrm>
          <a:off x="3077029" y="1697392"/>
          <a:ext cx="4238172" cy="3832547"/>
        </p:xfrm>
        <a:graphic>
          <a:graphicData uri="http://schemas.openxmlformats.org/drawingml/2006/table">
            <a:tbl>
              <a:tblPr firstRow="1" firstCol="1" bandRow="1">
                <a:tableStyleId>{B301B821-A1FF-4177-AEE7-76D212191A09}</a:tableStyleId>
              </a:tblPr>
              <a:tblGrid>
                <a:gridCol w="2119086">
                  <a:extLst>
                    <a:ext uri="{9D8B030D-6E8A-4147-A177-3AD203B41FA5}">
                      <a16:colId xmlns:a16="http://schemas.microsoft.com/office/drawing/2014/main" val="3678438131"/>
                    </a:ext>
                  </a:extLst>
                </a:gridCol>
                <a:gridCol w="2119086">
                  <a:extLst>
                    <a:ext uri="{9D8B030D-6E8A-4147-A177-3AD203B41FA5}">
                      <a16:colId xmlns:a16="http://schemas.microsoft.com/office/drawing/2014/main" val="546661249"/>
                    </a:ext>
                  </a:extLst>
                </a:gridCol>
              </a:tblGrid>
              <a:tr h="1263631">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Data-holder for aggregated analytics and summaries used by managers.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9678412"/>
                  </a:ext>
                </a:extLst>
              </a:tr>
              <a:tr h="642229">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662261284"/>
                  </a:ext>
                </a:extLst>
              </a:tr>
              <a:tr h="642229">
                <a:tc>
                  <a:txBody>
                    <a:bodyPr/>
                    <a:lstStyle/>
                    <a:p>
                      <a:pPr marL="0" marR="0">
                        <a:lnSpc>
                          <a:spcPct val="115000"/>
                        </a:lnSpc>
                        <a:spcAft>
                          <a:spcPts val="800"/>
                        </a:spcAft>
                        <a:buNone/>
                      </a:pPr>
                      <a:r>
                        <a:rPr lang="en-US" sz="1200" kern="100">
                          <a:effectLst/>
                        </a:rPr>
                        <a:t>Store ride volume and revenue data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44111445"/>
                  </a:ext>
                </a:extLst>
              </a:tr>
              <a:tr h="642229">
                <a:tc>
                  <a:txBody>
                    <a:bodyPr/>
                    <a:lstStyle/>
                    <a:p>
                      <a:pPr marL="0" marR="0">
                        <a:lnSpc>
                          <a:spcPct val="115000"/>
                        </a:lnSpc>
                        <a:spcAft>
                          <a:spcPts val="800"/>
                        </a:spcAft>
                        <a:buNone/>
                      </a:pPr>
                      <a:r>
                        <a:rPr lang="en-US" sz="1200" kern="100">
                          <a:effectLst/>
                        </a:rPr>
                        <a:t>Hold driver performance metrics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07760984"/>
                  </a:ext>
                </a:extLst>
              </a:tr>
              <a:tr h="642229">
                <a:tc>
                  <a:txBody>
                    <a:bodyPr/>
                    <a:lstStyle/>
                    <a:p>
                      <a:pPr marL="0" marR="0">
                        <a:lnSpc>
                          <a:spcPct val="115000"/>
                        </a:lnSpc>
                        <a:spcAft>
                          <a:spcPts val="800"/>
                        </a:spcAft>
                        <a:buNone/>
                      </a:pPr>
                      <a:r>
                        <a:rPr lang="en-US" sz="1200" kern="100">
                          <a:effectLst/>
                        </a:rPr>
                        <a:t>Format summary for display/export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1637414"/>
                  </a:ext>
                </a:extLst>
              </a:tr>
            </a:tbl>
          </a:graphicData>
        </a:graphic>
      </p:graphicFrame>
    </p:spTree>
    <p:extLst>
      <p:ext uri="{BB962C8B-B14F-4D97-AF65-F5344CB8AC3E}">
        <p14:creationId xmlns:p14="http://schemas.microsoft.com/office/powerpoint/2010/main" val="659863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842597" y="181350"/>
            <a:ext cx="3007349" cy="2595838"/>
          </a:xfrm>
        </p:spPr>
        <p:txBody>
          <a:bodyPr vert="horz" lIns="91440" tIns="45720" rIns="91440" bIns="45720" rtlCol="0" anchor="b">
            <a:normAutofit/>
          </a:bodyPr>
          <a:lstStyle/>
          <a:p>
            <a:r>
              <a:rPr lang="en-US" sz="5400" kern="1200" dirty="0">
                <a:solidFill>
                  <a:schemeClr val="accent1"/>
                </a:solidFill>
                <a:latin typeface="+mj-lt"/>
                <a:ea typeface="+mj-ea"/>
                <a:cs typeface="+mj-cs"/>
              </a:rPr>
              <a:t>UML Class Diagram</a:t>
            </a:r>
          </a:p>
        </p:txBody>
      </p:sp>
      <p:pic>
        <p:nvPicPr>
          <p:cNvPr id="6" name="Content Placeholder 5" descr="A diagram of a company&#10;&#10;AI-generated content may be incorrect.">
            <a:extLst>
              <a:ext uri="{FF2B5EF4-FFF2-40B4-BE49-F238E27FC236}">
                <a16:creationId xmlns:a16="http://schemas.microsoft.com/office/drawing/2014/main" id="{4C204808-28A4-B910-63C0-D28B424E8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946" y="607585"/>
            <a:ext cx="7313092" cy="5634362"/>
          </a:xfrm>
        </p:spPr>
      </p:pic>
    </p:spTree>
    <p:extLst>
      <p:ext uri="{BB962C8B-B14F-4D97-AF65-F5344CB8AC3E}">
        <p14:creationId xmlns:p14="http://schemas.microsoft.com/office/powerpoint/2010/main" val="1784807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a:xfrm>
            <a:off x="4810259" y="649480"/>
            <a:ext cx="6555347" cy="5546047"/>
          </a:xfrm>
        </p:spPr>
        <p:txBody>
          <a:bodyPr anchor="ctr">
            <a:normAutofit/>
          </a:bodyPr>
          <a:lstStyle/>
          <a:p>
            <a:pPr>
              <a:buNone/>
            </a:pPr>
            <a:r>
              <a:rPr lang="en-GB" sz="2000" b="1" dirty="0"/>
              <a:t>Used in:</a:t>
            </a:r>
            <a:r>
              <a:rPr lang="en-GB" sz="2000" dirty="0"/>
              <a:t> Manager, Report</a:t>
            </a:r>
          </a:p>
          <a:p>
            <a:pPr>
              <a:buNone/>
            </a:pPr>
            <a:r>
              <a:rPr lang="en-GB" sz="2000" dirty="0"/>
              <a:t>We apply the Singleton pattern to the </a:t>
            </a:r>
            <a:r>
              <a:rPr lang="en-GB" sz="2000" b="1" dirty="0"/>
              <a:t>Manager</a:t>
            </a:r>
            <a:r>
              <a:rPr lang="en-GB" sz="2000" dirty="0"/>
              <a:t> and </a:t>
            </a:r>
            <a:r>
              <a:rPr lang="en-GB" sz="2000" b="1" dirty="0"/>
              <a:t>Report</a:t>
            </a:r>
            <a:r>
              <a:rPr lang="en-GB" sz="2000" dirty="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sz="2000" b="1" dirty="0"/>
              <a:t>Justification:</a:t>
            </a:r>
            <a:endParaRPr lang="en-GB" sz="2000" dirty="0"/>
          </a:p>
          <a:p>
            <a:pPr>
              <a:buFont typeface="Arial" panose="020B0604020202020204" pitchFamily="34" charset="0"/>
              <a:buChar char="•"/>
            </a:pPr>
            <a:r>
              <a:rPr lang="en-GB" sz="2000" dirty="0"/>
              <a:t>Ensures centralized control over system-wide data</a:t>
            </a:r>
          </a:p>
          <a:p>
            <a:pPr>
              <a:buFont typeface="Arial" panose="020B0604020202020204" pitchFamily="34" charset="0"/>
              <a:buChar char="•"/>
            </a:pPr>
            <a:r>
              <a:rPr lang="en-GB" sz="2000" dirty="0"/>
              <a:t>Prevents duplicate report generation</a:t>
            </a:r>
          </a:p>
          <a:p>
            <a:pPr>
              <a:buFont typeface="Arial" panose="020B0604020202020204" pitchFamily="34" charset="0"/>
              <a:buChar char="•"/>
            </a:pPr>
            <a:r>
              <a:rPr lang="en-GB" sz="2000" dirty="0"/>
              <a:t>Simplifies coordination of admin tasks</a:t>
            </a:r>
          </a:p>
          <a:p>
            <a:endParaRPr lang="en-US" sz="2000" dirty="0"/>
          </a:p>
        </p:txBody>
      </p:sp>
    </p:spTree>
    <p:extLst>
      <p:ext uri="{BB962C8B-B14F-4D97-AF65-F5344CB8AC3E}">
        <p14:creationId xmlns:p14="http://schemas.microsoft.com/office/powerpoint/2010/main" val="648589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Payment creation</a:t>
            </a:r>
          </a:p>
          <a:p>
            <a:pPr marL="0" indent="0">
              <a:buNone/>
            </a:pPr>
            <a:r>
              <a:rPr lang="en-GB" sz="2000"/>
              <a:t>The Factory pattern is used to encapsulate the creation of </a:t>
            </a:r>
            <a:r>
              <a:rPr lang="en-GB" sz="2000" b="1"/>
              <a:t>Ride</a:t>
            </a:r>
            <a:r>
              <a:rPr lang="en-GB" sz="2000"/>
              <a:t> and </a:t>
            </a:r>
            <a:r>
              <a:rPr lang="en-GB" sz="2000" b="1"/>
              <a:t>Payment</a:t>
            </a:r>
            <a:r>
              <a:rPr lang="en-GB" sz="2000"/>
              <a:t> objects. For example, a RideFactory an handle the creation of ride instances depending on the vehicle type (car, motorbike), and a PaymentFactory can handle the creation of payments depending on the payment method (credit card, wallet, etc.).</a:t>
            </a:r>
          </a:p>
          <a:p>
            <a:pPr>
              <a:buNone/>
            </a:pPr>
            <a:r>
              <a:rPr lang="en-US" sz="2000" b="1"/>
              <a:t>Justification:</a:t>
            </a:r>
            <a:endParaRPr lang="en-US" sz="2000"/>
          </a:p>
          <a:p>
            <a:pPr>
              <a:buFont typeface="Arial" panose="020B0604020202020204" pitchFamily="34" charset="0"/>
              <a:buChar char="•"/>
            </a:pPr>
            <a:r>
              <a:rPr lang="en-US" sz="2000"/>
              <a:t>Encapsulates object creation logic</a:t>
            </a:r>
          </a:p>
          <a:p>
            <a:pPr>
              <a:buFont typeface="Arial" panose="020B0604020202020204" pitchFamily="34" charset="0"/>
              <a:buChar char="•"/>
            </a:pPr>
            <a:r>
              <a:rPr lang="en-US" sz="2000"/>
              <a:t>Supports future extension (e.g., adding new vehicle types or payment methods)</a:t>
            </a:r>
          </a:p>
          <a:p>
            <a:pPr>
              <a:buFont typeface="Arial" panose="020B0604020202020204" pitchFamily="34" charset="0"/>
              <a:buChar char="•"/>
            </a:pPr>
            <a:r>
              <a:rPr lang="en-US" sz="2000"/>
              <a:t>Simplifies client-side code</a:t>
            </a:r>
          </a:p>
          <a:p>
            <a:pPr marL="0" indent="0">
              <a:buNone/>
            </a:pPr>
            <a:endParaRPr lang="en-GB" sz="2000"/>
          </a:p>
          <a:p>
            <a:endParaRPr lang="en-US" sz="2000"/>
          </a:p>
        </p:txBody>
      </p:sp>
    </p:spTree>
    <p:extLst>
      <p:ext uri="{BB962C8B-B14F-4D97-AF65-F5344CB8AC3E}">
        <p14:creationId xmlns:p14="http://schemas.microsoft.com/office/powerpoint/2010/main" val="291320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a:xfrm>
            <a:off x="806196" y="0"/>
            <a:ext cx="10579608" cy="1188720"/>
          </a:xfrm>
        </p:spPr>
        <p:txBody>
          <a:bodyPr>
            <a:normAutofit/>
          </a:bodyPr>
          <a:lstStyle/>
          <a:p>
            <a:r>
              <a:rPr lang="en-US" sz="4000" b="1" dirty="0">
                <a:solidFill>
                  <a:schemeClr val="tx2"/>
                </a:solidFill>
                <a:latin typeface="Calibri (Body)"/>
              </a:rPr>
              <a:t>Project Type</a:t>
            </a:r>
          </a:p>
        </p:txBody>
      </p:sp>
      <p:sp>
        <p:nvSpPr>
          <p:cNvPr id="5" name="Content Placeholder 4">
            <a:extLst>
              <a:ext uri="{FF2B5EF4-FFF2-40B4-BE49-F238E27FC236}">
                <a16:creationId xmlns:a16="http://schemas.microsoft.com/office/drawing/2014/main" id="{336EF5DB-5EF3-6312-02F8-6ACD5AFE3B81}"/>
              </a:ext>
            </a:extLst>
          </p:cNvPr>
          <p:cNvSpPr>
            <a:spLocks noGrp="1"/>
          </p:cNvSpPr>
          <p:nvPr>
            <p:ph idx="1"/>
          </p:nvPr>
        </p:nvSpPr>
        <p:spPr>
          <a:xfrm>
            <a:off x="541867" y="856723"/>
            <a:ext cx="10579607" cy="5611811"/>
          </a:xfrm>
        </p:spPr>
        <p:txBody>
          <a:bodyPr>
            <a:normAutofit fontScale="25000" lnSpcReduction="20000"/>
          </a:bodyPr>
          <a:lstStyle/>
          <a:p>
            <a:pPr marL="0" marR="0">
              <a:lnSpc>
                <a:spcPct val="115000"/>
              </a:lnSpc>
              <a:spcAft>
                <a:spcPts val="800"/>
              </a:spcAft>
              <a:buNone/>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72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ORSP engagement is a </a:t>
            </a:r>
            <a:r>
              <a:rPr lang="en-US" sz="7200" b="1" kern="100" dirty="0">
                <a:effectLst/>
                <a:latin typeface="Aptos" panose="020B0004020202020204" pitchFamily="34" charset="0"/>
                <a:ea typeface="Aptos" panose="020B0004020202020204" pitchFamily="34" charset="0"/>
                <a:cs typeface="Times New Roman" panose="02020603050405020304" pitchFamily="18" charset="0"/>
              </a:rPr>
              <a:t>custom software development</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project with the following characteristics: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Domain:</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Transportation / Ride-Sharing Platform</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Application Type:</a:t>
            </a:r>
            <a:endParaRPr lang="en-US" sz="7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Web Application</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Responsive portal for managers and administrative users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Mobile Applications</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Native or cross-platform apps for iOS and Android, used by customers and drivers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Architecture Style:</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Client-server, cloud-hosted microservices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Technology Stack (Indicative):</a:t>
            </a:r>
            <a:endParaRPr lang="en-US" sz="7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Backend: ASP.NET Core with Entity Framework Core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Frontend: React (web) and React Native (mobile)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Database: Microsoft SQL Server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Hosting: Azure or AWS</a:t>
            </a:r>
          </a:p>
          <a:p>
            <a:endParaRPr lang="en-US" dirty="0"/>
          </a:p>
        </p:txBody>
      </p:sp>
    </p:spTree>
    <p:extLst>
      <p:ext uri="{BB962C8B-B14F-4D97-AF65-F5344CB8AC3E}">
        <p14:creationId xmlns:p14="http://schemas.microsoft.com/office/powerpoint/2010/main" val="3023304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Customer, Driver updates</a:t>
            </a:r>
          </a:p>
          <a:p>
            <a:pPr>
              <a:buNone/>
            </a:pPr>
            <a:r>
              <a:rPr lang="en-GB" sz="2000"/>
              <a:t>The Observer pattern is applied to </a:t>
            </a:r>
            <a:r>
              <a:rPr lang="en-GB" sz="2000" b="1"/>
              <a:t>Ride</a:t>
            </a:r>
            <a:r>
              <a:rPr lang="en-GB" sz="2000"/>
              <a:t> so that </a:t>
            </a:r>
            <a:r>
              <a:rPr lang="en-GB" sz="2000" b="1"/>
              <a:t>Customer</a:t>
            </a:r>
            <a:r>
              <a:rPr lang="en-GB" sz="2000"/>
              <a:t> and </a:t>
            </a:r>
            <a:r>
              <a:rPr lang="en-GB" sz="2000" b="1"/>
              <a:t>Driver</a:t>
            </a:r>
            <a:r>
              <a:rPr lang="en-GB" sz="2000"/>
              <a:t> can subscribe to ride status updates (e.g., when the driver is nearby, when the ride starts, when it finishes). This ensures that both users get real-time notifications without tight coupling between objects.</a:t>
            </a:r>
          </a:p>
          <a:p>
            <a:pPr>
              <a:buNone/>
            </a:pPr>
            <a:r>
              <a:rPr lang="en-GB" sz="2000" b="1"/>
              <a:t>Justification:</a:t>
            </a:r>
            <a:endParaRPr lang="en-GB" sz="2000"/>
          </a:p>
          <a:p>
            <a:pPr>
              <a:buFont typeface="Arial" panose="020B0604020202020204" pitchFamily="34" charset="0"/>
              <a:buChar char="•"/>
            </a:pPr>
            <a:r>
              <a:rPr lang="en-GB" sz="2000"/>
              <a:t>Enables real-time status updates</a:t>
            </a:r>
          </a:p>
          <a:p>
            <a:pPr>
              <a:buFont typeface="Arial" panose="020B0604020202020204" pitchFamily="34" charset="0"/>
              <a:buChar char="•"/>
            </a:pPr>
            <a:r>
              <a:rPr lang="en-GB" sz="2000"/>
              <a:t>Reduces coupling between Ride and its observers</a:t>
            </a:r>
          </a:p>
          <a:p>
            <a:pPr>
              <a:buFont typeface="Arial" panose="020B0604020202020204" pitchFamily="34" charset="0"/>
              <a:buChar char="•"/>
            </a:pPr>
            <a:r>
              <a:rPr lang="en-GB" sz="2000"/>
              <a:t>Improves user experience with live notifications</a:t>
            </a:r>
          </a:p>
          <a:p>
            <a:endParaRPr lang="en-US" sz="2000"/>
          </a:p>
        </p:txBody>
      </p:sp>
    </p:spTree>
    <p:extLst>
      <p:ext uri="{BB962C8B-B14F-4D97-AF65-F5344CB8AC3E}">
        <p14:creationId xmlns:p14="http://schemas.microsoft.com/office/powerpoint/2010/main" val="2870453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Payment processing</a:t>
            </a:r>
          </a:p>
          <a:p>
            <a:pPr>
              <a:buNone/>
            </a:pPr>
            <a:r>
              <a:rPr lang="en-GB" sz="2000"/>
              <a:t>The </a:t>
            </a:r>
            <a:r>
              <a:rPr lang="en-GB" sz="2000" b="1"/>
              <a:t>Payment</a:t>
            </a:r>
            <a:r>
              <a:rPr lang="en-GB" sz="200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sz="2000" b="1"/>
              <a:t>Justification:</a:t>
            </a:r>
            <a:endParaRPr lang="en-GB" sz="2000"/>
          </a:p>
          <a:p>
            <a:pPr>
              <a:buFont typeface="Arial" panose="020B0604020202020204" pitchFamily="34" charset="0"/>
              <a:buChar char="•"/>
            </a:pPr>
            <a:r>
              <a:rPr lang="en-GB" sz="2000"/>
              <a:t>Supports multiple, interchangeable payment strategies</a:t>
            </a:r>
          </a:p>
          <a:p>
            <a:pPr>
              <a:buFont typeface="Arial" panose="020B0604020202020204" pitchFamily="34" charset="0"/>
              <a:buChar char="•"/>
            </a:pPr>
            <a:r>
              <a:rPr lang="en-GB" sz="2000"/>
              <a:t>Improves flexibility and testability of payment workflows</a:t>
            </a:r>
          </a:p>
          <a:p>
            <a:pPr>
              <a:buFont typeface="Arial" panose="020B0604020202020204" pitchFamily="34" charset="0"/>
              <a:buChar char="•"/>
            </a:pPr>
            <a:r>
              <a:rPr lang="en-GB" sz="2000"/>
              <a:t>Makes the system easily extendable for future payment methods</a:t>
            </a:r>
          </a:p>
          <a:p>
            <a:endParaRPr lang="en-US" sz="2000"/>
          </a:p>
        </p:txBody>
      </p:sp>
    </p:spTree>
    <p:extLst>
      <p:ext uri="{BB962C8B-B14F-4D97-AF65-F5344CB8AC3E}">
        <p14:creationId xmlns:p14="http://schemas.microsoft.com/office/powerpoint/2010/main" val="309467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Design Heuristics Applied</a:t>
            </a:r>
          </a:p>
        </p:txBody>
      </p:sp>
      <p:graphicFrame>
        <p:nvGraphicFramePr>
          <p:cNvPr id="5" name="Content Placeholder 2">
            <a:extLst>
              <a:ext uri="{FF2B5EF4-FFF2-40B4-BE49-F238E27FC236}">
                <a16:creationId xmlns:a16="http://schemas.microsoft.com/office/drawing/2014/main" id="{E3B6B834-A9D7-A7A5-C980-83C6C9CA6E8B}"/>
              </a:ext>
            </a:extLst>
          </p:cNvPr>
          <p:cNvGraphicFramePr>
            <a:graphicFrameLocks noGrp="1"/>
          </p:cNvGraphicFramePr>
          <p:nvPr>
            <p:ph idx="1"/>
            <p:extLst>
              <p:ext uri="{D42A27DB-BD31-4B8C-83A1-F6EECF244321}">
                <p14:modId xmlns:p14="http://schemas.microsoft.com/office/powerpoint/2010/main" val="40894606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749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a:xfrm>
            <a:off x="4134810" y="304800"/>
            <a:ext cx="8054141" cy="6429829"/>
          </a:xfrm>
        </p:spPr>
        <p:txBody>
          <a:bodyPr anchor="ctr">
            <a:normAutofit fontScale="47500" lnSpcReduction="20000"/>
          </a:bodyPr>
          <a:lstStyle/>
          <a:p>
            <a:pPr>
              <a:buNone/>
            </a:pPr>
            <a:r>
              <a:rPr lang="en-GB" sz="2500" b="1" dirty="0"/>
              <a:t>Introduction</a:t>
            </a:r>
          </a:p>
          <a:p>
            <a:pPr>
              <a:buNone/>
            </a:pPr>
            <a:r>
              <a:rPr lang="en-GB" sz="2500" dirty="0"/>
              <a:t>The bootstrapping process initializes key components in a specific order to ensure proper system functionality.</a:t>
            </a:r>
          </a:p>
          <a:p>
            <a:pPr>
              <a:buNone/>
            </a:pPr>
            <a:r>
              <a:rPr lang="en-GB" sz="2500" b="1" dirty="0"/>
              <a:t>Key Components:</a:t>
            </a:r>
            <a:endParaRPr lang="en-GB" sz="2500" dirty="0"/>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Main</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The entry point of the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ORSP responsible for initializing core services and starting the application.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Customer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end users who register, book rides, and make payments.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Driver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service providers who register, accept rides, and update trip status.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Account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Manages authentication and profile information for Customers, Drivers, and Managers.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Ride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Encapsulates a single trip’s details, state transitions, and links to Customer, Driver, and Location.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Location</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Holds geographic data (pickup and drop-off coordinates and addresses) used for booking and tracking.</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Vehicle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Data-holder for Driver’s transport details (type, license plate).</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RideManager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Coordinates ride request processing, driver assignment, and status updates.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PaymentProcessor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Orchestrates fare calculation, transaction submission to a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PaymentGateway</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and receipt generation.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Payment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a fare transaction, its status, and associated receipt details.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ReportGenerator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Aggregates ride and payment data to produce management reports.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Report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Data-holder for summarized metrics (ride volumes, revenue, driver performance).</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NotificationService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Sends real-time alerts to Customers and Drivers (e.g., status changes, payment confirmations).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NavigationService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Interfaces with external GPS/navigation APIs to compute routes and ETAs.</a:t>
            </a:r>
          </a:p>
          <a:p>
            <a:pPr marL="342900" marR="0" lvl="0" indent="-342900">
              <a:lnSpc>
                <a:spcPct val="115000"/>
              </a:lnSpc>
              <a:spcAft>
                <a:spcPts val="800"/>
              </a:spcAft>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PaymentGateway</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Adapter for a third-party payment service used by the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PaymentProcessor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sz="1900" dirty="0"/>
          </a:p>
        </p:txBody>
      </p:sp>
    </p:spTree>
    <p:extLst>
      <p:ext uri="{BB962C8B-B14F-4D97-AF65-F5344CB8AC3E}">
        <p14:creationId xmlns:p14="http://schemas.microsoft.com/office/powerpoint/2010/main" val="2543438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dirty="0">
                <a:solidFill>
                  <a:srgbClr val="FFFFFF"/>
                </a:solidFill>
                <a:effectLst/>
                <a:latin typeface="+mj-lt"/>
                <a:ea typeface="+mj-ea"/>
                <a:cs typeface="+mj-cs"/>
              </a:rPr>
              <a:t>Bootstrapping Process (Initialization)</a:t>
            </a:r>
            <a:endParaRPr lang="en-US" sz="37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D4510938-5342-B147-5B5A-36E1075C370B}"/>
              </a:ext>
            </a:extLst>
          </p:cNvPr>
          <p:cNvSpPr>
            <a:spLocks noGrp="1"/>
          </p:cNvSpPr>
          <p:nvPr>
            <p:ph idx="1"/>
          </p:nvPr>
        </p:nvSpPr>
        <p:spPr>
          <a:xfrm>
            <a:off x="4143840" y="391318"/>
            <a:ext cx="7112358" cy="6075363"/>
          </a:xfrm>
        </p:spPr>
        <p:txBody>
          <a:bodyPr/>
          <a:lstStyle/>
          <a:p>
            <a:pPr marL="0" indent="0">
              <a:buNone/>
            </a:pPr>
            <a:r>
              <a:rPr lang="en-US" dirty="0"/>
              <a:t>Customer Initialization</a:t>
            </a:r>
          </a:p>
          <a:p>
            <a:pPr marL="0" indent="0">
              <a:buNone/>
            </a:pPr>
            <a:endParaRPr lang="en-US" dirty="0"/>
          </a:p>
        </p:txBody>
      </p:sp>
      <p:pic>
        <p:nvPicPr>
          <p:cNvPr id="6" name="Picture 5" descr="A screenshot of a computer&#10;&#10;AI-generated content may be incorrect.">
            <a:extLst>
              <a:ext uri="{FF2B5EF4-FFF2-40B4-BE49-F238E27FC236}">
                <a16:creationId xmlns:a16="http://schemas.microsoft.com/office/drawing/2014/main" id="{A9CBD96D-8A67-E381-9E30-BB53FCD7B6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9510" y="1394514"/>
            <a:ext cx="6971583" cy="4086790"/>
          </a:xfrm>
          <a:prstGeom prst="rect">
            <a:avLst/>
          </a:prstGeom>
          <a:noFill/>
          <a:ln>
            <a:noFill/>
          </a:ln>
        </p:spPr>
      </p:pic>
    </p:spTree>
    <p:extLst>
      <p:ext uri="{BB962C8B-B14F-4D97-AF65-F5344CB8AC3E}">
        <p14:creationId xmlns:p14="http://schemas.microsoft.com/office/powerpoint/2010/main" val="3349403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E28F8E-8A98-76AA-3F81-76E69D5D952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49444-CD4C-6278-F3DE-441ACAE6678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F89E5601-D4E2-8771-E0F9-CC2559F2F849}"/>
              </a:ext>
            </a:extLst>
          </p:cNvPr>
          <p:cNvSpPr>
            <a:spLocks noGrp="1"/>
          </p:cNvSpPr>
          <p:nvPr>
            <p:ph idx="1"/>
          </p:nvPr>
        </p:nvSpPr>
        <p:spPr>
          <a:xfrm>
            <a:off x="4134809" y="140768"/>
            <a:ext cx="3223933" cy="1005862"/>
          </a:xfrm>
        </p:spPr>
        <p:txBody>
          <a:bodyPr anchor="ctr">
            <a:normAutofit/>
          </a:bodyPr>
          <a:lstStyle/>
          <a:p>
            <a:pPr marL="0" indent="0">
              <a:buNone/>
            </a:pPr>
            <a:r>
              <a:rPr lang="en-US" dirty="0"/>
              <a:t>Driver Initialization</a:t>
            </a:r>
          </a:p>
          <a:p>
            <a:pPr marL="0" indent="0">
              <a:buNone/>
            </a:pPr>
            <a:endParaRPr lang="en-US" sz="2000" dirty="0"/>
          </a:p>
        </p:txBody>
      </p:sp>
      <p:pic>
        <p:nvPicPr>
          <p:cNvPr id="3" name="Picture 2" descr="PlantUML diagram">
            <a:extLst>
              <a:ext uri="{FF2B5EF4-FFF2-40B4-BE49-F238E27FC236}">
                <a16:creationId xmlns:a16="http://schemas.microsoft.com/office/drawing/2014/main" id="{9990F464-34ED-BB75-9A4A-8BB5D259E1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1632" y="1192244"/>
            <a:ext cx="6503505" cy="4473509"/>
          </a:xfrm>
          <a:prstGeom prst="rect">
            <a:avLst/>
          </a:prstGeom>
          <a:noFill/>
          <a:ln>
            <a:noFill/>
          </a:ln>
        </p:spPr>
      </p:pic>
    </p:spTree>
    <p:extLst>
      <p:ext uri="{BB962C8B-B14F-4D97-AF65-F5344CB8AC3E}">
        <p14:creationId xmlns:p14="http://schemas.microsoft.com/office/powerpoint/2010/main" val="3093531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1E91D4-3E88-FFA8-4CF6-B3223815FC2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F75EF-0AA6-391D-B1D7-1C349BAD592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7E4E6619-1B9F-D5B5-F51E-0726143283BD}"/>
              </a:ext>
            </a:extLst>
          </p:cNvPr>
          <p:cNvSpPr>
            <a:spLocks noGrp="1"/>
          </p:cNvSpPr>
          <p:nvPr>
            <p:ph idx="1"/>
          </p:nvPr>
        </p:nvSpPr>
        <p:spPr>
          <a:xfrm>
            <a:off x="4367695" y="258452"/>
            <a:ext cx="3025303" cy="656806"/>
          </a:xfrm>
        </p:spPr>
        <p:txBody>
          <a:bodyPr anchor="ctr">
            <a:normAutofit fontScale="92500"/>
          </a:bodyPr>
          <a:lstStyle/>
          <a:p>
            <a:pPr marL="0" indent="0">
              <a:buNone/>
            </a:pPr>
            <a:r>
              <a:rPr lang="en-US" dirty="0"/>
              <a:t>Account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3F073CEA-9DDB-149A-370C-D727B5A3C6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4548" y="1173710"/>
            <a:ext cx="6878588" cy="4308168"/>
          </a:xfrm>
          <a:prstGeom prst="rect">
            <a:avLst/>
          </a:prstGeom>
          <a:noFill/>
          <a:ln>
            <a:noFill/>
          </a:ln>
        </p:spPr>
      </p:pic>
    </p:spTree>
    <p:extLst>
      <p:ext uri="{BB962C8B-B14F-4D97-AF65-F5344CB8AC3E}">
        <p14:creationId xmlns:p14="http://schemas.microsoft.com/office/powerpoint/2010/main" val="3925081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0432D-E665-0149-E2D3-1DB50F45FF6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2EA57-7ED7-9470-A350-761FD803C44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299F2E06-DF34-E0C0-3B0D-13F98EE5BBC7}"/>
              </a:ext>
            </a:extLst>
          </p:cNvPr>
          <p:cNvSpPr>
            <a:spLocks noGrp="1"/>
          </p:cNvSpPr>
          <p:nvPr>
            <p:ph idx="1"/>
          </p:nvPr>
        </p:nvSpPr>
        <p:spPr>
          <a:xfrm>
            <a:off x="4367695" y="140767"/>
            <a:ext cx="3025303" cy="1165519"/>
          </a:xfrm>
        </p:spPr>
        <p:txBody>
          <a:bodyPr anchor="ctr">
            <a:normAutofit/>
          </a:bodyPr>
          <a:lstStyle/>
          <a:p>
            <a:pPr marL="0" indent="0">
              <a:buNone/>
            </a:pPr>
            <a:r>
              <a:rPr lang="en-US" dirty="0"/>
              <a:t>Ride Initialization</a:t>
            </a:r>
          </a:p>
          <a:p>
            <a:pPr marL="0" indent="0">
              <a:buNone/>
            </a:pPr>
            <a:endParaRPr lang="en-US" sz="2000" dirty="0"/>
          </a:p>
        </p:txBody>
      </p:sp>
      <p:pic>
        <p:nvPicPr>
          <p:cNvPr id="3" name="Picture 2" descr="A diagram of a ride record&#10;&#10;AI-generated content may be incorrect.">
            <a:extLst>
              <a:ext uri="{FF2B5EF4-FFF2-40B4-BE49-F238E27FC236}">
                <a16:creationId xmlns:a16="http://schemas.microsoft.com/office/drawing/2014/main" id="{60DF6AA2-A7F4-FFCE-5725-28D1E0A28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7695" y="1447053"/>
            <a:ext cx="7664309" cy="4095010"/>
          </a:xfrm>
          <a:prstGeom prst="rect">
            <a:avLst/>
          </a:prstGeom>
          <a:noFill/>
          <a:ln>
            <a:noFill/>
          </a:ln>
        </p:spPr>
      </p:pic>
    </p:spTree>
    <p:extLst>
      <p:ext uri="{BB962C8B-B14F-4D97-AF65-F5344CB8AC3E}">
        <p14:creationId xmlns:p14="http://schemas.microsoft.com/office/powerpoint/2010/main" val="1712634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6D0A7C-34BA-767D-90FE-D945764E249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D01BE-09B4-053E-7FB0-AAB5EB4777A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D300BFD4-E50F-25F8-477F-1E29534BBDFE}"/>
              </a:ext>
            </a:extLst>
          </p:cNvPr>
          <p:cNvSpPr>
            <a:spLocks noGrp="1"/>
          </p:cNvSpPr>
          <p:nvPr>
            <p:ph idx="1"/>
          </p:nvPr>
        </p:nvSpPr>
        <p:spPr>
          <a:xfrm>
            <a:off x="4367695" y="363846"/>
            <a:ext cx="3209419" cy="700349"/>
          </a:xfrm>
        </p:spPr>
        <p:txBody>
          <a:bodyPr anchor="ctr">
            <a:normAutofit fontScale="92500"/>
          </a:bodyPr>
          <a:lstStyle/>
          <a:p>
            <a:pPr marL="0" indent="0">
              <a:buNone/>
            </a:pPr>
            <a:r>
              <a:rPr lang="en-US" dirty="0"/>
              <a:t>Location </a:t>
            </a:r>
            <a:r>
              <a:rPr lang="en-US" sz="3000" dirty="0"/>
              <a:t>Initialization</a:t>
            </a:r>
          </a:p>
          <a:p>
            <a:pPr marL="0" indent="0">
              <a:buNone/>
            </a:pPr>
            <a:endParaRPr lang="en-US" sz="2000" dirty="0"/>
          </a:p>
        </p:txBody>
      </p:sp>
      <p:pic>
        <p:nvPicPr>
          <p:cNvPr id="3" name="Picture 2" descr="A diagram of a service&#10;&#10;AI-generated content may be incorrect.">
            <a:extLst>
              <a:ext uri="{FF2B5EF4-FFF2-40B4-BE49-F238E27FC236}">
                <a16:creationId xmlns:a16="http://schemas.microsoft.com/office/drawing/2014/main" id="{B5F40A60-2C53-DCAE-76E4-36CF5A37E9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7006" y="1428041"/>
            <a:ext cx="7754323" cy="3623352"/>
          </a:xfrm>
          <a:prstGeom prst="rect">
            <a:avLst/>
          </a:prstGeom>
          <a:noFill/>
          <a:ln>
            <a:noFill/>
          </a:ln>
        </p:spPr>
      </p:pic>
    </p:spTree>
    <p:extLst>
      <p:ext uri="{BB962C8B-B14F-4D97-AF65-F5344CB8AC3E}">
        <p14:creationId xmlns:p14="http://schemas.microsoft.com/office/powerpoint/2010/main" val="1120564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95F617-4DE2-6263-84F2-1EFD16BB1DE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28B32-4204-69B0-F3EA-13BA59E124A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4145547B-C732-C350-5BCF-C53C91BF4D42}"/>
              </a:ext>
            </a:extLst>
          </p:cNvPr>
          <p:cNvSpPr>
            <a:spLocks noGrp="1"/>
          </p:cNvSpPr>
          <p:nvPr>
            <p:ph idx="1"/>
          </p:nvPr>
        </p:nvSpPr>
        <p:spPr>
          <a:xfrm>
            <a:off x="4504548" y="229423"/>
            <a:ext cx="3025303" cy="714863"/>
          </a:xfrm>
        </p:spPr>
        <p:txBody>
          <a:bodyPr anchor="ctr">
            <a:normAutofit fontScale="92500"/>
          </a:bodyPr>
          <a:lstStyle/>
          <a:p>
            <a:pPr marL="0" indent="0">
              <a:buNone/>
            </a:pPr>
            <a:r>
              <a:rPr lang="en-US"/>
              <a:t>Vehicle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D6581522-83CF-9E8A-8D31-DB6E94FAF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6202" y="1173709"/>
            <a:ext cx="7094366" cy="4613276"/>
          </a:xfrm>
          <a:prstGeom prst="rect">
            <a:avLst/>
          </a:prstGeom>
          <a:noFill/>
          <a:ln>
            <a:noFill/>
          </a:ln>
        </p:spPr>
      </p:pic>
    </p:spTree>
    <p:extLst>
      <p:ext uri="{BB962C8B-B14F-4D97-AF65-F5344CB8AC3E}">
        <p14:creationId xmlns:p14="http://schemas.microsoft.com/office/powerpoint/2010/main" val="134837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135C-78F2-EAFE-2F2F-FF05291AF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7A6EC-15CD-14BC-8922-111D0CD8E6EE}"/>
              </a:ext>
            </a:extLst>
          </p:cNvPr>
          <p:cNvSpPr>
            <a:spLocks noGrp="1"/>
          </p:cNvSpPr>
          <p:nvPr>
            <p:ph type="title"/>
          </p:nvPr>
        </p:nvSpPr>
        <p:spPr>
          <a:xfrm>
            <a:off x="804672" y="457200"/>
            <a:ext cx="10579608" cy="1188720"/>
          </a:xfrm>
        </p:spPr>
        <p:txBody>
          <a:bodyPr>
            <a:normAutofit/>
          </a:bodyPr>
          <a:lstStyle/>
          <a:p>
            <a:r>
              <a:rPr lang="en-US" sz="4000" b="1" dirty="0">
                <a:solidFill>
                  <a:schemeClr val="tx2"/>
                </a:solidFill>
                <a:latin typeface="Calibri (Body)"/>
              </a:rPr>
              <a:t>Goals</a:t>
            </a:r>
          </a:p>
        </p:txBody>
      </p:sp>
      <p:graphicFrame>
        <p:nvGraphicFramePr>
          <p:cNvPr id="4" name="Content Placeholder 3">
            <a:extLst>
              <a:ext uri="{FF2B5EF4-FFF2-40B4-BE49-F238E27FC236}">
                <a16:creationId xmlns:a16="http://schemas.microsoft.com/office/drawing/2014/main" id="{BC700FFB-79F8-FA47-12BA-512E4F851232}"/>
              </a:ext>
            </a:extLst>
          </p:cNvPr>
          <p:cNvGraphicFramePr>
            <a:graphicFrameLocks noGrp="1"/>
          </p:cNvGraphicFramePr>
          <p:nvPr>
            <p:ph idx="1"/>
            <p:extLst>
              <p:ext uri="{D42A27DB-BD31-4B8C-83A1-F6EECF244321}">
                <p14:modId xmlns:p14="http://schemas.microsoft.com/office/powerpoint/2010/main" val="315489156"/>
              </p:ext>
            </p:extLst>
          </p:nvPr>
        </p:nvGraphicFramePr>
        <p:xfrm>
          <a:off x="711641" y="1424361"/>
          <a:ext cx="10119360" cy="3234340"/>
        </p:xfrm>
        <a:graphic>
          <a:graphicData uri="http://schemas.openxmlformats.org/drawingml/2006/table">
            <a:tbl>
              <a:tblPr/>
              <a:tblGrid>
                <a:gridCol w="10119360">
                  <a:extLst>
                    <a:ext uri="{9D8B030D-6E8A-4147-A177-3AD203B41FA5}">
                      <a16:colId xmlns:a16="http://schemas.microsoft.com/office/drawing/2014/main" val="3413665983"/>
                    </a:ext>
                  </a:extLst>
                </a:gridCol>
              </a:tblGrid>
              <a:tr h="484051">
                <a:tc>
                  <a:txBody>
                    <a:bodyPr/>
                    <a:lstStyle/>
                    <a:p>
                      <a:pPr marL="285750" indent="-285750" algn="l">
                        <a:buFont typeface="Arial" panose="020B0604020202020204" pitchFamily="34" charset="0"/>
                        <a:buChar char="•"/>
                      </a:pPr>
                      <a:r>
                        <a:rPr lang="en-GB" sz="2200" b="0">
                          <a:effectLst/>
                        </a:rPr>
                        <a:t>Enable customers to create accounts, book rides, and pay online.</a:t>
                      </a:r>
                    </a:p>
                  </a:txBody>
                  <a:tcPr marL="110011" marR="110011" marT="55006" marB="55006" anchor="ctr">
                    <a:lnL>
                      <a:noFill/>
                    </a:lnL>
                    <a:lnR>
                      <a:noFill/>
                    </a:lnR>
                    <a:lnT>
                      <a:noFill/>
                    </a:lnT>
                    <a:lnB>
                      <a:noFill/>
                    </a:lnB>
                    <a:noFill/>
                  </a:tcPr>
                </a:tc>
                <a:extLst>
                  <a:ext uri="{0D108BD9-81ED-4DB2-BD59-A6C34878D82A}">
                    <a16:rowId xmlns:a16="http://schemas.microsoft.com/office/drawing/2014/main" val="1216946446"/>
                  </a:ext>
                </a:extLst>
              </a:tr>
              <a:tr h="814085">
                <a:tc>
                  <a:txBody>
                    <a:bodyPr/>
                    <a:lstStyle/>
                    <a:p>
                      <a:pPr marL="285750" indent="-285750" algn="l">
                        <a:buFont typeface="Arial" panose="020B0604020202020204" pitchFamily="34" charset="0"/>
                        <a:buChar char="•"/>
                      </a:pPr>
                      <a:r>
                        <a:rPr lang="en-GB" sz="2200" b="0">
                          <a:effectLst/>
                        </a:rPr>
                        <a:t>Enable drivers to create profiles, accept ride requests, and navigate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979131010"/>
                  </a:ext>
                </a:extLst>
              </a:tr>
              <a:tr h="484051">
                <a:tc>
                  <a:txBody>
                    <a:bodyPr/>
                    <a:lstStyle/>
                    <a:p>
                      <a:pPr marL="285750" indent="-285750" algn="l">
                        <a:buFont typeface="Arial" panose="020B0604020202020204" pitchFamily="34" charset="0"/>
                        <a:buChar char="•"/>
                      </a:pPr>
                      <a:r>
                        <a:rPr lang="en-GB" sz="2200" b="0">
                          <a:effectLst/>
                        </a:rPr>
                        <a:t>Provide real-time GPS tracking and ETA updates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100152697"/>
                  </a:ext>
                </a:extLst>
              </a:tr>
              <a:tr h="484051">
                <a:tc>
                  <a:txBody>
                    <a:bodyPr/>
                    <a:lstStyle/>
                    <a:p>
                      <a:pPr marL="285750" indent="-285750" algn="l">
                        <a:buFont typeface="Arial" panose="020B0604020202020204" pitchFamily="34" charset="0"/>
                        <a:buChar char="•"/>
                      </a:pPr>
                      <a:r>
                        <a:rPr lang="en-GB" sz="2200" b="0">
                          <a:effectLst/>
                        </a:rPr>
                        <a:t>Automate payment handling, receipts, and confirmations.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381302558"/>
                  </a:ext>
                </a:extLst>
              </a:tr>
              <a:tr h="484051">
                <a:tc>
                  <a:txBody>
                    <a:bodyPr/>
                    <a:lstStyle/>
                    <a:p>
                      <a:pPr marL="285750" indent="-285750" algn="l">
                        <a:buFont typeface="Arial" panose="020B0604020202020204" pitchFamily="34" charset="0"/>
                        <a:buChar char="•"/>
                      </a:pPr>
                      <a:r>
                        <a:rPr lang="en-GB" sz="2200" b="0" dirty="0">
                          <a:effectLst/>
                        </a:rPr>
                        <a:t>Allow managers to access reports on rides, revenue, and demand trends.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64866270"/>
                  </a:ext>
                </a:extLst>
              </a:tr>
              <a:tr h="484051">
                <a:tc>
                  <a:txBody>
                    <a:bodyPr/>
                    <a:lstStyle/>
                    <a:p>
                      <a:pPr marL="285750" indent="-285750" algn="l">
                        <a:buFont typeface="Arial" panose="020B0604020202020204" pitchFamily="34" charset="0"/>
                        <a:buChar char="•"/>
                      </a:pPr>
                      <a:r>
                        <a:rPr lang="en-GB" sz="2200" b="0" dirty="0">
                          <a:effectLst/>
                        </a:rPr>
                        <a:t>Ensure system security, reliability, and scalability for future growth.</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160445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29D50C-2148-1C79-3339-8ABBDB891A8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451E4-8157-FC2B-4902-23EB371671E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506C4AB7-9037-DF76-328C-F5FA6A1CAF91}"/>
              </a:ext>
            </a:extLst>
          </p:cNvPr>
          <p:cNvSpPr>
            <a:spLocks noGrp="1"/>
          </p:cNvSpPr>
          <p:nvPr>
            <p:ph idx="1"/>
          </p:nvPr>
        </p:nvSpPr>
        <p:spPr>
          <a:xfrm>
            <a:off x="4280591" y="242856"/>
            <a:ext cx="3786473" cy="526176"/>
          </a:xfrm>
        </p:spPr>
        <p:txBody>
          <a:bodyPr anchor="ctr">
            <a:normAutofit fontScale="92500"/>
          </a:bodyPr>
          <a:lstStyle/>
          <a:p>
            <a:pPr marL="0" indent="0">
              <a:buNone/>
            </a:pPr>
            <a:r>
              <a:rPr lang="en-US" sz="3300" dirty="0"/>
              <a:t>Payment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0F7A241A-5EFF-6B89-9B41-094C95863F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4548" y="1538064"/>
            <a:ext cx="7125032" cy="3802147"/>
          </a:xfrm>
          <a:prstGeom prst="rect">
            <a:avLst/>
          </a:prstGeom>
          <a:noFill/>
          <a:ln>
            <a:noFill/>
          </a:ln>
        </p:spPr>
      </p:pic>
    </p:spTree>
    <p:extLst>
      <p:ext uri="{BB962C8B-B14F-4D97-AF65-F5344CB8AC3E}">
        <p14:creationId xmlns:p14="http://schemas.microsoft.com/office/powerpoint/2010/main" val="2735613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1D7596-8089-01F2-2D27-D0C4FADE77E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980AB-4341-C8B2-9701-E35C6E6B67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055D3CA3-44B1-3275-C8D6-9C1B5BFCC013}"/>
              </a:ext>
            </a:extLst>
          </p:cNvPr>
          <p:cNvSpPr>
            <a:spLocks noGrp="1"/>
          </p:cNvSpPr>
          <p:nvPr>
            <p:ph idx="1"/>
          </p:nvPr>
        </p:nvSpPr>
        <p:spPr>
          <a:xfrm>
            <a:off x="4504548" y="139442"/>
            <a:ext cx="3025303" cy="743891"/>
          </a:xfrm>
        </p:spPr>
        <p:txBody>
          <a:bodyPr anchor="ctr">
            <a:normAutofit/>
          </a:bodyPr>
          <a:lstStyle/>
          <a:p>
            <a:pPr marL="0" indent="0">
              <a:buNone/>
            </a:pPr>
            <a:r>
              <a:rPr lang="en-US" dirty="0"/>
              <a:t>Report Initialization</a:t>
            </a:r>
          </a:p>
          <a:p>
            <a:pPr marL="0" indent="0">
              <a:buNone/>
            </a:pPr>
            <a:endParaRPr lang="en-US" sz="2000" dirty="0"/>
          </a:p>
        </p:txBody>
      </p:sp>
      <p:pic>
        <p:nvPicPr>
          <p:cNvPr id="3" name="Picture 2" descr="A diagram of a payment generator&#10;&#10;AI-generated content may be incorrect.">
            <a:extLst>
              <a:ext uri="{FF2B5EF4-FFF2-40B4-BE49-F238E27FC236}">
                <a16:creationId xmlns:a16="http://schemas.microsoft.com/office/drawing/2014/main" id="{A753B79D-1DE3-7C9B-47FC-264BB1E6E6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244" y="1051023"/>
            <a:ext cx="7663848" cy="4016348"/>
          </a:xfrm>
          <a:prstGeom prst="rect">
            <a:avLst/>
          </a:prstGeom>
          <a:noFill/>
          <a:ln>
            <a:noFill/>
          </a:ln>
        </p:spPr>
      </p:pic>
    </p:spTree>
    <p:extLst>
      <p:ext uri="{BB962C8B-B14F-4D97-AF65-F5344CB8AC3E}">
        <p14:creationId xmlns:p14="http://schemas.microsoft.com/office/powerpoint/2010/main" val="2506959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dirty="0">
                <a:solidFill>
                  <a:srgbClr val="FFFFFF"/>
                </a:solidFill>
                <a:latin typeface="+mj-lt"/>
                <a:ea typeface="+mj-ea"/>
                <a:cs typeface="+mj-cs"/>
              </a:rPr>
              <a:t>Four typical, non-trivial interaction patterns/scenarios</a:t>
            </a:r>
          </a:p>
        </p:txBody>
      </p:sp>
      <p:pic>
        <p:nvPicPr>
          <p:cNvPr id="9" name="Picture 8" descr="A diagram with text and words&#10;&#10;AI-generated content may be incorrect.">
            <a:extLst>
              <a:ext uri="{FF2B5EF4-FFF2-40B4-BE49-F238E27FC236}">
                <a16:creationId xmlns:a16="http://schemas.microsoft.com/office/drawing/2014/main" id="{13EE71A7-D4B4-DD11-2580-4DC5CCE9A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40243" y="314078"/>
            <a:ext cx="9511514" cy="3115020"/>
          </a:xfrm>
          <a:prstGeom prst="rect">
            <a:avLst/>
          </a:prstGeom>
          <a:noFill/>
        </p:spPr>
      </p:pic>
      <p:sp>
        <p:nvSpPr>
          <p:cNvPr id="7" name="TextBox 6">
            <a:extLst>
              <a:ext uri="{FF2B5EF4-FFF2-40B4-BE49-F238E27FC236}">
                <a16:creationId xmlns:a16="http://schemas.microsoft.com/office/drawing/2014/main" id="{53C65626-7FD2-13E3-342B-5C39BBCD8D2F}"/>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Ride Booking and Driver Assignment</a:t>
            </a:r>
            <a:endParaRPr lang="en-US" sz="2000" b="1"/>
          </a:p>
          <a:p>
            <a:pPr indent="-228600">
              <a:lnSpc>
                <a:spcPct val="90000"/>
              </a:lnSpc>
              <a:spcAft>
                <a:spcPts val="600"/>
              </a:spcAft>
              <a:buFont typeface="Arial" panose="020B0604020202020204" pitchFamily="34" charset="0"/>
              <a:buChar char="•"/>
            </a:pPr>
            <a:r>
              <a:rPr lang="en-US" sz="2000" dirty="0"/>
              <a:t>Ensures customer input (location) is valid, driver availability is checked, and assignment happens automatically and reliably.</a:t>
            </a:r>
          </a:p>
        </p:txBody>
      </p:sp>
    </p:spTree>
    <p:extLst>
      <p:ext uri="{BB962C8B-B14F-4D97-AF65-F5344CB8AC3E}">
        <p14:creationId xmlns:p14="http://schemas.microsoft.com/office/powerpoint/2010/main" val="351375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screenshot of a computer&#10;&#10;AI-generated content may be incorrect.">
            <a:extLst>
              <a:ext uri="{FF2B5EF4-FFF2-40B4-BE49-F238E27FC236}">
                <a16:creationId xmlns:a16="http://schemas.microsoft.com/office/drawing/2014/main" id="{752E5A86-EA59-2EC9-EAE7-D8D64B99E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8037" y="143306"/>
            <a:ext cx="7375925" cy="3503565"/>
          </a:xfrm>
          <a:prstGeom prst="rect">
            <a:avLst/>
          </a:prstGeom>
          <a:noFill/>
        </p:spPr>
      </p:pic>
      <p:sp>
        <p:nvSpPr>
          <p:cNvPr id="7" name="TextBox 6">
            <a:extLst>
              <a:ext uri="{FF2B5EF4-FFF2-40B4-BE49-F238E27FC236}">
                <a16:creationId xmlns:a16="http://schemas.microsoft.com/office/drawing/2014/main" id="{271ED841-E3CF-68C9-50F7-583B71C15DDA}"/>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Payment Processing After Ride Completion</a:t>
            </a:r>
            <a:endParaRPr lang="en-US" sz="2000" b="1"/>
          </a:p>
          <a:p>
            <a:pPr indent="-228600">
              <a:lnSpc>
                <a:spcPct val="90000"/>
              </a:lnSpc>
              <a:spcAft>
                <a:spcPts val="600"/>
              </a:spcAft>
              <a:buFont typeface="Arial" panose="020B0604020202020204" pitchFamily="34" charset="0"/>
              <a:buChar char="•"/>
            </a:pPr>
            <a:r>
              <a:rPr lang="en-US" sz="2000" dirty="0"/>
              <a:t>Validates payment details, ensures secure processing, and updates ride status based on payment outcome.</a:t>
            </a:r>
          </a:p>
        </p:txBody>
      </p:sp>
    </p:spTree>
    <p:extLst>
      <p:ext uri="{BB962C8B-B14F-4D97-AF65-F5344CB8AC3E}">
        <p14:creationId xmlns:p14="http://schemas.microsoft.com/office/powerpoint/2010/main" val="1752639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diagram of a service&#10;&#10;AI-generated content may be incorrect.">
            <a:extLst>
              <a:ext uri="{FF2B5EF4-FFF2-40B4-BE49-F238E27FC236}">
                <a16:creationId xmlns:a16="http://schemas.microsoft.com/office/drawing/2014/main" id="{7BA9411D-1981-C824-8E69-B5AD5ADFA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79914" y="528289"/>
            <a:ext cx="10679320" cy="2776621"/>
          </a:xfrm>
          <a:prstGeom prst="rect">
            <a:avLst/>
          </a:prstGeom>
          <a:noFill/>
        </p:spPr>
      </p:pic>
      <p:sp>
        <p:nvSpPr>
          <p:cNvPr id="7" name="TextBox 6">
            <a:extLst>
              <a:ext uri="{FF2B5EF4-FFF2-40B4-BE49-F238E27FC236}">
                <a16:creationId xmlns:a16="http://schemas.microsoft.com/office/drawing/2014/main" id="{0A6CE5B5-AA72-BDA4-8168-A9DACC185045}"/>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Driver Location Update and Real-time Tracking</a:t>
            </a:r>
          </a:p>
          <a:p>
            <a:pPr indent="-228600">
              <a:lnSpc>
                <a:spcPct val="90000"/>
              </a:lnSpc>
              <a:spcAft>
                <a:spcPts val="600"/>
              </a:spcAft>
              <a:buFont typeface="Arial" panose="020B0604020202020204" pitchFamily="34" charset="0"/>
              <a:buChar char="•"/>
            </a:pPr>
            <a:r>
              <a:rPr lang="en-US" sz="2000"/>
              <a:t>Enables live driver tracking, keeps ETA accurate, and improves customer confidence during the waiting period.</a:t>
            </a:r>
          </a:p>
        </p:txBody>
      </p:sp>
    </p:spTree>
    <p:extLst>
      <p:ext uri="{BB962C8B-B14F-4D97-AF65-F5344CB8AC3E}">
        <p14:creationId xmlns:p14="http://schemas.microsoft.com/office/powerpoint/2010/main" val="3230437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screenshot of a computer&#10;&#10;AI-generated content may be incorrect.">
            <a:extLst>
              <a:ext uri="{FF2B5EF4-FFF2-40B4-BE49-F238E27FC236}">
                <a16:creationId xmlns:a16="http://schemas.microsoft.com/office/drawing/2014/main" id="{F252692A-FACE-70B0-3468-680A4DD56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00111" y="402570"/>
            <a:ext cx="8191777" cy="3215273"/>
          </a:xfrm>
          <a:prstGeom prst="rect">
            <a:avLst/>
          </a:prstGeom>
          <a:noFill/>
        </p:spPr>
      </p:pic>
      <p:sp>
        <p:nvSpPr>
          <p:cNvPr id="7" name="TextBox 6">
            <a:extLst>
              <a:ext uri="{FF2B5EF4-FFF2-40B4-BE49-F238E27FC236}">
                <a16:creationId xmlns:a16="http://schemas.microsoft.com/office/drawing/2014/main" id="{1D35C69E-DEAD-CC8E-7134-E3795F5FB096}"/>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Manager Generating Operational Reports</a:t>
            </a:r>
          </a:p>
          <a:p>
            <a:pPr indent="-228600">
              <a:lnSpc>
                <a:spcPct val="90000"/>
              </a:lnSpc>
              <a:spcAft>
                <a:spcPts val="600"/>
              </a:spcAft>
              <a:buFont typeface="Arial" panose="020B0604020202020204" pitchFamily="34" charset="0"/>
              <a:buChar char="•"/>
            </a:pPr>
            <a:r>
              <a:rPr lang="en-US" sz="2000"/>
              <a:t>Ensures data integrity across modules, supports operational decision-making, and validates report generation processes.</a:t>
            </a:r>
          </a:p>
        </p:txBody>
      </p:sp>
    </p:spTree>
    <p:extLst>
      <p:ext uri="{BB962C8B-B14F-4D97-AF65-F5344CB8AC3E}">
        <p14:creationId xmlns:p14="http://schemas.microsoft.com/office/powerpoint/2010/main" val="2952919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a:xfrm>
            <a:off x="4514603" y="2794089"/>
            <a:ext cx="3162792" cy="1268104"/>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Thank You For</a:t>
            </a:r>
            <a:r>
              <a:rPr lang="en-US" sz="4800" dirty="0">
                <a:solidFill>
                  <a:srgbClr val="FFFFFF"/>
                </a:solidFill>
              </a:rPr>
              <a:t> Listening</a:t>
            </a:r>
            <a:endParaRPr lang="en-US" sz="4800" kern="1200" dirty="0">
              <a:solidFill>
                <a:srgbClr val="FFFFFF"/>
              </a:solidFill>
              <a:latin typeface="+mj-lt"/>
              <a:ea typeface="+mj-ea"/>
              <a:cs typeface="+mj-cs"/>
            </a:endParaRPr>
          </a:p>
        </p:txBody>
      </p:sp>
      <p:sp>
        <p:nvSpPr>
          <p:cNvPr id="32" name="Rectangle 3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6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C939-4753-0D40-2560-7884CEF11123}"/>
              </a:ext>
            </a:extLst>
          </p:cNvPr>
          <p:cNvSpPr>
            <a:spLocks noGrp="1"/>
          </p:cNvSpPr>
          <p:nvPr>
            <p:ph type="title"/>
          </p:nvPr>
        </p:nvSpPr>
        <p:spPr/>
        <p:txBody>
          <a:bodyPr/>
          <a:lstStyle/>
          <a:p>
            <a:r>
              <a:rPr lang="en-US" dirty="0">
                <a:solidFill>
                  <a:schemeClr val="tx1"/>
                </a:solidFill>
              </a:rPr>
              <a:t>Project Incentives</a:t>
            </a:r>
          </a:p>
        </p:txBody>
      </p:sp>
      <p:sp>
        <p:nvSpPr>
          <p:cNvPr id="3" name="Content Placeholder 2">
            <a:extLst>
              <a:ext uri="{FF2B5EF4-FFF2-40B4-BE49-F238E27FC236}">
                <a16:creationId xmlns:a16="http://schemas.microsoft.com/office/drawing/2014/main" id="{D242606F-4735-B449-50C2-0E19CD1CA158}"/>
              </a:ext>
            </a:extLst>
          </p:cNvPr>
          <p:cNvSpPr>
            <a:spLocks noGrp="1"/>
          </p:cNvSpPr>
          <p:nvPr>
            <p:ph idx="1"/>
          </p:nvPr>
        </p:nvSpPr>
        <p:spPr>
          <a:xfrm>
            <a:off x="541866" y="1488613"/>
            <a:ext cx="9262533" cy="4878320"/>
          </a:xfrm>
        </p:spPr>
        <p:txBody>
          <a:bodyPr>
            <a:normAutofit fontScale="92500" lnSpcReduction="20000"/>
          </a:bodyPr>
          <a:lstStyle/>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Reduce Customer Churn:</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By cutting down wait times and offering real-time tracking, </a:t>
            </a:r>
            <a:r>
              <a:rPr lang="en-US" sz="21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aims to prevent lost bookings and improve overall customer loyalty.</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Increase Ride Completion Rate: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Automated driver matching and dynamic dispatch will help fulfill more ride requests, directly boosting revenue.</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Streamline Operations:</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Eliminating manual processes for dispatch and payments will lower administrative overhead and reduce error rates.</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Enhance Driver Utilization:</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Faster, fairer assignment of rides will keep drivers active and reduce idle time, improving their earnings and retention.</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Enable Data-Driven Growth:</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Built-in reporting and analytics will empower management to spot demand trends, optimize pricing, and plan for peak periods.</a:t>
            </a:r>
          </a:p>
          <a:p>
            <a:pPr marL="342900" marR="0" lvl="0" indent="-342900">
              <a:lnSpc>
                <a:spcPct val="115000"/>
              </a:lnSpc>
              <a:spcAft>
                <a:spcPts val="800"/>
              </a:spcAft>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Future-Proof the Platform:</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 modular, scalable system foundation will allow </a:t>
            </a:r>
            <a:r>
              <a:rPr lang="en-US" sz="21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to roll out new features (shared rides, loyalty programs, new vehicle types) with minimal rework.</a:t>
            </a:r>
          </a:p>
          <a:p>
            <a:endParaRPr lang="en-US" dirty="0"/>
          </a:p>
        </p:txBody>
      </p:sp>
    </p:spTree>
    <p:extLst>
      <p:ext uri="{BB962C8B-B14F-4D97-AF65-F5344CB8AC3E}">
        <p14:creationId xmlns:p14="http://schemas.microsoft.com/office/powerpoint/2010/main" val="133363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83AA-9456-ADDD-A376-A1A6641EC170}"/>
              </a:ext>
            </a:extLst>
          </p:cNvPr>
          <p:cNvSpPr>
            <a:spLocks noGrp="1"/>
          </p:cNvSpPr>
          <p:nvPr>
            <p:ph type="title"/>
          </p:nvPr>
        </p:nvSpPr>
        <p:spPr/>
        <p:txBody>
          <a:bodyPr/>
          <a:lstStyle/>
          <a:p>
            <a:r>
              <a:rPr lang="en-US" dirty="0">
                <a:solidFill>
                  <a:schemeClr val="tx1"/>
                </a:solidFill>
              </a:rPr>
              <a:t>Assumptions</a:t>
            </a:r>
          </a:p>
        </p:txBody>
      </p:sp>
      <p:sp>
        <p:nvSpPr>
          <p:cNvPr id="3" name="Content Placeholder 2">
            <a:extLst>
              <a:ext uri="{FF2B5EF4-FFF2-40B4-BE49-F238E27FC236}">
                <a16:creationId xmlns:a16="http://schemas.microsoft.com/office/drawing/2014/main" id="{11C091D9-4F2D-27F0-679E-57878B9A64FB}"/>
              </a:ext>
            </a:extLst>
          </p:cNvPr>
          <p:cNvSpPr>
            <a:spLocks noGrp="1"/>
          </p:cNvSpPr>
          <p:nvPr>
            <p:ph idx="1"/>
          </p:nvPr>
        </p:nvSpPr>
        <p:spPr>
          <a:xfrm>
            <a:off x="287866" y="1270001"/>
            <a:ext cx="10160000" cy="5300132"/>
          </a:xfrm>
        </p:spPr>
        <p:txBody>
          <a:bodyPr>
            <a:normAutofit fontScale="32500" lnSpcReduction="20000"/>
          </a:bodyPr>
          <a:lstStyle/>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City Coverage: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50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initially operates within a single metropolitan area; no immediate multi-city expansion is planned.</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User Technology Proficiency: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All customers and drivers possess basic smartphone literacy and can install and use mobile apps for booking rides, navigation, and payments.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Hardware Availability: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Drivers use their own GPS-enabled smartphones. Server infrastructure (cloud or on-premises) will be provisioned separately and is outside the scope of this project.</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Ride Type Stability: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Only cars and motorbikes are supported at launch. Any new vehicle types (e.g., vans, e-bikes) will be added via future system updates.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Customer Interactions:</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The system handles ride requests, real-time tracking, and payments. Customer support inquiries (e.g., refunds, complaints) are managed through external channels.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Third-Party Payment Gateway: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50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integrates with an existing PCI-compliant payment provider; the platform does not process or store raw payment card data.</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External Navigation Service: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 reliable GPS/navigation API is available for real-time location tracking and ETA calculations.</a:t>
            </a:r>
          </a:p>
          <a:p>
            <a:pPr marL="342900" marR="0" lvl="0" indent="-342900">
              <a:lnSpc>
                <a:spcPct val="115000"/>
              </a:lnSpc>
              <a:spcAft>
                <a:spcPts val="800"/>
              </a:spcAft>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User Roles:</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The system supports three primary user roles—Customer, Driver, and Manager, and each must register an Account before using the platform.</a:t>
            </a:r>
          </a:p>
        </p:txBody>
      </p:sp>
    </p:spTree>
    <p:extLst>
      <p:ext uri="{BB962C8B-B14F-4D97-AF65-F5344CB8AC3E}">
        <p14:creationId xmlns:p14="http://schemas.microsoft.com/office/powerpoint/2010/main" val="37884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8200-C063-4C5F-F353-0503127C7748}"/>
              </a:ext>
            </a:extLst>
          </p:cNvPr>
          <p:cNvSpPr>
            <a:spLocks noGrp="1"/>
          </p:cNvSpPr>
          <p:nvPr>
            <p:ph type="title"/>
          </p:nvPr>
        </p:nvSpPr>
        <p:spPr/>
        <p:txBody>
          <a:bodyPr/>
          <a:lstStyle/>
          <a:p>
            <a:r>
              <a:rPr lang="en-US" dirty="0">
                <a:solidFill>
                  <a:schemeClr val="tx1"/>
                </a:solidFill>
              </a:rPr>
              <a:t>Scope: Included</a:t>
            </a:r>
          </a:p>
        </p:txBody>
      </p:sp>
      <p:sp>
        <p:nvSpPr>
          <p:cNvPr id="3" name="Content Placeholder 2">
            <a:extLst>
              <a:ext uri="{FF2B5EF4-FFF2-40B4-BE49-F238E27FC236}">
                <a16:creationId xmlns:a16="http://schemas.microsoft.com/office/drawing/2014/main" id="{D3B9FAB5-AA32-9887-F9A7-ACF3D4A8ECA1}"/>
              </a:ext>
            </a:extLst>
          </p:cNvPr>
          <p:cNvSpPr>
            <a:spLocks noGrp="1"/>
          </p:cNvSpPr>
          <p:nvPr>
            <p:ph idx="1"/>
          </p:nvPr>
        </p:nvSpPr>
        <p:spPr>
          <a:xfrm>
            <a:off x="558799" y="1320800"/>
            <a:ext cx="10837333" cy="5537199"/>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User Account Management: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Registration, login, and profile management for Customers, Drivers, and Managers.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Ride Lifecycle: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Ride request submission with pickup and drop-off locations.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Automatic driver matching and assignment.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Real-time GPS-based tracking and ETA updates.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Ride status updates (requested, accepted, in-progress, completed).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Vehicle Management: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Registration and maintenance of Driver’s Vehicle details (type, license plate, status).</a:t>
            </a:r>
          </a:p>
          <a:p>
            <a:endParaRPr lang="en-US" dirty="0"/>
          </a:p>
        </p:txBody>
      </p:sp>
    </p:spTree>
    <p:extLst>
      <p:ext uri="{BB962C8B-B14F-4D97-AF65-F5344CB8AC3E}">
        <p14:creationId xmlns:p14="http://schemas.microsoft.com/office/powerpoint/2010/main" val="11739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A1709-FE2F-AA3E-50B8-AC99DAFE6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932450-AE15-9027-5B65-954004D59119}"/>
              </a:ext>
            </a:extLst>
          </p:cNvPr>
          <p:cNvSpPr>
            <a:spLocks noGrp="1"/>
          </p:cNvSpPr>
          <p:nvPr>
            <p:ph type="title"/>
          </p:nvPr>
        </p:nvSpPr>
        <p:spPr/>
        <p:txBody>
          <a:bodyPr/>
          <a:lstStyle/>
          <a:p>
            <a:r>
              <a:rPr lang="en-US" dirty="0">
                <a:solidFill>
                  <a:schemeClr val="tx1"/>
                </a:solidFill>
              </a:rPr>
              <a:t>Scope: Included</a:t>
            </a:r>
          </a:p>
        </p:txBody>
      </p:sp>
      <p:sp>
        <p:nvSpPr>
          <p:cNvPr id="3" name="Content Placeholder 2">
            <a:extLst>
              <a:ext uri="{FF2B5EF4-FFF2-40B4-BE49-F238E27FC236}">
                <a16:creationId xmlns:a16="http://schemas.microsoft.com/office/drawing/2014/main" id="{B46DC1CC-D9BE-9DC7-0347-1F693109624E}"/>
              </a:ext>
            </a:extLst>
          </p:cNvPr>
          <p:cNvSpPr>
            <a:spLocks noGrp="1"/>
          </p:cNvSpPr>
          <p:nvPr>
            <p:ph idx="1"/>
          </p:nvPr>
        </p:nvSpPr>
        <p:spPr>
          <a:xfrm>
            <a:off x="558799" y="1320800"/>
            <a:ext cx="10837333" cy="5537199"/>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Payment Processing:</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Integration with a third-party, PCI-compliant payment gateway.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Fare calculation, transaction execution, and digital receipt generation.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Reporting &amp; Analytics: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Generation of operational reports (ride volumes, revenue, driver activity) for Managers.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Notifications: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Real-time alerts to Customers and Drivers for ride status changes and payment confirmations.</a:t>
            </a:r>
          </a:p>
          <a:p>
            <a:endParaRPr lang="en-US" dirty="0"/>
          </a:p>
        </p:txBody>
      </p:sp>
    </p:spTree>
    <p:extLst>
      <p:ext uri="{BB962C8B-B14F-4D97-AF65-F5344CB8AC3E}">
        <p14:creationId xmlns:p14="http://schemas.microsoft.com/office/powerpoint/2010/main" val="274739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4517</Words>
  <Application>Microsoft Office PowerPoint</Application>
  <PresentationFormat>Widescreen</PresentationFormat>
  <Paragraphs>566</Paragraphs>
  <Slides>56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Aptos</vt:lpstr>
      <vt:lpstr>Aptos Display</vt:lpstr>
      <vt:lpstr>Arial</vt:lpstr>
      <vt:lpstr>Calibri</vt:lpstr>
      <vt:lpstr>Calibri (Body)</vt:lpstr>
      <vt:lpstr>Calibri Light</vt:lpstr>
      <vt:lpstr>Courier New</vt:lpstr>
      <vt:lpstr>Symbol</vt:lpstr>
      <vt:lpstr>Trebuchet MS</vt:lpstr>
      <vt:lpstr>Wingdings 3</vt:lpstr>
      <vt:lpstr>Office Theme</vt:lpstr>
      <vt:lpstr>Facet</vt:lpstr>
      <vt:lpstr>SmartRide</vt:lpstr>
      <vt:lpstr>Introduction</vt:lpstr>
      <vt:lpstr>Project Objectives</vt:lpstr>
      <vt:lpstr>Project Type</vt:lpstr>
      <vt:lpstr>Goals</vt:lpstr>
      <vt:lpstr>Project Incentives</vt:lpstr>
      <vt:lpstr>Assumptions</vt:lpstr>
      <vt:lpstr>Scope: Included</vt:lpstr>
      <vt:lpstr>Scope: Included</vt:lpstr>
      <vt:lpstr>Scope: Excluded</vt:lpstr>
      <vt:lpstr>Functional Requirements</vt:lpstr>
      <vt:lpstr>Non-Functional Requirements</vt:lpstr>
      <vt:lpstr>Pain  Points</vt:lpstr>
      <vt:lpstr>Actors</vt:lpstr>
      <vt:lpstr>Domain Entities</vt:lpstr>
      <vt:lpstr>List of Tasks</vt:lpstr>
      <vt:lpstr>Data Model</vt:lpstr>
      <vt:lpstr>Tasks  &amp;  Support</vt:lpstr>
      <vt:lpstr>User Registration and Authentication</vt:lpstr>
      <vt:lpstr>User Registration and Authentication</vt:lpstr>
      <vt:lpstr>Ride Booking</vt:lpstr>
      <vt:lpstr>Ride Booking</vt:lpstr>
      <vt:lpstr>Driver Assignment</vt:lpstr>
      <vt:lpstr>Driver Assignment</vt:lpstr>
      <vt:lpstr>Ride Status Tracking</vt:lpstr>
      <vt:lpstr>Ride Status Tracking</vt:lpstr>
      <vt:lpstr>Payment Processing &amp; Receipt Generation</vt:lpstr>
      <vt:lpstr>Payment Processing &amp; Receipt Generation</vt:lpstr>
      <vt:lpstr>Operational Reporting</vt:lpstr>
      <vt:lpstr>Operational Reporting</vt:lpstr>
      <vt:lpstr>List of identified classes</vt:lpstr>
      <vt:lpstr>CRC Cards</vt:lpstr>
      <vt:lpstr>CRC Cards</vt:lpstr>
      <vt:lpstr>CRC Cards</vt:lpstr>
      <vt:lpstr>CRC Cards</vt:lpstr>
      <vt:lpstr>CRC Cards</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Anh Khoi</cp:lastModifiedBy>
  <cp:revision>14</cp:revision>
  <dcterms:created xsi:type="dcterms:W3CDTF">2025-04-28T01:55:30Z</dcterms:created>
  <dcterms:modified xsi:type="dcterms:W3CDTF">2025-05-28T15:14:47Z</dcterms:modified>
</cp:coreProperties>
</file>