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86"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65" d="100"/>
          <a:sy n="65" d="100"/>
        </p:scale>
        <p:origin x="6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3DC007-6ED7-4F19-85F7-C2EF4F89BE2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10C1F51-A069-4275-97F7-70920514059C}">
      <dgm:prSet/>
      <dgm:spPr/>
      <dgm:t>
        <a:bodyPr/>
        <a:lstStyle/>
        <a:p>
          <a:r>
            <a:rPr lang="en-GB" b="1"/>
            <a:t>Separation of Concerns:</a:t>
          </a:r>
          <a:r>
            <a:rPr lang="en-GB"/>
            <a:t> Each class has a clear and focused responsibility (e.g., Ride handles trip management, Payment handles financial transactions).</a:t>
          </a:r>
          <a:endParaRPr lang="en-US"/>
        </a:p>
      </dgm:t>
    </dgm:pt>
    <dgm:pt modelId="{99DFB2C5-EAC9-4CF3-9F62-B77713EED85C}" type="parTrans" cxnId="{63F923DD-4BA9-44D7-9C38-B6D8CAEEB111}">
      <dgm:prSet/>
      <dgm:spPr/>
      <dgm:t>
        <a:bodyPr/>
        <a:lstStyle/>
        <a:p>
          <a:endParaRPr lang="en-US"/>
        </a:p>
      </dgm:t>
    </dgm:pt>
    <dgm:pt modelId="{5DE7566C-AA20-44D4-A8F6-03345C8E16DB}" type="sibTrans" cxnId="{63F923DD-4BA9-44D7-9C38-B6D8CAEEB111}">
      <dgm:prSet/>
      <dgm:spPr/>
      <dgm:t>
        <a:bodyPr/>
        <a:lstStyle/>
        <a:p>
          <a:endParaRPr lang="en-US"/>
        </a:p>
      </dgm:t>
    </dgm:pt>
    <dgm:pt modelId="{CBC06709-12BE-447C-BCB7-C94B3B7CF2C5}">
      <dgm:prSet/>
      <dgm:spPr/>
      <dgm:t>
        <a:bodyPr/>
        <a:lstStyle/>
        <a:p>
          <a:r>
            <a:rPr lang="en-GB" b="1"/>
            <a:t>Low Coupling, High Cohesion:</a:t>
          </a:r>
          <a:r>
            <a:rPr lang="en-GB"/>
            <a:t> Interactions between classes are minimal and well-defined; each class’s internal logic is cohesive.</a:t>
          </a:r>
          <a:endParaRPr lang="en-US"/>
        </a:p>
      </dgm:t>
    </dgm:pt>
    <dgm:pt modelId="{CEE894CF-FE7B-4F7D-984F-E1606BDFD9EB}" type="parTrans" cxnId="{1748120D-6C26-43A7-ABDE-A52F015C0439}">
      <dgm:prSet/>
      <dgm:spPr/>
      <dgm:t>
        <a:bodyPr/>
        <a:lstStyle/>
        <a:p>
          <a:endParaRPr lang="en-US"/>
        </a:p>
      </dgm:t>
    </dgm:pt>
    <dgm:pt modelId="{F3272D71-1F97-4ECB-8DAF-A6AC04B3A50D}" type="sibTrans" cxnId="{1748120D-6C26-43A7-ABDE-A52F015C0439}">
      <dgm:prSet/>
      <dgm:spPr/>
      <dgm:t>
        <a:bodyPr/>
        <a:lstStyle/>
        <a:p>
          <a:endParaRPr lang="en-US"/>
        </a:p>
      </dgm:t>
    </dgm:pt>
    <dgm:pt modelId="{C84F71EF-CA05-4A6C-9666-BF8CDC2DCE3A}">
      <dgm:prSet/>
      <dgm:spPr/>
      <dgm:t>
        <a:bodyPr/>
        <a:lstStyle/>
        <a:p>
          <a:r>
            <a:rPr lang="en-GB" b="1"/>
            <a:t>Don’t Repeat Yourself (DRY):</a:t>
          </a:r>
          <a:r>
            <a:rPr lang="en-GB"/>
            <a:t> Shared logic like authentication is placed in the Account class or related services to avoid duplication.</a:t>
          </a:r>
          <a:endParaRPr lang="en-US"/>
        </a:p>
      </dgm:t>
    </dgm:pt>
    <dgm:pt modelId="{638BD505-5A4C-4769-BB85-43F0ED09EA9D}" type="parTrans" cxnId="{2A54B260-BB68-4F4F-B187-B12C2F9B828E}">
      <dgm:prSet/>
      <dgm:spPr/>
      <dgm:t>
        <a:bodyPr/>
        <a:lstStyle/>
        <a:p>
          <a:endParaRPr lang="en-US"/>
        </a:p>
      </dgm:t>
    </dgm:pt>
    <dgm:pt modelId="{117818CF-6274-45E4-8403-C4BF8BC25C4C}" type="sibTrans" cxnId="{2A54B260-BB68-4F4F-B187-B12C2F9B828E}">
      <dgm:prSet/>
      <dgm:spPr/>
      <dgm:t>
        <a:bodyPr/>
        <a:lstStyle/>
        <a:p>
          <a:endParaRPr lang="en-US"/>
        </a:p>
      </dgm:t>
    </dgm:pt>
    <dgm:pt modelId="{4DF4D504-6B2A-4C21-AC3B-967C1141E6CC}">
      <dgm:prSet/>
      <dgm:spPr/>
      <dgm:t>
        <a:bodyPr/>
        <a:lstStyle/>
        <a:p>
          <a:r>
            <a:rPr lang="en-GB" b="1"/>
            <a:t>Encapsulation:</a:t>
          </a:r>
          <a:r>
            <a:rPr lang="en-GB"/>
            <a:t> Attributes are kept private, and access is provided through public methods to protect the system’s internal state.</a:t>
          </a:r>
          <a:endParaRPr lang="en-US"/>
        </a:p>
      </dgm:t>
    </dgm:pt>
    <dgm:pt modelId="{37C7C7B4-9424-4598-9FAA-CD17047B5DB5}" type="parTrans" cxnId="{45B50AE9-91BF-480D-97D9-05A4CA705A98}">
      <dgm:prSet/>
      <dgm:spPr/>
      <dgm:t>
        <a:bodyPr/>
        <a:lstStyle/>
        <a:p>
          <a:endParaRPr lang="en-US"/>
        </a:p>
      </dgm:t>
    </dgm:pt>
    <dgm:pt modelId="{492EE2F5-3BBB-4DC0-AFE8-2F0F585525A4}" type="sibTrans" cxnId="{45B50AE9-91BF-480D-97D9-05A4CA705A98}">
      <dgm:prSet/>
      <dgm:spPr/>
      <dgm:t>
        <a:bodyPr/>
        <a:lstStyle/>
        <a:p>
          <a:endParaRPr lang="en-US"/>
        </a:p>
      </dgm:t>
    </dgm:pt>
    <dgm:pt modelId="{67FDD755-6716-47E0-8D9F-AC5F0058B194}" type="pres">
      <dgm:prSet presAssocID="{BE3DC007-6ED7-4F19-85F7-C2EF4F89BE23}" presName="root" presStyleCnt="0">
        <dgm:presLayoutVars>
          <dgm:dir/>
          <dgm:resizeHandles val="exact"/>
        </dgm:presLayoutVars>
      </dgm:prSet>
      <dgm:spPr/>
    </dgm:pt>
    <dgm:pt modelId="{4245260F-AB43-4FB9-B8F4-0A3A043C6DF7}" type="pres">
      <dgm:prSet presAssocID="{610C1F51-A069-4275-97F7-70920514059C}" presName="compNode" presStyleCnt="0"/>
      <dgm:spPr/>
    </dgm:pt>
    <dgm:pt modelId="{2183BC6E-BDBD-41FB-985E-5129C6678BD2}" type="pres">
      <dgm:prSet presAssocID="{610C1F51-A069-4275-97F7-7092051405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E682BFF9-6F56-4CA8-8BDD-94257EB817B1}" type="pres">
      <dgm:prSet presAssocID="{610C1F51-A069-4275-97F7-70920514059C}" presName="spaceRect" presStyleCnt="0"/>
      <dgm:spPr/>
    </dgm:pt>
    <dgm:pt modelId="{8A8E4CD3-87E0-4E82-9C93-3B714D845228}" type="pres">
      <dgm:prSet presAssocID="{610C1F51-A069-4275-97F7-70920514059C}" presName="textRect" presStyleLbl="revTx" presStyleIdx="0" presStyleCnt="4">
        <dgm:presLayoutVars>
          <dgm:chMax val="1"/>
          <dgm:chPref val="1"/>
        </dgm:presLayoutVars>
      </dgm:prSet>
      <dgm:spPr/>
    </dgm:pt>
    <dgm:pt modelId="{35FBCF4E-2997-4AB6-BDDA-EA72EDBFFEDB}" type="pres">
      <dgm:prSet presAssocID="{5DE7566C-AA20-44D4-A8F6-03345C8E16DB}" presName="sibTrans" presStyleCnt="0"/>
      <dgm:spPr/>
    </dgm:pt>
    <dgm:pt modelId="{67D918B5-9B2B-40EC-9B7C-970D1255476B}" type="pres">
      <dgm:prSet presAssocID="{CBC06709-12BE-447C-BCB7-C94B3B7CF2C5}" presName="compNode" presStyleCnt="0"/>
      <dgm:spPr/>
    </dgm:pt>
    <dgm:pt modelId="{A4242BC1-95AA-4FCD-8B3E-54A15A7DEEE7}" type="pres">
      <dgm:prSet presAssocID="{CBC06709-12BE-447C-BCB7-C94B3B7CF2C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8A421C34-2265-4EEE-8C1E-29E8DCE4D07C}" type="pres">
      <dgm:prSet presAssocID="{CBC06709-12BE-447C-BCB7-C94B3B7CF2C5}" presName="spaceRect" presStyleCnt="0"/>
      <dgm:spPr/>
    </dgm:pt>
    <dgm:pt modelId="{8C41792A-9884-46EE-8B9D-D8712C58E54D}" type="pres">
      <dgm:prSet presAssocID="{CBC06709-12BE-447C-BCB7-C94B3B7CF2C5}" presName="textRect" presStyleLbl="revTx" presStyleIdx="1" presStyleCnt="4">
        <dgm:presLayoutVars>
          <dgm:chMax val="1"/>
          <dgm:chPref val="1"/>
        </dgm:presLayoutVars>
      </dgm:prSet>
      <dgm:spPr/>
    </dgm:pt>
    <dgm:pt modelId="{C5C12CE1-82C4-4EA7-A801-54C2104CD1C5}" type="pres">
      <dgm:prSet presAssocID="{F3272D71-1F97-4ECB-8DAF-A6AC04B3A50D}" presName="sibTrans" presStyleCnt="0"/>
      <dgm:spPr/>
    </dgm:pt>
    <dgm:pt modelId="{0B3C77B4-DC16-43FD-BB28-AD57CC1168D2}" type="pres">
      <dgm:prSet presAssocID="{C84F71EF-CA05-4A6C-9666-BF8CDC2DCE3A}" presName="compNode" presStyleCnt="0"/>
      <dgm:spPr/>
    </dgm:pt>
    <dgm:pt modelId="{F3B89430-5D65-4A6F-B04A-88D1C5EBC5A8}" type="pres">
      <dgm:prSet presAssocID="{C84F71EF-CA05-4A6C-9666-BF8CDC2DCE3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lock"/>
        </a:ext>
      </dgm:extLst>
    </dgm:pt>
    <dgm:pt modelId="{43427597-2BCF-4E5B-8057-DA1639F83510}" type="pres">
      <dgm:prSet presAssocID="{C84F71EF-CA05-4A6C-9666-BF8CDC2DCE3A}" presName="spaceRect" presStyleCnt="0"/>
      <dgm:spPr/>
    </dgm:pt>
    <dgm:pt modelId="{5C22FECC-7548-4BE4-B4ED-6CC2DB6D999C}" type="pres">
      <dgm:prSet presAssocID="{C84F71EF-CA05-4A6C-9666-BF8CDC2DCE3A}" presName="textRect" presStyleLbl="revTx" presStyleIdx="2" presStyleCnt="4">
        <dgm:presLayoutVars>
          <dgm:chMax val="1"/>
          <dgm:chPref val="1"/>
        </dgm:presLayoutVars>
      </dgm:prSet>
      <dgm:spPr/>
    </dgm:pt>
    <dgm:pt modelId="{76433E48-FB72-4E27-A595-D4EDA65A9927}" type="pres">
      <dgm:prSet presAssocID="{117818CF-6274-45E4-8403-C4BF8BC25C4C}" presName="sibTrans" presStyleCnt="0"/>
      <dgm:spPr/>
    </dgm:pt>
    <dgm:pt modelId="{FBC3CC09-55DE-480E-A913-4BFF669EEEE8}" type="pres">
      <dgm:prSet presAssocID="{4DF4D504-6B2A-4C21-AC3B-967C1141E6CC}" presName="compNode" presStyleCnt="0"/>
      <dgm:spPr/>
    </dgm:pt>
    <dgm:pt modelId="{2FAF03CD-050C-40FF-8379-005D6F74084F}" type="pres">
      <dgm:prSet presAssocID="{4DF4D504-6B2A-4C21-AC3B-967C1141E6C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redder"/>
        </a:ext>
      </dgm:extLst>
    </dgm:pt>
    <dgm:pt modelId="{E1A99161-8963-436D-AF10-9901EFF4BC6A}" type="pres">
      <dgm:prSet presAssocID="{4DF4D504-6B2A-4C21-AC3B-967C1141E6CC}" presName="spaceRect" presStyleCnt="0"/>
      <dgm:spPr/>
    </dgm:pt>
    <dgm:pt modelId="{F4C2F215-C42B-40DD-AFB5-B4C60A0E3CA3}" type="pres">
      <dgm:prSet presAssocID="{4DF4D504-6B2A-4C21-AC3B-967C1141E6CC}" presName="textRect" presStyleLbl="revTx" presStyleIdx="3" presStyleCnt="4">
        <dgm:presLayoutVars>
          <dgm:chMax val="1"/>
          <dgm:chPref val="1"/>
        </dgm:presLayoutVars>
      </dgm:prSet>
      <dgm:spPr/>
    </dgm:pt>
  </dgm:ptLst>
  <dgm:cxnLst>
    <dgm:cxn modelId="{1748120D-6C26-43A7-ABDE-A52F015C0439}" srcId="{BE3DC007-6ED7-4F19-85F7-C2EF4F89BE23}" destId="{CBC06709-12BE-447C-BCB7-C94B3B7CF2C5}" srcOrd="1" destOrd="0" parTransId="{CEE894CF-FE7B-4F7D-984F-E1606BDFD9EB}" sibTransId="{F3272D71-1F97-4ECB-8DAF-A6AC04B3A50D}"/>
    <dgm:cxn modelId="{1C8DE313-0DBA-4ADA-8B5B-D0BC7C97ED85}" type="presOf" srcId="{C84F71EF-CA05-4A6C-9666-BF8CDC2DCE3A}" destId="{5C22FECC-7548-4BE4-B4ED-6CC2DB6D999C}" srcOrd="0" destOrd="0" presId="urn:microsoft.com/office/officeart/2018/2/layout/IconLabelList"/>
    <dgm:cxn modelId="{B5318318-55E2-4414-9226-68FE6700B952}" type="presOf" srcId="{610C1F51-A069-4275-97F7-70920514059C}" destId="{8A8E4CD3-87E0-4E82-9C93-3B714D845228}" srcOrd="0" destOrd="0" presId="urn:microsoft.com/office/officeart/2018/2/layout/IconLabelList"/>
    <dgm:cxn modelId="{8691E92C-4DD9-4617-A4B7-82EB1135DA0F}" type="presOf" srcId="{BE3DC007-6ED7-4F19-85F7-C2EF4F89BE23}" destId="{67FDD755-6716-47E0-8D9F-AC5F0058B194}" srcOrd="0" destOrd="0" presId="urn:microsoft.com/office/officeart/2018/2/layout/IconLabelList"/>
    <dgm:cxn modelId="{2A54B260-BB68-4F4F-B187-B12C2F9B828E}" srcId="{BE3DC007-6ED7-4F19-85F7-C2EF4F89BE23}" destId="{C84F71EF-CA05-4A6C-9666-BF8CDC2DCE3A}" srcOrd="2" destOrd="0" parTransId="{638BD505-5A4C-4769-BB85-43F0ED09EA9D}" sibTransId="{117818CF-6274-45E4-8403-C4BF8BC25C4C}"/>
    <dgm:cxn modelId="{94ED4C67-F99F-4844-87BF-04C55F9F36D7}" type="presOf" srcId="{4DF4D504-6B2A-4C21-AC3B-967C1141E6CC}" destId="{F4C2F215-C42B-40DD-AFB5-B4C60A0E3CA3}" srcOrd="0" destOrd="0" presId="urn:microsoft.com/office/officeart/2018/2/layout/IconLabelList"/>
    <dgm:cxn modelId="{DE6188A5-7F30-443E-ACFC-081A978A4D09}" type="presOf" srcId="{CBC06709-12BE-447C-BCB7-C94B3B7CF2C5}" destId="{8C41792A-9884-46EE-8B9D-D8712C58E54D}" srcOrd="0" destOrd="0" presId="urn:microsoft.com/office/officeart/2018/2/layout/IconLabelList"/>
    <dgm:cxn modelId="{63F923DD-4BA9-44D7-9C38-B6D8CAEEB111}" srcId="{BE3DC007-6ED7-4F19-85F7-C2EF4F89BE23}" destId="{610C1F51-A069-4275-97F7-70920514059C}" srcOrd="0" destOrd="0" parTransId="{99DFB2C5-EAC9-4CF3-9F62-B77713EED85C}" sibTransId="{5DE7566C-AA20-44D4-A8F6-03345C8E16DB}"/>
    <dgm:cxn modelId="{45B50AE9-91BF-480D-97D9-05A4CA705A98}" srcId="{BE3DC007-6ED7-4F19-85F7-C2EF4F89BE23}" destId="{4DF4D504-6B2A-4C21-AC3B-967C1141E6CC}" srcOrd="3" destOrd="0" parTransId="{37C7C7B4-9424-4598-9FAA-CD17047B5DB5}" sibTransId="{492EE2F5-3BBB-4DC0-AFE8-2F0F585525A4}"/>
    <dgm:cxn modelId="{6CAA4159-9E73-4BC3-9964-2C09701FAA0A}" type="presParOf" srcId="{67FDD755-6716-47E0-8D9F-AC5F0058B194}" destId="{4245260F-AB43-4FB9-B8F4-0A3A043C6DF7}" srcOrd="0" destOrd="0" presId="urn:microsoft.com/office/officeart/2018/2/layout/IconLabelList"/>
    <dgm:cxn modelId="{35B981E0-DB26-45EB-B97D-A124FB9FA070}" type="presParOf" srcId="{4245260F-AB43-4FB9-B8F4-0A3A043C6DF7}" destId="{2183BC6E-BDBD-41FB-985E-5129C6678BD2}" srcOrd="0" destOrd="0" presId="urn:microsoft.com/office/officeart/2018/2/layout/IconLabelList"/>
    <dgm:cxn modelId="{5A1B5961-F46B-421C-918F-091DC9989602}" type="presParOf" srcId="{4245260F-AB43-4FB9-B8F4-0A3A043C6DF7}" destId="{E682BFF9-6F56-4CA8-8BDD-94257EB817B1}" srcOrd="1" destOrd="0" presId="urn:microsoft.com/office/officeart/2018/2/layout/IconLabelList"/>
    <dgm:cxn modelId="{7FF73427-F57D-43EF-8C5E-B0910FC8123E}" type="presParOf" srcId="{4245260F-AB43-4FB9-B8F4-0A3A043C6DF7}" destId="{8A8E4CD3-87E0-4E82-9C93-3B714D845228}" srcOrd="2" destOrd="0" presId="urn:microsoft.com/office/officeart/2018/2/layout/IconLabelList"/>
    <dgm:cxn modelId="{450D038E-FC5D-4D72-BAD7-016DEDA0D6B4}" type="presParOf" srcId="{67FDD755-6716-47E0-8D9F-AC5F0058B194}" destId="{35FBCF4E-2997-4AB6-BDDA-EA72EDBFFEDB}" srcOrd="1" destOrd="0" presId="urn:microsoft.com/office/officeart/2018/2/layout/IconLabelList"/>
    <dgm:cxn modelId="{534AED4F-F1F5-45E2-9BBA-2AFAB05B6145}" type="presParOf" srcId="{67FDD755-6716-47E0-8D9F-AC5F0058B194}" destId="{67D918B5-9B2B-40EC-9B7C-970D1255476B}" srcOrd="2" destOrd="0" presId="urn:microsoft.com/office/officeart/2018/2/layout/IconLabelList"/>
    <dgm:cxn modelId="{CC285C55-C304-4CBD-B079-189237E7560A}" type="presParOf" srcId="{67D918B5-9B2B-40EC-9B7C-970D1255476B}" destId="{A4242BC1-95AA-4FCD-8B3E-54A15A7DEEE7}" srcOrd="0" destOrd="0" presId="urn:microsoft.com/office/officeart/2018/2/layout/IconLabelList"/>
    <dgm:cxn modelId="{56F2A4D2-DF66-4B47-8439-09D5CC4E18D9}" type="presParOf" srcId="{67D918B5-9B2B-40EC-9B7C-970D1255476B}" destId="{8A421C34-2265-4EEE-8C1E-29E8DCE4D07C}" srcOrd="1" destOrd="0" presId="urn:microsoft.com/office/officeart/2018/2/layout/IconLabelList"/>
    <dgm:cxn modelId="{D3594050-D8E1-44AE-94B1-D36356076173}" type="presParOf" srcId="{67D918B5-9B2B-40EC-9B7C-970D1255476B}" destId="{8C41792A-9884-46EE-8B9D-D8712C58E54D}" srcOrd="2" destOrd="0" presId="urn:microsoft.com/office/officeart/2018/2/layout/IconLabelList"/>
    <dgm:cxn modelId="{A67390D9-8853-4585-A2F1-C163BAC4DA9F}" type="presParOf" srcId="{67FDD755-6716-47E0-8D9F-AC5F0058B194}" destId="{C5C12CE1-82C4-4EA7-A801-54C2104CD1C5}" srcOrd="3" destOrd="0" presId="urn:microsoft.com/office/officeart/2018/2/layout/IconLabelList"/>
    <dgm:cxn modelId="{75E0C367-D8ED-44BE-9E90-F6259FCD5C88}" type="presParOf" srcId="{67FDD755-6716-47E0-8D9F-AC5F0058B194}" destId="{0B3C77B4-DC16-43FD-BB28-AD57CC1168D2}" srcOrd="4" destOrd="0" presId="urn:microsoft.com/office/officeart/2018/2/layout/IconLabelList"/>
    <dgm:cxn modelId="{C4977E65-1333-4829-BE3E-D3930CB07CC2}" type="presParOf" srcId="{0B3C77B4-DC16-43FD-BB28-AD57CC1168D2}" destId="{F3B89430-5D65-4A6F-B04A-88D1C5EBC5A8}" srcOrd="0" destOrd="0" presId="urn:microsoft.com/office/officeart/2018/2/layout/IconLabelList"/>
    <dgm:cxn modelId="{8DC51328-E6DC-40FA-A8D4-B53EDB5BC28E}" type="presParOf" srcId="{0B3C77B4-DC16-43FD-BB28-AD57CC1168D2}" destId="{43427597-2BCF-4E5B-8057-DA1639F83510}" srcOrd="1" destOrd="0" presId="urn:microsoft.com/office/officeart/2018/2/layout/IconLabelList"/>
    <dgm:cxn modelId="{0557BA85-C254-4651-B895-19941A9AD0C3}" type="presParOf" srcId="{0B3C77B4-DC16-43FD-BB28-AD57CC1168D2}" destId="{5C22FECC-7548-4BE4-B4ED-6CC2DB6D999C}" srcOrd="2" destOrd="0" presId="urn:microsoft.com/office/officeart/2018/2/layout/IconLabelList"/>
    <dgm:cxn modelId="{869121C2-33FE-4C92-A550-4908384B64A4}" type="presParOf" srcId="{67FDD755-6716-47E0-8D9F-AC5F0058B194}" destId="{76433E48-FB72-4E27-A595-D4EDA65A9927}" srcOrd="5" destOrd="0" presId="urn:microsoft.com/office/officeart/2018/2/layout/IconLabelList"/>
    <dgm:cxn modelId="{317F21C3-C0D3-4DCB-84EC-5DA9576BE54B}" type="presParOf" srcId="{67FDD755-6716-47E0-8D9F-AC5F0058B194}" destId="{FBC3CC09-55DE-480E-A913-4BFF669EEEE8}" srcOrd="6" destOrd="0" presId="urn:microsoft.com/office/officeart/2018/2/layout/IconLabelList"/>
    <dgm:cxn modelId="{DD247285-0FEB-402B-A8E2-E2E9CB5A3ED8}" type="presParOf" srcId="{FBC3CC09-55DE-480E-A913-4BFF669EEEE8}" destId="{2FAF03CD-050C-40FF-8379-005D6F74084F}" srcOrd="0" destOrd="0" presId="urn:microsoft.com/office/officeart/2018/2/layout/IconLabelList"/>
    <dgm:cxn modelId="{E9C5DB1F-8634-4D4C-97BE-1E920997361B}" type="presParOf" srcId="{FBC3CC09-55DE-480E-A913-4BFF669EEEE8}" destId="{E1A99161-8963-436D-AF10-9901EFF4BC6A}" srcOrd="1" destOrd="0" presId="urn:microsoft.com/office/officeart/2018/2/layout/IconLabelList"/>
    <dgm:cxn modelId="{5C85953F-6EF9-410A-8929-9A74C81B4309}" type="presParOf" srcId="{FBC3CC09-55DE-480E-A913-4BFF669EEEE8}" destId="{F4C2F215-C42B-40DD-AFB5-B4C60A0E3CA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3BC6E-BDBD-41FB-985E-5129C6678BD2}">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8E4CD3-87E0-4E82-9C93-3B714D845228}">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kern="1200"/>
            <a:t>Separation of Concerns:</a:t>
          </a:r>
          <a:r>
            <a:rPr lang="en-GB" sz="1100" kern="1200"/>
            <a:t> Each class has a clear and focused responsibility (e.g., Ride handles trip management, Payment handles financial transactions).</a:t>
          </a:r>
          <a:endParaRPr lang="en-US" sz="1100" kern="1200"/>
        </a:p>
      </dsp:txBody>
      <dsp:txXfrm>
        <a:off x="100682" y="2427484"/>
        <a:ext cx="2370489" cy="720000"/>
      </dsp:txXfrm>
    </dsp:sp>
    <dsp:sp modelId="{A4242BC1-95AA-4FCD-8B3E-54A15A7DEEE7}">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41792A-9884-46EE-8B9D-D8712C58E54D}">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kern="1200"/>
            <a:t>Low Coupling, High Cohesion:</a:t>
          </a:r>
          <a:r>
            <a:rPr lang="en-GB" sz="1100" kern="1200"/>
            <a:t> Interactions between classes are minimal and well-defined; each class’s internal logic is cohesive.</a:t>
          </a:r>
          <a:endParaRPr lang="en-US" sz="1100" kern="1200"/>
        </a:p>
      </dsp:txBody>
      <dsp:txXfrm>
        <a:off x="2886007" y="2427484"/>
        <a:ext cx="2370489" cy="720000"/>
      </dsp:txXfrm>
    </dsp:sp>
    <dsp:sp modelId="{F3B89430-5D65-4A6F-B04A-88D1C5EBC5A8}">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22FECC-7548-4BE4-B4ED-6CC2DB6D999C}">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kern="1200"/>
            <a:t>Don’t Repeat Yourself (DRY):</a:t>
          </a:r>
          <a:r>
            <a:rPr lang="en-GB" sz="1100" kern="1200"/>
            <a:t> Shared logic like authentication is placed in the Account class or related services to avoid duplication.</a:t>
          </a:r>
          <a:endParaRPr lang="en-US" sz="1100" kern="1200"/>
        </a:p>
      </dsp:txBody>
      <dsp:txXfrm>
        <a:off x="5671332" y="2427484"/>
        <a:ext cx="2370489" cy="720000"/>
      </dsp:txXfrm>
    </dsp:sp>
    <dsp:sp modelId="{2FAF03CD-050C-40FF-8379-005D6F74084F}">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C2F215-C42B-40DD-AFB5-B4C60A0E3CA3}">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kern="1200"/>
            <a:t>Encapsulation:</a:t>
          </a:r>
          <a:r>
            <a:rPr lang="en-GB" sz="1100" kern="1200"/>
            <a:t> Attributes are kept private, and access is provided through public methods to protect the system’s internal state.</a:t>
          </a:r>
          <a:endParaRPr lang="en-US" sz="11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896B8-8898-46D6-8583-A69A6DD4B95C}" type="datetimeFigureOut">
              <a:rPr lang="en-US" smtClean="0"/>
              <a:t>5/26/2025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95046-5564-49AB-95D5-4C7D06011D02}" type="slidenum">
              <a:rPr lang="en-US" smtClean="0"/>
              <a:t>‹#›</a:t>
            </a:fld>
            <a:endParaRPr lang="en-US"/>
          </a:p>
        </p:txBody>
      </p:sp>
    </p:spTree>
    <p:extLst>
      <p:ext uri="{BB962C8B-B14F-4D97-AF65-F5344CB8AC3E}">
        <p14:creationId xmlns:p14="http://schemas.microsoft.com/office/powerpoint/2010/main" val="235879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795046-5564-49AB-95D5-4C7D06011D02}" type="slidenum">
              <a:rPr lang="en-US" smtClean="0"/>
              <a:t>9</a:t>
            </a:fld>
            <a:endParaRPr lang="en-US"/>
          </a:p>
        </p:txBody>
      </p:sp>
    </p:spTree>
    <p:extLst>
      <p:ext uri="{BB962C8B-B14F-4D97-AF65-F5344CB8AC3E}">
        <p14:creationId xmlns:p14="http://schemas.microsoft.com/office/powerpoint/2010/main" val="3135474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795046-5564-49AB-95D5-4C7D06011D02}" type="slidenum">
              <a:rPr lang="en-US" smtClean="0"/>
              <a:t>10</a:t>
            </a:fld>
            <a:endParaRPr lang="en-US"/>
          </a:p>
        </p:txBody>
      </p:sp>
    </p:spTree>
    <p:extLst>
      <p:ext uri="{BB962C8B-B14F-4D97-AF65-F5344CB8AC3E}">
        <p14:creationId xmlns:p14="http://schemas.microsoft.com/office/powerpoint/2010/main" val="1879030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1349-7DC3-9A0C-A764-D4FBC40520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A0E12E-308C-AB5D-A842-39A42B1A9B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30A663-3B26-836B-1181-2F8B0E9EEBC3}"/>
              </a:ext>
            </a:extLst>
          </p:cNvPr>
          <p:cNvSpPr>
            <a:spLocks noGrp="1"/>
          </p:cNvSpPr>
          <p:nvPr>
            <p:ph type="dt" sz="half" idx="10"/>
          </p:nvPr>
        </p:nvSpPr>
        <p:spPr/>
        <p:txBody>
          <a:bodyPr/>
          <a:lstStyle/>
          <a:p>
            <a:fld id="{9726DE22-5E0E-4CB5-A45A-804AA01DEF18}" type="datetimeFigureOut">
              <a:rPr lang="en-US" smtClean="0"/>
              <a:t>5/26/2025</a:t>
            </a:fld>
            <a:endParaRPr lang="en-US"/>
          </a:p>
        </p:txBody>
      </p:sp>
      <p:sp>
        <p:nvSpPr>
          <p:cNvPr id="5" name="Footer Placeholder 4">
            <a:extLst>
              <a:ext uri="{FF2B5EF4-FFF2-40B4-BE49-F238E27FC236}">
                <a16:creationId xmlns:a16="http://schemas.microsoft.com/office/drawing/2014/main" id="{E18EE7A2-E6DB-398D-2CBE-B819BDF2B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663DF-CCA8-4882-E378-9AC12B75175B}"/>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24016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4424-AA3C-5C61-19D1-F6E091F94F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90F718-1943-AE60-149E-4E7AA630E7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3A3239-CC0A-21C5-0614-C34CDF832982}"/>
              </a:ext>
            </a:extLst>
          </p:cNvPr>
          <p:cNvSpPr>
            <a:spLocks noGrp="1"/>
          </p:cNvSpPr>
          <p:nvPr>
            <p:ph type="dt" sz="half" idx="10"/>
          </p:nvPr>
        </p:nvSpPr>
        <p:spPr/>
        <p:txBody>
          <a:bodyPr/>
          <a:lstStyle/>
          <a:p>
            <a:fld id="{9726DE22-5E0E-4CB5-A45A-804AA01DEF18}" type="datetimeFigureOut">
              <a:rPr lang="en-US" smtClean="0"/>
              <a:t>5/26/2025</a:t>
            </a:fld>
            <a:endParaRPr lang="en-US"/>
          </a:p>
        </p:txBody>
      </p:sp>
      <p:sp>
        <p:nvSpPr>
          <p:cNvPr id="5" name="Footer Placeholder 4">
            <a:extLst>
              <a:ext uri="{FF2B5EF4-FFF2-40B4-BE49-F238E27FC236}">
                <a16:creationId xmlns:a16="http://schemas.microsoft.com/office/drawing/2014/main" id="{4DD28B98-A69F-1529-A9DF-5CDFA3EBE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CB967-7CD8-6F57-0A2C-44C0E9DF2A48}"/>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996236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C739AC-7A12-0FC9-8F7F-1F22D8AC63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C075FA-0B09-A2A3-915F-3E1BE5287F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06D99-DD1B-A615-8CE4-6F52850119F7}"/>
              </a:ext>
            </a:extLst>
          </p:cNvPr>
          <p:cNvSpPr>
            <a:spLocks noGrp="1"/>
          </p:cNvSpPr>
          <p:nvPr>
            <p:ph type="dt" sz="half" idx="10"/>
          </p:nvPr>
        </p:nvSpPr>
        <p:spPr/>
        <p:txBody>
          <a:bodyPr/>
          <a:lstStyle/>
          <a:p>
            <a:fld id="{9726DE22-5E0E-4CB5-A45A-804AA01DEF18}" type="datetimeFigureOut">
              <a:rPr lang="en-US" smtClean="0"/>
              <a:t>5/26/2025</a:t>
            </a:fld>
            <a:endParaRPr lang="en-US"/>
          </a:p>
        </p:txBody>
      </p:sp>
      <p:sp>
        <p:nvSpPr>
          <p:cNvPr id="5" name="Footer Placeholder 4">
            <a:extLst>
              <a:ext uri="{FF2B5EF4-FFF2-40B4-BE49-F238E27FC236}">
                <a16:creationId xmlns:a16="http://schemas.microsoft.com/office/drawing/2014/main" id="{CEF7721C-FF12-15B4-71B3-9BFC15DB2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FA9AB-AEC4-B325-7373-39D9BA0D0051}"/>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90856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8A23-68C3-20B2-58D6-660FCAC580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1E6D17-F40B-DBD9-D1FF-7B426C1333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84282-3E14-A961-C1C0-6C365BAAFA39}"/>
              </a:ext>
            </a:extLst>
          </p:cNvPr>
          <p:cNvSpPr>
            <a:spLocks noGrp="1"/>
          </p:cNvSpPr>
          <p:nvPr>
            <p:ph type="dt" sz="half" idx="10"/>
          </p:nvPr>
        </p:nvSpPr>
        <p:spPr/>
        <p:txBody>
          <a:bodyPr/>
          <a:lstStyle/>
          <a:p>
            <a:fld id="{9726DE22-5E0E-4CB5-A45A-804AA01DEF18}" type="datetimeFigureOut">
              <a:rPr lang="en-US" smtClean="0"/>
              <a:t>5/26/2025</a:t>
            </a:fld>
            <a:endParaRPr lang="en-US"/>
          </a:p>
        </p:txBody>
      </p:sp>
      <p:sp>
        <p:nvSpPr>
          <p:cNvPr id="5" name="Footer Placeholder 4">
            <a:extLst>
              <a:ext uri="{FF2B5EF4-FFF2-40B4-BE49-F238E27FC236}">
                <a16:creationId xmlns:a16="http://schemas.microsoft.com/office/drawing/2014/main" id="{480B962B-2381-0BC4-9F38-CC24C0394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A9F7D-D3DE-32AA-1D39-CD15AEB6820C}"/>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401700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8382-2E49-8DC1-D6E8-E724A6DF66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26310-9BAB-B6BB-785D-20E3BB23C6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25E844-9C5F-C11F-FD87-3DB45EABB625}"/>
              </a:ext>
            </a:extLst>
          </p:cNvPr>
          <p:cNvSpPr>
            <a:spLocks noGrp="1"/>
          </p:cNvSpPr>
          <p:nvPr>
            <p:ph type="dt" sz="half" idx="10"/>
          </p:nvPr>
        </p:nvSpPr>
        <p:spPr/>
        <p:txBody>
          <a:bodyPr/>
          <a:lstStyle/>
          <a:p>
            <a:fld id="{9726DE22-5E0E-4CB5-A45A-804AA01DEF18}" type="datetimeFigureOut">
              <a:rPr lang="en-US" smtClean="0"/>
              <a:t>5/26/2025</a:t>
            </a:fld>
            <a:endParaRPr lang="en-US"/>
          </a:p>
        </p:txBody>
      </p:sp>
      <p:sp>
        <p:nvSpPr>
          <p:cNvPr id="5" name="Footer Placeholder 4">
            <a:extLst>
              <a:ext uri="{FF2B5EF4-FFF2-40B4-BE49-F238E27FC236}">
                <a16:creationId xmlns:a16="http://schemas.microsoft.com/office/drawing/2014/main" id="{BEA60CD5-CB2F-EA3F-F025-EE4454C2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68A05-6E0A-4CA7-A378-CB6DE179069B}"/>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24188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C5DB-3C56-A758-2DA6-5211D75AB1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964CF8-3F2D-38B0-0AD0-9DA93510C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523519-D9EB-6489-70F4-7E8E265099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D0E1B8-9838-4DF4-298A-EDDB4C3192F0}"/>
              </a:ext>
            </a:extLst>
          </p:cNvPr>
          <p:cNvSpPr>
            <a:spLocks noGrp="1"/>
          </p:cNvSpPr>
          <p:nvPr>
            <p:ph type="dt" sz="half" idx="10"/>
          </p:nvPr>
        </p:nvSpPr>
        <p:spPr/>
        <p:txBody>
          <a:bodyPr/>
          <a:lstStyle/>
          <a:p>
            <a:fld id="{9726DE22-5E0E-4CB5-A45A-804AA01DEF18}" type="datetimeFigureOut">
              <a:rPr lang="en-US" smtClean="0"/>
              <a:t>5/26/2025</a:t>
            </a:fld>
            <a:endParaRPr lang="en-US"/>
          </a:p>
        </p:txBody>
      </p:sp>
      <p:sp>
        <p:nvSpPr>
          <p:cNvPr id="6" name="Footer Placeholder 5">
            <a:extLst>
              <a:ext uri="{FF2B5EF4-FFF2-40B4-BE49-F238E27FC236}">
                <a16:creationId xmlns:a16="http://schemas.microsoft.com/office/drawing/2014/main" id="{2877B07C-36B6-73C0-7E6A-1FBD740062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2EF5D6-83DC-B7C5-C63F-890B442CE4BA}"/>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311678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BD5E-AFB2-1CBD-A024-2F11603B0B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268868-A325-D972-656E-8F20E31601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39413-72A3-42BA-6E0A-622F3176A0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473054-0F37-17A8-FC37-B303860E08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7482AC-7FFF-ABB3-3788-9B63D84510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D52889-BF85-BD60-F753-5FDBF0052292}"/>
              </a:ext>
            </a:extLst>
          </p:cNvPr>
          <p:cNvSpPr>
            <a:spLocks noGrp="1"/>
          </p:cNvSpPr>
          <p:nvPr>
            <p:ph type="dt" sz="half" idx="10"/>
          </p:nvPr>
        </p:nvSpPr>
        <p:spPr/>
        <p:txBody>
          <a:bodyPr/>
          <a:lstStyle/>
          <a:p>
            <a:fld id="{9726DE22-5E0E-4CB5-A45A-804AA01DEF18}" type="datetimeFigureOut">
              <a:rPr lang="en-US" smtClean="0"/>
              <a:t>5/26/2025</a:t>
            </a:fld>
            <a:endParaRPr lang="en-US"/>
          </a:p>
        </p:txBody>
      </p:sp>
      <p:sp>
        <p:nvSpPr>
          <p:cNvPr id="8" name="Footer Placeholder 7">
            <a:extLst>
              <a:ext uri="{FF2B5EF4-FFF2-40B4-BE49-F238E27FC236}">
                <a16:creationId xmlns:a16="http://schemas.microsoft.com/office/drawing/2014/main" id="{D12BC276-BCC2-B0BF-5D6C-EA57E4F3D6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58EA69-93DC-39FE-B633-16BB2881A9FC}"/>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4204648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B5F4-87E9-4A83-09C5-BF05C7E628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58F3B6-8257-C1A1-F895-F84B8C6B3F41}"/>
              </a:ext>
            </a:extLst>
          </p:cNvPr>
          <p:cNvSpPr>
            <a:spLocks noGrp="1"/>
          </p:cNvSpPr>
          <p:nvPr>
            <p:ph type="dt" sz="half" idx="10"/>
          </p:nvPr>
        </p:nvSpPr>
        <p:spPr/>
        <p:txBody>
          <a:bodyPr/>
          <a:lstStyle/>
          <a:p>
            <a:fld id="{9726DE22-5E0E-4CB5-A45A-804AA01DEF18}" type="datetimeFigureOut">
              <a:rPr lang="en-US" smtClean="0"/>
              <a:t>5/26/2025</a:t>
            </a:fld>
            <a:endParaRPr lang="en-US"/>
          </a:p>
        </p:txBody>
      </p:sp>
      <p:sp>
        <p:nvSpPr>
          <p:cNvPr id="4" name="Footer Placeholder 3">
            <a:extLst>
              <a:ext uri="{FF2B5EF4-FFF2-40B4-BE49-F238E27FC236}">
                <a16:creationId xmlns:a16="http://schemas.microsoft.com/office/drawing/2014/main" id="{74561621-BF5F-C1D8-A8B2-8BF419EAE8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A3DAF6-F428-8472-E56A-5E36E1B44D43}"/>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165023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F60499-8939-0BB5-8C8F-B62596F37BF9}"/>
              </a:ext>
            </a:extLst>
          </p:cNvPr>
          <p:cNvSpPr>
            <a:spLocks noGrp="1"/>
          </p:cNvSpPr>
          <p:nvPr>
            <p:ph type="dt" sz="half" idx="10"/>
          </p:nvPr>
        </p:nvSpPr>
        <p:spPr/>
        <p:txBody>
          <a:bodyPr/>
          <a:lstStyle/>
          <a:p>
            <a:fld id="{9726DE22-5E0E-4CB5-A45A-804AA01DEF18}" type="datetimeFigureOut">
              <a:rPr lang="en-US" smtClean="0"/>
              <a:t>5/26/2025</a:t>
            </a:fld>
            <a:endParaRPr lang="en-US"/>
          </a:p>
        </p:txBody>
      </p:sp>
      <p:sp>
        <p:nvSpPr>
          <p:cNvPr id="3" name="Footer Placeholder 2">
            <a:extLst>
              <a:ext uri="{FF2B5EF4-FFF2-40B4-BE49-F238E27FC236}">
                <a16:creationId xmlns:a16="http://schemas.microsoft.com/office/drawing/2014/main" id="{32E35B3F-1451-8F0B-D508-1EF2EA7C81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B0629C-51FC-0799-56D9-8A784F6E7627}"/>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424793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3D71-87EF-8298-25B2-C2CC925C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584201-622A-44D0-DB5B-5020DDA755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07D5A-D0B9-A631-6D49-2F555774A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72AA31-2EC6-6B8F-7062-A9FA185E4CB3}"/>
              </a:ext>
            </a:extLst>
          </p:cNvPr>
          <p:cNvSpPr>
            <a:spLocks noGrp="1"/>
          </p:cNvSpPr>
          <p:nvPr>
            <p:ph type="dt" sz="half" idx="10"/>
          </p:nvPr>
        </p:nvSpPr>
        <p:spPr/>
        <p:txBody>
          <a:bodyPr/>
          <a:lstStyle/>
          <a:p>
            <a:fld id="{9726DE22-5E0E-4CB5-A45A-804AA01DEF18}" type="datetimeFigureOut">
              <a:rPr lang="en-US" smtClean="0"/>
              <a:t>5/26/2025</a:t>
            </a:fld>
            <a:endParaRPr lang="en-US"/>
          </a:p>
        </p:txBody>
      </p:sp>
      <p:sp>
        <p:nvSpPr>
          <p:cNvPr id="6" name="Footer Placeholder 5">
            <a:extLst>
              <a:ext uri="{FF2B5EF4-FFF2-40B4-BE49-F238E27FC236}">
                <a16:creationId xmlns:a16="http://schemas.microsoft.com/office/drawing/2014/main" id="{89717099-45C6-99FD-C9DF-57FD1D050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EB763-3DEE-94CE-B7E6-344B53D03769}"/>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81571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80CC-F85A-8131-05BE-9DBF01BEDE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4766F0-6803-5602-0377-59AA9F70F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9CAFF2-F7BA-2024-990B-88F644E21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EBCC9-E063-20FE-B927-88544234B93B}"/>
              </a:ext>
            </a:extLst>
          </p:cNvPr>
          <p:cNvSpPr>
            <a:spLocks noGrp="1"/>
          </p:cNvSpPr>
          <p:nvPr>
            <p:ph type="dt" sz="half" idx="10"/>
          </p:nvPr>
        </p:nvSpPr>
        <p:spPr/>
        <p:txBody>
          <a:bodyPr/>
          <a:lstStyle/>
          <a:p>
            <a:fld id="{9726DE22-5E0E-4CB5-A45A-804AA01DEF18}" type="datetimeFigureOut">
              <a:rPr lang="en-US" smtClean="0"/>
              <a:t>5/26/2025</a:t>
            </a:fld>
            <a:endParaRPr lang="en-US"/>
          </a:p>
        </p:txBody>
      </p:sp>
      <p:sp>
        <p:nvSpPr>
          <p:cNvPr id="6" name="Footer Placeholder 5">
            <a:extLst>
              <a:ext uri="{FF2B5EF4-FFF2-40B4-BE49-F238E27FC236}">
                <a16:creationId xmlns:a16="http://schemas.microsoft.com/office/drawing/2014/main" id="{DA9A44A6-832A-80A9-8D2C-55677FCFD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D3FE1C-8FD6-85C8-D2A3-099B4592DC5A}"/>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12433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06E04E-17D6-4034-D412-6C1F9271E4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05AEF0-8331-DCAF-F1FF-F72F9D8551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E2F37-4735-149C-A26F-BBC2EAEF95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6DE22-5E0E-4CB5-A45A-804AA01DEF18}" type="datetimeFigureOut">
              <a:rPr lang="en-US" smtClean="0"/>
              <a:t>5/26/2025</a:t>
            </a:fld>
            <a:endParaRPr lang="en-US"/>
          </a:p>
        </p:txBody>
      </p:sp>
      <p:sp>
        <p:nvSpPr>
          <p:cNvPr id="5" name="Footer Placeholder 4">
            <a:extLst>
              <a:ext uri="{FF2B5EF4-FFF2-40B4-BE49-F238E27FC236}">
                <a16:creationId xmlns:a16="http://schemas.microsoft.com/office/drawing/2014/main" id="{E64DD2A9-AE71-BC03-9E8C-361E4DE08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9A5332-9DCA-1439-3482-7A376F5F7B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FCEA10-1F95-465D-A654-DB4703C0CB5C}" type="slidenum">
              <a:rPr lang="en-US" smtClean="0"/>
              <a:t>‹#›</a:t>
            </a:fld>
            <a:endParaRPr lang="en-US"/>
          </a:p>
        </p:txBody>
      </p:sp>
    </p:spTree>
    <p:extLst>
      <p:ext uri="{BB962C8B-B14F-4D97-AF65-F5344CB8AC3E}">
        <p14:creationId xmlns:p14="http://schemas.microsoft.com/office/powerpoint/2010/main" val="3933269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F51E2A04-6024-1DE2-9A27-F9F8FC05649F}"/>
              </a:ext>
            </a:extLst>
          </p:cNvPr>
          <p:cNvSpPr>
            <a:spLocks noGrp="1"/>
          </p:cNvSpPr>
          <p:nvPr>
            <p:ph type="ctrTitle"/>
          </p:nvPr>
        </p:nvSpPr>
        <p:spPr>
          <a:xfrm>
            <a:off x="3215729" y="1764407"/>
            <a:ext cx="5760846" cy="2310312"/>
          </a:xfrm>
        </p:spPr>
        <p:txBody>
          <a:bodyPr>
            <a:normAutofit/>
          </a:bodyPr>
          <a:lstStyle/>
          <a:p>
            <a:r>
              <a:rPr lang="en-GB" sz="5200">
                <a:solidFill>
                  <a:schemeClr val="tx2"/>
                </a:solidFill>
              </a:rPr>
              <a:t>SmartRide</a:t>
            </a:r>
            <a:endParaRPr lang="en-US" sz="5200">
              <a:solidFill>
                <a:schemeClr val="tx2"/>
              </a:solidFill>
            </a:endParaRPr>
          </a:p>
        </p:txBody>
      </p:sp>
      <p:sp>
        <p:nvSpPr>
          <p:cNvPr id="3" name="Subtitle 2">
            <a:extLst>
              <a:ext uri="{FF2B5EF4-FFF2-40B4-BE49-F238E27FC236}">
                <a16:creationId xmlns:a16="http://schemas.microsoft.com/office/drawing/2014/main" id="{9B40262B-BC50-D2EC-89B9-C26C419771F7}"/>
              </a:ext>
            </a:extLst>
          </p:cNvPr>
          <p:cNvSpPr>
            <a:spLocks noGrp="1"/>
          </p:cNvSpPr>
          <p:nvPr>
            <p:ph type="subTitle" idx="1"/>
          </p:nvPr>
        </p:nvSpPr>
        <p:spPr>
          <a:xfrm>
            <a:off x="3215729" y="4165152"/>
            <a:ext cx="5760846" cy="682079"/>
          </a:xfrm>
        </p:spPr>
        <p:txBody>
          <a:bodyPr>
            <a:normAutofit/>
          </a:bodyPr>
          <a:lstStyle/>
          <a:p>
            <a:r>
              <a:rPr lang="en-GB" sz="1500">
                <a:solidFill>
                  <a:schemeClr val="tx2"/>
                </a:solidFill>
              </a:rPr>
              <a:t>523K0013 - Dương Thành Long</a:t>
            </a:r>
          </a:p>
          <a:p>
            <a:r>
              <a:rPr lang="en-GB" sz="1500">
                <a:solidFill>
                  <a:schemeClr val="tx2"/>
                </a:solidFill>
              </a:rPr>
              <a:t>523K0010 - Phạm Lê Anh Khôi</a:t>
            </a:r>
            <a:endParaRPr lang="en-US" sz="1500">
              <a:solidFill>
                <a:schemeClr val="tx2"/>
              </a:solidFill>
            </a:endParaRPr>
          </a:p>
        </p:txBody>
      </p:sp>
    </p:spTree>
    <p:extLst>
      <p:ext uri="{BB962C8B-B14F-4D97-AF65-F5344CB8AC3E}">
        <p14:creationId xmlns:p14="http://schemas.microsoft.com/office/powerpoint/2010/main" val="3601199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2BD861-0FC1-AF57-0680-A58870538623}"/>
              </a:ext>
            </a:extLst>
          </p:cNvPr>
          <p:cNvSpPr>
            <a:spLocks noGrp="1"/>
          </p:cNvSpPr>
          <p:nvPr>
            <p:ph type="title"/>
          </p:nvPr>
        </p:nvSpPr>
        <p:spPr>
          <a:xfrm>
            <a:off x="804672" y="1412489"/>
            <a:ext cx="2871095" cy="2156621"/>
          </a:xfrm>
        </p:spPr>
        <p:txBody>
          <a:bodyPr vert="horz" lIns="91440" tIns="45720" rIns="91440" bIns="45720" rtlCol="0" anchor="t">
            <a:normAutofit/>
          </a:bodyPr>
          <a:lstStyle/>
          <a:p>
            <a:br>
              <a:rPr lang="en-US" sz="2500" b="1" i="0" u="none" strike="noStrike" kern="1200">
                <a:solidFill>
                  <a:srgbClr val="FFFFFF"/>
                </a:solidFill>
                <a:effectLst/>
                <a:latin typeface="+mj-lt"/>
                <a:ea typeface="+mj-ea"/>
                <a:cs typeface="+mj-cs"/>
              </a:rPr>
            </a:br>
            <a:br>
              <a:rPr lang="en-US" sz="2500" b="1" i="0" u="none" strike="noStrike" kern="1200">
                <a:solidFill>
                  <a:srgbClr val="FFFFFF"/>
                </a:solidFill>
                <a:effectLst/>
                <a:latin typeface="+mj-lt"/>
                <a:ea typeface="+mj-ea"/>
                <a:cs typeface="+mj-cs"/>
              </a:rPr>
            </a:br>
            <a:r>
              <a:rPr lang="en-US" sz="2500" b="1" i="0" u="none" strike="noStrike" kern="1200">
                <a:solidFill>
                  <a:srgbClr val="FFFFFF"/>
                </a:solidFill>
                <a:effectLst/>
                <a:latin typeface="+mj-lt"/>
                <a:ea typeface="+mj-ea"/>
                <a:cs typeface="+mj-cs"/>
              </a:rPr>
              <a:t>Class Responsibility Collaborator</a:t>
            </a:r>
            <a:br>
              <a:rPr lang="en-US" sz="2500" b="0" kern="1200">
                <a:solidFill>
                  <a:srgbClr val="FFFFFF"/>
                </a:solidFill>
                <a:effectLst/>
                <a:latin typeface="+mj-lt"/>
                <a:ea typeface="+mj-ea"/>
                <a:cs typeface="+mj-cs"/>
              </a:rPr>
            </a:br>
            <a:br>
              <a:rPr lang="en-US" sz="2500" kern="1200">
                <a:solidFill>
                  <a:srgbClr val="FFFFFF"/>
                </a:solidFill>
                <a:latin typeface="+mj-lt"/>
                <a:ea typeface="+mj-ea"/>
                <a:cs typeface="+mj-cs"/>
              </a:rPr>
            </a:br>
            <a:endParaRPr lang="en-US" sz="25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088508B-089A-5AB7-0373-1ABEC04DF126}"/>
              </a:ext>
            </a:extLst>
          </p:cNvPr>
          <p:cNvSpPr>
            <a:spLocks noGrp="1"/>
          </p:cNvSpPr>
          <p:nvPr>
            <p:ph idx="1"/>
          </p:nvPr>
        </p:nvSpPr>
        <p:spPr>
          <a:xfrm>
            <a:off x="5198993" y="1412489"/>
            <a:ext cx="3252610" cy="4363844"/>
          </a:xfrm>
        </p:spPr>
        <p:txBody>
          <a:bodyPr vert="horz" lIns="91440" tIns="45720" rIns="91440" bIns="45720" rtlCol="0">
            <a:normAutofit fontScale="92500" lnSpcReduction="10000"/>
          </a:bodyPr>
          <a:lstStyle/>
          <a:p>
            <a:r>
              <a:rPr lang="en-US" sz="2000" b="1" dirty="0"/>
              <a:t>Customer</a:t>
            </a:r>
          </a:p>
          <a:p>
            <a:r>
              <a:rPr lang="en-US" sz="2000" b="1" dirty="0"/>
              <a:t>Description:</a:t>
            </a:r>
            <a:br>
              <a:rPr lang="en-US" sz="2000" dirty="0"/>
            </a:br>
            <a:r>
              <a:rPr lang="en-US" sz="2000" dirty="0"/>
              <a:t>A platform user who books rides, tracks their status, and makes payments.</a:t>
            </a:r>
          </a:p>
          <a:p>
            <a:r>
              <a:rPr lang="en-US" sz="2000" b="1" dirty="0"/>
              <a:t>Responsibilities:</a:t>
            </a:r>
            <a:endParaRPr lang="en-US" sz="2000" dirty="0"/>
          </a:p>
          <a:p>
            <a:r>
              <a:rPr lang="en-US" sz="2000" dirty="0"/>
              <a:t>Book ride → </a:t>
            </a:r>
            <a:r>
              <a:rPr lang="en-US" sz="2000" i="1" dirty="0"/>
              <a:t>Collaborator: Ride</a:t>
            </a:r>
            <a:endParaRPr lang="en-US" sz="2000" dirty="0"/>
          </a:p>
          <a:p>
            <a:r>
              <a:rPr lang="en-US" sz="2000" dirty="0"/>
              <a:t>Make payment → </a:t>
            </a:r>
            <a:r>
              <a:rPr lang="en-US" sz="2000" i="1" dirty="0"/>
              <a:t>Collaborator: Payment</a:t>
            </a:r>
            <a:endParaRPr lang="en-US" sz="2000" dirty="0"/>
          </a:p>
          <a:p>
            <a:r>
              <a:rPr lang="en-US" sz="2000" dirty="0"/>
              <a:t>View ride status → </a:t>
            </a:r>
            <a:r>
              <a:rPr lang="en-US" sz="2000" i="1" dirty="0"/>
              <a:t>Collaborator: Ride</a:t>
            </a:r>
            <a:endParaRPr lang="en-US" sz="2000" dirty="0"/>
          </a:p>
          <a:p>
            <a:r>
              <a:rPr lang="en-US" sz="2000" dirty="0"/>
              <a:t>Manage profile → </a:t>
            </a:r>
            <a:r>
              <a:rPr lang="en-US" sz="2000" i="1" dirty="0"/>
              <a:t>Collaborator: Account</a:t>
            </a:r>
            <a:endParaRPr lang="en-US" sz="2000" dirty="0"/>
          </a:p>
          <a:p>
            <a:endParaRPr lang="en-US" sz="1700" dirty="0"/>
          </a:p>
        </p:txBody>
      </p:sp>
      <p:sp>
        <p:nvSpPr>
          <p:cNvPr id="4" name="TextBox 3">
            <a:extLst>
              <a:ext uri="{FF2B5EF4-FFF2-40B4-BE49-F238E27FC236}">
                <a16:creationId xmlns:a16="http://schemas.microsoft.com/office/drawing/2014/main" id="{5482A91F-DEEC-2660-5D19-1790F64AFEFC}"/>
              </a:ext>
            </a:extLst>
          </p:cNvPr>
          <p:cNvSpPr txBox="1"/>
          <p:nvPr/>
        </p:nvSpPr>
        <p:spPr>
          <a:xfrm>
            <a:off x="8590150" y="1412489"/>
            <a:ext cx="3033814" cy="4363844"/>
          </a:xfrm>
          <a:prstGeom prst="rect">
            <a:avLst/>
          </a:prstGeom>
        </p:spPr>
        <p:txBody>
          <a:bodyPr vert="horz" lIns="91440" tIns="45720" rIns="91440" bIns="45720" rtlCol="0">
            <a:normAutofit fontScale="92500" lnSpcReduction="20000"/>
          </a:bodyPr>
          <a:lstStyle/>
          <a:p>
            <a:pPr indent="-228600">
              <a:lnSpc>
                <a:spcPct val="90000"/>
              </a:lnSpc>
              <a:spcAft>
                <a:spcPts val="600"/>
              </a:spcAft>
              <a:buFont typeface="Arial" panose="020B0604020202020204" pitchFamily="34" charset="0"/>
              <a:buChar char="•"/>
            </a:pPr>
            <a:r>
              <a:rPr lang="en-US" sz="2000" b="1" dirty="0"/>
              <a:t>Driver</a:t>
            </a:r>
          </a:p>
          <a:p>
            <a:pPr indent="-228600">
              <a:lnSpc>
                <a:spcPct val="90000"/>
              </a:lnSpc>
              <a:spcAft>
                <a:spcPts val="600"/>
              </a:spcAft>
              <a:buFont typeface="Arial" panose="020B0604020202020204" pitchFamily="34" charset="0"/>
              <a:buChar char="•"/>
            </a:pPr>
            <a:r>
              <a:rPr lang="en-US" sz="2000" b="1" dirty="0"/>
              <a:t>Description:</a:t>
            </a:r>
            <a:br>
              <a:rPr lang="en-US" sz="2000" dirty="0"/>
            </a:br>
            <a:r>
              <a:rPr lang="en-US" sz="2000" dirty="0"/>
              <a:t>A registered service provider who accepts ride requests and transports customers.</a:t>
            </a:r>
          </a:p>
          <a:p>
            <a:pPr indent="-228600">
              <a:lnSpc>
                <a:spcPct val="90000"/>
              </a:lnSpc>
              <a:spcAft>
                <a:spcPts val="600"/>
              </a:spcAft>
              <a:buFont typeface="Arial" panose="020B0604020202020204" pitchFamily="34" charset="0"/>
              <a:buChar char="•"/>
            </a:pPr>
            <a:r>
              <a:rPr lang="en-US" sz="2000" b="1" dirty="0"/>
              <a:t>Responsibilities:</a:t>
            </a:r>
            <a:endParaRPr lang="en-US" sz="2000" dirty="0"/>
          </a:p>
          <a:p>
            <a:pPr indent="-228600">
              <a:lnSpc>
                <a:spcPct val="90000"/>
              </a:lnSpc>
              <a:spcAft>
                <a:spcPts val="600"/>
              </a:spcAft>
              <a:buFont typeface="Arial" panose="020B0604020202020204" pitchFamily="34" charset="0"/>
              <a:buChar char="•"/>
            </a:pPr>
            <a:r>
              <a:rPr lang="en-US" sz="2000" dirty="0"/>
              <a:t>Accept ride requests → </a:t>
            </a:r>
            <a:r>
              <a:rPr lang="en-US" sz="2000" i="1" dirty="0"/>
              <a:t>Collaborator: Ride</a:t>
            </a:r>
            <a:endParaRPr lang="en-US" sz="2000" dirty="0"/>
          </a:p>
          <a:p>
            <a:pPr indent="-228600">
              <a:lnSpc>
                <a:spcPct val="90000"/>
              </a:lnSpc>
              <a:spcAft>
                <a:spcPts val="600"/>
              </a:spcAft>
              <a:buFont typeface="Arial" panose="020B0604020202020204" pitchFamily="34" charset="0"/>
              <a:buChar char="•"/>
            </a:pPr>
            <a:r>
              <a:rPr lang="en-US" sz="2000" dirty="0"/>
              <a:t>Update ride status → </a:t>
            </a:r>
            <a:r>
              <a:rPr lang="en-US" sz="2000" i="1" dirty="0"/>
              <a:t>Collaborator: Ride</a:t>
            </a:r>
            <a:endParaRPr lang="en-US" sz="2000" dirty="0"/>
          </a:p>
          <a:p>
            <a:pPr indent="-228600">
              <a:lnSpc>
                <a:spcPct val="90000"/>
              </a:lnSpc>
              <a:spcAft>
                <a:spcPts val="600"/>
              </a:spcAft>
              <a:buFont typeface="Arial" panose="020B0604020202020204" pitchFamily="34" charset="0"/>
              <a:buChar char="•"/>
            </a:pPr>
            <a:r>
              <a:rPr lang="en-US" sz="2000" dirty="0"/>
              <a:t>Manage availability → </a:t>
            </a:r>
            <a:r>
              <a:rPr lang="en-US" sz="2000" i="1" dirty="0"/>
              <a:t>Collaborator: Account</a:t>
            </a:r>
            <a:endParaRPr lang="en-US" sz="2000" dirty="0"/>
          </a:p>
          <a:p>
            <a:pPr indent="-228600">
              <a:lnSpc>
                <a:spcPct val="90000"/>
              </a:lnSpc>
              <a:spcAft>
                <a:spcPts val="600"/>
              </a:spcAft>
              <a:buFont typeface="Arial" panose="020B0604020202020204" pitchFamily="34" charset="0"/>
              <a:buChar char="•"/>
            </a:pPr>
            <a:r>
              <a:rPr lang="en-US" sz="2000" dirty="0"/>
              <a:t>View payment history → </a:t>
            </a:r>
            <a:r>
              <a:rPr lang="en-US" sz="2000" i="1" dirty="0"/>
              <a:t>Collaborator: Payment</a:t>
            </a:r>
            <a:endParaRPr lang="en-US" sz="2000" dirty="0"/>
          </a:p>
          <a:p>
            <a:pPr indent="-228600">
              <a:lnSpc>
                <a:spcPct val="90000"/>
              </a:lnSpc>
              <a:spcAft>
                <a:spcPts val="600"/>
              </a:spcAft>
              <a:buFont typeface="Arial" panose="020B0604020202020204" pitchFamily="34" charset="0"/>
              <a:buChar char="•"/>
            </a:pPr>
            <a:r>
              <a:rPr lang="en-US" sz="2000" dirty="0"/>
              <a:t>Manage vehicle information → </a:t>
            </a:r>
            <a:r>
              <a:rPr lang="en-US" sz="2000" i="1" dirty="0"/>
              <a:t>Collaborator: Vehicle</a:t>
            </a:r>
            <a:endParaRPr lang="en-US" sz="2000" dirty="0"/>
          </a:p>
          <a:p>
            <a:pPr indent="-228600">
              <a:lnSpc>
                <a:spcPct val="9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96427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23D7E6-61A8-7885-CCB7-4C89BFA1942B}"/>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DD71B1-86D7-9478-3A8C-6C416B3B0382}"/>
              </a:ext>
            </a:extLst>
          </p:cNvPr>
          <p:cNvSpPr>
            <a:spLocks noGrp="1"/>
          </p:cNvSpPr>
          <p:nvPr>
            <p:ph type="title"/>
          </p:nvPr>
        </p:nvSpPr>
        <p:spPr>
          <a:xfrm>
            <a:off x="804672" y="1412489"/>
            <a:ext cx="2871095" cy="2156621"/>
          </a:xfrm>
        </p:spPr>
        <p:txBody>
          <a:bodyPr vert="horz" lIns="91440" tIns="45720" rIns="91440" bIns="45720" rtlCol="0" anchor="t">
            <a:normAutofit/>
          </a:bodyPr>
          <a:lstStyle/>
          <a:p>
            <a:br>
              <a:rPr lang="en-US" sz="2500" b="1" i="0" u="none" strike="noStrike" kern="1200">
                <a:solidFill>
                  <a:srgbClr val="FFFFFF"/>
                </a:solidFill>
                <a:effectLst/>
                <a:latin typeface="+mj-lt"/>
                <a:ea typeface="+mj-ea"/>
                <a:cs typeface="+mj-cs"/>
              </a:rPr>
            </a:br>
            <a:br>
              <a:rPr lang="en-US" sz="2500" b="1" i="0" u="none" strike="noStrike" kern="1200">
                <a:solidFill>
                  <a:srgbClr val="FFFFFF"/>
                </a:solidFill>
                <a:effectLst/>
                <a:latin typeface="+mj-lt"/>
                <a:ea typeface="+mj-ea"/>
                <a:cs typeface="+mj-cs"/>
              </a:rPr>
            </a:br>
            <a:r>
              <a:rPr lang="en-US" sz="2500" b="1" i="0" u="none" strike="noStrike" kern="1200">
                <a:solidFill>
                  <a:srgbClr val="FFFFFF"/>
                </a:solidFill>
                <a:effectLst/>
                <a:latin typeface="+mj-lt"/>
                <a:ea typeface="+mj-ea"/>
                <a:cs typeface="+mj-cs"/>
              </a:rPr>
              <a:t>Class Responsibility Collaborator</a:t>
            </a:r>
            <a:br>
              <a:rPr lang="en-US" sz="2500" b="0" kern="1200">
                <a:solidFill>
                  <a:srgbClr val="FFFFFF"/>
                </a:solidFill>
                <a:effectLst/>
                <a:latin typeface="+mj-lt"/>
                <a:ea typeface="+mj-ea"/>
                <a:cs typeface="+mj-cs"/>
              </a:rPr>
            </a:br>
            <a:br>
              <a:rPr lang="en-US" sz="2500" kern="1200">
                <a:solidFill>
                  <a:srgbClr val="FFFFFF"/>
                </a:solidFill>
                <a:latin typeface="+mj-lt"/>
                <a:ea typeface="+mj-ea"/>
                <a:cs typeface="+mj-cs"/>
              </a:rPr>
            </a:br>
            <a:endParaRPr lang="en-US" sz="25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EAD8BC64-FF1A-36FA-0B79-45F578FF9F4A}"/>
              </a:ext>
            </a:extLst>
          </p:cNvPr>
          <p:cNvSpPr>
            <a:spLocks noGrp="1"/>
          </p:cNvSpPr>
          <p:nvPr>
            <p:ph idx="1"/>
          </p:nvPr>
        </p:nvSpPr>
        <p:spPr>
          <a:xfrm>
            <a:off x="5198993" y="1412489"/>
            <a:ext cx="2926080" cy="4363844"/>
          </a:xfrm>
        </p:spPr>
        <p:txBody>
          <a:bodyPr vert="horz" lIns="91440" tIns="45720" rIns="91440" bIns="45720" rtlCol="0">
            <a:normAutofit fontScale="85000" lnSpcReduction="20000"/>
          </a:bodyPr>
          <a:lstStyle/>
          <a:p>
            <a:r>
              <a:rPr lang="en-US" sz="2000" b="1" dirty="0"/>
              <a:t>Ride</a:t>
            </a:r>
          </a:p>
          <a:p>
            <a:r>
              <a:rPr lang="en-US" sz="2000" b="1" dirty="0"/>
              <a:t>Description:</a:t>
            </a:r>
            <a:br>
              <a:rPr lang="en-US" sz="2000" dirty="0"/>
            </a:br>
            <a:r>
              <a:rPr lang="en-US" sz="2000" dirty="0"/>
              <a:t>Represents a single transportation service from pickup to drop-off.</a:t>
            </a:r>
          </a:p>
          <a:p>
            <a:r>
              <a:rPr lang="en-US" sz="2000" b="1" dirty="0"/>
              <a:t>Responsibilities:</a:t>
            </a:r>
            <a:endParaRPr lang="en-US" sz="2000" dirty="0"/>
          </a:p>
          <a:p>
            <a:r>
              <a:rPr lang="en-US" sz="2000" dirty="0"/>
              <a:t>Link customer with driver → </a:t>
            </a:r>
            <a:r>
              <a:rPr lang="en-US" sz="2000" i="1" dirty="0"/>
              <a:t>Collaborators: Customer, Driver</a:t>
            </a:r>
            <a:endParaRPr lang="en-US" sz="2000" dirty="0"/>
          </a:p>
          <a:p>
            <a:r>
              <a:rPr lang="en-US" sz="2000" dirty="0"/>
              <a:t>Track ride progress → </a:t>
            </a:r>
            <a:r>
              <a:rPr lang="en-US" sz="2000" i="1" dirty="0"/>
              <a:t>Collaborator: Location</a:t>
            </a:r>
            <a:endParaRPr lang="en-US" sz="2000" dirty="0"/>
          </a:p>
          <a:p>
            <a:r>
              <a:rPr lang="en-US" sz="2000" dirty="0"/>
              <a:t>Update ride status (requested, accepted, ongoing, completed) → </a:t>
            </a:r>
            <a:r>
              <a:rPr lang="en-US" sz="2000" i="1" dirty="0"/>
              <a:t>Collaborator: Driver</a:t>
            </a:r>
            <a:endParaRPr lang="en-US" sz="2000" dirty="0"/>
          </a:p>
          <a:p>
            <a:r>
              <a:rPr lang="en-US" sz="2000" dirty="0"/>
              <a:t>Generate ride history → </a:t>
            </a:r>
            <a:r>
              <a:rPr lang="en-US" sz="2000" i="1" dirty="0"/>
              <a:t>Collaborators: Customer, Driver</a:t>
            </a:r>
            <a:endParaRPr lang="en-US" sz="2000" dirty="0"/>
          </a:p>
          <a:p>
            <a:endParaRPr lang="en-US" sz="1400" dirty="0"/>
          </a:p>
        </p:txBody>
      </p:sp>
      <p:sp>
        <p:nvSpPr>
          <p:cNvPr id="4" name="TextBox 3">
            <a:extLst>
              <a:ext uri="{FF2B5EF4-FFF2-40B4-BE49-F238E27FC236}">
                <a16:creationId xmlns:a16="http://schemas.microsoft.com/office/drawing/2014/main" id="{54657B74-1005-A87C-6585-C5091CA678D4}"/>
              </a:ext>
            </a:extLst>
          </p:cNvPr>
          <p:cNvSpPr txBox="1"/>
          <p:nvPr/>
        </p:nvSpPr>
        <p:spPr>
          <a:xfrm>
            <a:off x="8451604" y="1412489"/>
            <a:ext cx="2926080"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a:t>Payment</a:t>
            </a:r>
          </a:p>
          <a:p>
            <a:pPr indent="-228600">
              <a:lnSpc>
                <a:spcPct val="90000"/>
              </a:lnSpc>
              <a:spcAft>
                <a:spcPts val="600"/>
              </a:spcAft>
              <a:buFont typeface="Arial" panose="020B0604020202020204" pitchFamily="34" charset="0"/>
              <a:buChar char="•"/>
            </a:pPr>
            <a:r>
              <a:rPr lang="en-US" sz="2000" b="1" dirty="0"/>
              <a:t>Description:</a:t>
            </a:r>
            <a:br>
              <a:rPr lang="en-US" sz="2000" dirty="0"/>
            </a:br>
            <a:r>
              <a:rPr lang="en-US" sz="2000" dirty="0"/>
              <a:t>Handles processing and recording of customer payments for rides.</a:t>
            </a:r>
          </a:p>
          <a:p>
            <a:pPr indent="-228600">
              <a:lnSpc>
                <a:spcPct val="90000"/>
              </a:lnSpc>
              <a:spcAft>
                <a:spcPts val="600"/>
              </a:spcAft>
              <a:buFont typeface="Arial" panose="020B0604020202020204" pitchFamily="34" charset="0"/>
              <a:buChar char="•"/>
            </a:pPr>
            <a:r>
              <a:rPr lang="en-US" sz="2000" b="1" dirty="0"/>
              <a:t>Responsibilities:</a:t>
            </a:r>
            <a:endParaRPr lang="en-US" sz="2000" dirty="0"/>
          </a:p>
          <a:p>
            <a:pPr indent="-228600">
              <a:lnSpc>
                <a:spcPct val="90000"/>
              </a:lnSpc>
              <a:spcAft>
                <a:spcPts val="600"/>
              </a:spcAft>
              <a:buFont typeface="Arial" panose="020B0604020202020204" pitchFamily="34" charset="0"/>
              <a:buChar char="•"/>
            </a:pPr>
            <a:r>
              <a:rPr lang="en-US" sz="2000" dirty="0"/>
              <a:t>Process ride payment → </a:t>
            </a:r>
            <a:r>
              <a:rPr lang="en-US" sz="2000" i="1" dirty="0"/>
              <a:t>Collaborators: Customer, Ride</a:t>
            </a:r>
            <a:endParaRPr lang="en-US" sz="2000" dirty="0"/>
          </a:p>
          <a:p>
            <a:pPr indent="-228600">
              <a:lnSpc>
                <a:spcPct val="90000"/>
              </a:lnSpc>
              <a:spcAft>
                <a:spcPts val="600"/>
              </a:spcAft>
              <a:buFont typeface="Arial" panose="020B0604020202020204" pitchFamily="34" charset="0"/>
              <a:buChar char="•"/>
            </a:pPr>
            <a:r>
              <a:rPr lang="en-US" sz="2000" dirty="0"/>
              <a:t>Generate digital receipt → </a:t>
            </a:r>
            <a:r>
              <a:rPr lang="en-US" sz="2000" i="1" dirty="0"/>
              <a:t>Collaborator: Customer</a:t>
            </a:r>
            <a:endParaRPr lang="en-US" sz="2000" dirty="0"/>
          </a:p>
          <a:p>
            <a:pPr indent="-228600">
              <a:lnSpc>
                <a:spcPct val="90000"/>
              </a:lnSpc>
              <a:spcAft>
                <a:spcPts val="600"/>
              </a:spcAft>
              <a:buFont typeface="Arial" panose="020B0604020202020204" pitchFamily="34" charset="0"/>
              <a:buChar char="•"/>
            </a:pPr>
            <a:r>
              <a:rPr lang="en-US" sz="2000" dirty="0"/>
              <a:t>Store payment history → </a:t>
            </a:r>
            <a:r>
              <a:rPr lang="en-US" sz="2000" i="1" dirty="0"/>
              <a:t>Collaborator: Account</a:t>
            </a:r>
            <a:endParaRPr lang="en-US" sz="2000" dirty="0"/>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2540920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49D64A-5CFB-853A-2785-D83FD52E7AA8}"/>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63E22A-F7BF-DAF9-4C46-E1C4730C14A5}"/>
              </a:ext>
            </a:extLst>
          </p:cNvPr>
          <p:cNvSpPr>
            <a:spLocks noGrp="1"/>
          </p:cNvSpPr>
          <p:nvPr>
            <p:ph type="title"/>
          </p:nvPr>
        </p:nvSpPr>
        <p:spPr>
          <a:xfrm>
            <a:off x="804672" y="1412489"/>
            <a:ext cx="2871095" cy="2156621"/>
          </a:xfrm>
        </p:spPr>
        <p:txBody>
          <a:bodyPr vert="horz" lIns="91440" tIns="45720" rIns="91440" bIns="45720" rtlCol="0" anchor="t">
            <a:normAutofit/>
          </a:bodyPr>
          <a:lstStyle/>
          <a:p>
            <a:br>
              <a:rPr lang="en-US" sz="2500" b="1" i="0" u="none" strike="noStrike" kern="1200">
                <a:solidFill>
                  <a:srgbClr val="FFFFFF"/>
                </a:solidFill>
                <a:effectLst/>
                <a:latin typeface="+mj-lt"/>
                <a:ea typeface="+mj-ea"/>
                <a:cs typeface="+mj-cs"/>
              </a:rPr>
            </a:br>
            <a:br>
              <a:rPr lang="en-US" sz="2500" b="1" i="0" u="none" strike="noStrike" kern="1200">
                <a:solidFill>
                  <a:srgbClr val="FFFFFF"/>
                </a:solidFill>
                <a:effectLst/>
                <a:latin typeface="+mj-lt"/>
                <a:ea typeface="+mj-ea"/>
                <a:cs typeface="+mj-cs"/>
              </a:rPr>
            </a:br>
            <a:r>
              <a:rPr lang="en-US" sz="2500" b="1" i="0" u="none" strike="noStrike" kern="1200">
                <a:solidFill>
                  <a:srgbClr val="FFFFFF"/>
                </a:solidFill>
                <a:effectLst/>
                <a:latin typeface="+mj-lt"/>
                <a:ea typeface="+mj-ea"/>
                <a:cs typeface="+mj-cs"/>
              </a:rPr>
              <a:t>Class Responsibility Collaborator</a:t>
            </a:r>
            <a:br>
              <a:rPr lang="en-US" sz="2500" b="0" kern="1200">
                <a:solidFill>
                  <a:srgbClr val="FFFFFF"/>
                </a:solidFill>
                <a:effectLst/>
                <a:latin typeface="+mj-lt"/>
                <a:ea typeface="+mj-ea"/>
                <a:cs typeface="+mj-cs"/>
              </a:rPr>
            </a:br>
            <a:br>
              <a:rPr lang="en-US" sz="2500" kern="1200">
                <a:solidFill>
                  <a:srgbClr val="FFFFFF"/>
                </a:solidFill>
                <a:latin typeface="+mj-lt"/>
                <a:ea typeface="+mj-ea"/>
                <a:cs typeface="+mj-cs"/>
              </a:rPr>
            </a:br>
            <a:endParaRPr lang="en-US" sz="25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F84A9DD-41DF-6A9D-AA57-CB7912B0E6FC}"/>
              </a:ext>
            </a:extLst>
          </p:cNvPr>
          <p:cNvSpPr>
            <a:spLocks noGrp="1"/>
          </p:cNvSpPr>
          <p:nvPr>
            <p:ph idx="1"/>
          </p:nvPr>
        </p:nvSpPr>
        <p:spPr>
          <a:xfrm>
            <a:off x="5198993" y="1412489"/>
            <a:ext cx="2926080" cy="4363844"/>
          </a:xfrm>
        </p:spPr>
        <p:txBody>
          <a:bodyPr vert="horz" lIns="91440" tIns="45720" rIns="91440" bIns="45720" rtlCol="0">
            <a:normAutofit fontScale="92500" lnSpcReduction="20000"/>
          </a:bodyPr>
          <a:lstStyle/>
          <a:p>
            <a:r>
              <a:rPr lang="en-US" sz="2000" b="1" dirty="0"/>
              <a:t>Manager</a:t>
            </a:r>
          </a:p>
          <a:p>
            <a:r>
              <a:rPr lang="en-US" sz="2000" b="1" dirty="0"/>
              <a:t>Description:</a:t>
            </a:r>
            <a:br>
              <a:rPr lang="en-US" sz="2000" dirty="0"/>
            </a:br>
            <a:r>
              <a:rPr lang="en-US" sz="2000" dirty="0"/>
              <a:t>An administrative user who monitors system operations and accesses business analytics.</a:t>
            </a:r>
          </a:p>
          <a:p>
            <a:r>
              <a:rPr lang="en-US" sz="2000" b="1" dirty="0"/>
              <a:t>Responsibilities:</a:t>
            </a:r>
            <a:endParaRPr lang="en-US" sz="2000" dirty="0"/>
          </a:p>
          <a:p>
            <a:r>
              <a:rPr lang="en-US" sz="2000" dirty="0"/>
              <a:t>Access ride and payment reports → </a:t>
            </a:r>
            <a:r>
              <a:rPr lang="en-US" sz="2000" i="1" dirty="0"/>
              <a:t>Collaborator: Report</a:t>
            </a:r>
            <a:endParaRPr lang="en-US" sz="2000" dirty="0"/>
          </a:p>
          <a:p>
            <a:r>
              <a:rPr lang="en-US" sz="2000" dirty="0"/>
              <a:t>Manage user accounts → </a:t>
            </a:r>
            <a:r>
              <a:rPr lang="en-US" sz="2000" i="1" dirty="0"/>
              <a:t>Collaborator: Account</a:t>
            </a:r>
            <a:endParaRPr lang="en-US" sz="2000" dirty="0"/>
          </a:p>
          <a:p>
            <a:r>
              <a:rPr lang="en-US" sz="2000" dirty="0"/>
              <a:t>Monitor driver and customer activity → </a:t>
            </a:r>
            <a:r>
              <a:rPr lang="en-US" sz="2000" i="1" dirty="0"/>
              <a:t>Collaborators: Driver, Customer</a:t>
            </a:r>
            <a:endParaRPr lang="en-US" sz="2000" dirty="0"/>
          </a:p>
          <a:p>
            <a:endParaRPr lang="en-US" sz="1600" dirty="0"/>
          </a:p>
        </p:txBody>
      </p:sp>
      <p:sp>
        <p:nvSpPr>
          <p:cNvPr id="4" name="TextBox 3">
            <a:extLst>
              <a:ext uri="{FF2B5EF4-FFF2-40B4-BE49-F238E27FC236}">
                <a16:creationId xmlns:a16="http://schemas.microsoft.com/office/drawing/2014/main" id="{E8B5ACD7-7769-5A7D-EC35-E9399796AF42}"/>
              </a:ext>
            </a:extLst>
          </p:cNvPr>
          <p:cNvSpPr txBox="1"/>
          <p:nvPr/>
        </p:nvSpPr>
        <p:spPr>
          <a:xfrm>
            <a:off x="8451604" y="1412489"/>
            <a:ext cx="2926080" cy="4363844"/>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en-US" sz="2000" b="1" dirty="0"/>
              <a:t>Account</a:t>
            </a:r>
          </a:p>
          <a:p>
            <a:pPr indent="-228600">
              <a:lnSpc>
                <a:spcPct val="90000"/>
              </a:lnSpc>
              <a:spcAft>
                <a:spcPts val="600"/>
              </a:spcAft>
              <a:buFont typeface="Arial" panose="020B0604020202020204" pitchFamily="34" charset="0"/>
              <a:buChar char="•"/>
            </a:pPr>
            <a:r>
              <a:rPr lang="en-US" sz="2000" b="1" dirty="0"/>
              <a:t>Description:</a:t>
            </a:r>
            <a:br>
              <a:rPr lang="en-US" sz="2000" dirty="0"/>
            </a:br>
            <a:r>
              <a:rPr lang="en-US" sz="2000" dirty="0"/>
              <a:t>Stores login credentials and user profile data for all users.</a:t>
            </a:r>
          </a:p>
          <a:p>
            <a:pPr indent="-228600">
              <a:lnSpc>
                <a:spcPct val="90000"/>
              </a:lnSpc>
              <a:spcAft>
                <a:spcPts val="600"/>
              </a:spcAft>
              <a:buFont typeface="Arial" panose="020B0604020202020204" pitchFamily="34" charset="0"/>
              <a:buChar char="•"/>
            </a:pPr>
            <a:r>
              <a:rPr lang="en-US" sz="2000" b="1" dirty="0"/>
              <a:t>Responsibilities:</a:t>
            </a:r>
            <a:endParaRPr lang="en-US" sz="2000" dirty="0"/>
          </a:p>
          <a:p>
            <a:pPr indent="-228600">
              <a:lnSpc>
                <a:spcPct val="90000"/>
              </a:lnSpc>
              <a:spcAft>
                <a:spcPts val="600"/>
              </a:spcAft>
              <a:buFont typeface="Arial" panose="020B0604020202020204" pitchFamily="34" charset="0"/>
              <a:buChar char="•"/>
            </a:pPr>
            <a:r>
              <a:rPr lang="en-US" sz="2000" dirty="0"/>
              <a:t>Store user credentials → </a:t>
            </a:r>
            <a:r>
              <a:rPr lang="en-US" sz="2000" i="1" dirty="0"/>
              <a:t>Collaborators: Customer, Driver, Manager</a:t>
            </a:r>
            <a:endParaRPr lang="en-US" sz="2000" dirty="0"/>
          </a:p>
          <a:p>
            <a:pPr indent="-228600">
              <a:lnSpc>
                <a:spcPct val="90000"/>
              </a:lnSpc>
              <a:spcAft>
                <a:spcPts val="600"/>
              </a:spcAft>
              <a:buFont typeface="Arial" panose="020B0604020202020204" pitchFamily="34" charset="0"/>
              <a:buChar char="•"/>
            </a:pPr>
            <a:r>
              <a:rPr lang="en-US" sz="2000" dirty="0"/>
              <a:t>Allow profile updates → </a:t>
            </a:r>
            <a:r>
              <a:rPr lang="en-US" sz="2000" i="1" dirty="0"/>
              <a:t>Collaborators: Customer, Driver</a:t>
            </a:r>
            <a:endParaRPr lang="en-US" sz="2000" dirty="0"/>
          </a:p>
          <a:p>
            <a:pPr indent="-228600">
              <a:lnSpc>
                <a:spcPct val="90000"/>
              </a:lnSpc>
              <a:spcAft>
                <a:spcPts val="600"/>
              </a:spcAft>
              <a:buFont typeface="Arial" panose="020B0604020202020204" pitchFamily="34" charset="0"/>
              <a:buChar char="•"/>
            </a:pPr>
            <a:r>
              <a:rPr lang="en-US" sz="2000" dirty="0"/>
              <a:t>Manage security (authentication/authorization) → </a:t>
            </a:r>
            <a:r>
              <a:rPr lang="en-US" sz="2000" i="1" dirty="0"/>
              <a:t>Internal logic or Auth module</a:t>
            </a:r>
            <a:endParaRPr lang="en-US" sz="2000" dirty="0"/>
          </a:p>
          <a:p>
            <a:pPr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4075932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68DC7A-A6D5-ED82-A090-56B683B3D7C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97F3E5-0DCC-89CA-8739-4EEDF00DD54A}"/>
              </a:ext>
            </a:extLst>
          </p:cNvPr>
          <p:cNvSpPr>
            <a:spLocks noGrp="1"/>
          </p:cNvSpPr>
          <p:nvPr>
            <p:ph type="title"/>
          </p:nvPr>
        </p:nvSpPr>
        <p:spPr>
          <a:xfrm>
            <a:off x="804672" y="1412489"/>
            <a:ext cx="2871095" cy="2156621"/>
          </a:xfrm>
        </p:spPr>
        <p:txBody>
          <a:bodyPr vert="horz" lIns="91440" tIns="45720" rIns="91440" bIns="45720" rtlCol="0" anchor="t">
            <a:normAutofit/>
          </a:bodyPr>
          <a:lstStyle/>
          <a:p>
            <a:br>
              <a:rPr lang="en-US" sz="2500" b="1" i="0" u="none" strike="noStrike" kern="1200">
                <a:solidFill>
                  <a:srgbClr val="FFFFFF"/>
                </a:solidFill>
                <a:effectLst/>
                <a:latin typeface="+mj-lt"/>
                <a:ea typeface="+mj-ea"/>
                <a:cs typeface="+mj-cs"/>
              </a:rPr>
            </a:br>
            <a:br>
              <a:rPr lang="en-US" sz="2500" b="1" i="0" u="none" strike="noStrike" kern="1200">
                <a:solidFill>
                  <a:srgbClr val="FFFFFF"/>
                </a:solidFill>
                <a:effectLst/>
                <a:latin typeface="+mj-lt"/>
                <a:ea typeface="+mj-ea"/>
                <a:cs typeface="+mj-cs"/>
              </a:rPr>
            </a:br>
            <a:r>
              <a:rPr lang="en-US" sz="2500" b="1" i="0" u="none" strike="noStrike" kern="1200">
                <a:solidFill>
                  <a:srgbClr val="FFFFFF"/>
                </a:solidFill>
                <a:effectLst/>
                <a:latin typeface="+mj-lt"/>
                <a:ea typeface="+mj-ea"/>
                <a:cs typeface="+mj-cs"/>
              </a:rPr>
              <a:t>Class Responsibility Collaborator</a:t>
            </a:r>
            <a:br>
              <a:rPr lang="en-US" sz="2500" b="0" kern="1200">
                <a:solidFill>
                  <a:srgbClr val="FFFFFF"/>
                </a:solidFill>
                <a:effectLst/>
                <a:latin typeface="+mj-lt"/>
                <a:ea typeface="+mj-ea"/>
                <a:cs typeface="+mj-cs"/>
              </a:rPr>
            </a:br>
            <a:br>
              <a:rPr lang="en-US" sz="2500" kern="1200">
                <a:solidFill>
                  <a:srgbClr val="FFFFFF"/>
                </a:solidFill>
                <a:latin typeface="+mj-lt"/>
                <a:ea typeface="+mj-ea"/>
                <a:cs typeface="+mj-cs"/>
              </a:rPr>
            </a:br>
            <a:endParaRPr lang="en-US" sz="25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956058CB-F8B4-DC43-6CE7-D3BEF6F72312}"/>
              </a:ext>
            </a:extLst>
          </p:cNvPr>
          <p:cNvSpPr>
            <a:spLocks noGrp="1"/>
          </p:cNvSpPr>
          <p:nvPr>
            <p:ph idx="1"/>
          </p:nvPr>
        </p:nvSpPr>
        <p:spPr>
          <a:xfrm>
            <a:off x="5198993" y="1412489"/>
            <a:ext cx="2926080" cy="4363844"/>
          </a:xfrm>
        </p:spPr>
        <p:txBody>
          <a:bodyPr vert="horz" lIns="91440" tIns="45720" rIns="91440" bIns="45720" rtlCol="0">
            <a:normAutofit/>
          </a:bodyPr>
          <a:lstStyle/>
          <a:p>
            <a:r>
              <a:rPr lang="en-US" sz="2000" b="1" dirty="0"/>
              <a:t>Vehicle </a:t>
            </a:r>
            <a:r>
              <a:rPr lang="en-US" sz="2000" b="1" i="1" dirty="0"/>
              <a:t>(Data Holder)</a:t>
            </a:r>
            <a:endParaRPr lang="en-US" sz="2000" b="1" dirty="0"/>
          </a:p>
          <a:p>
            <a:r>
              <a:rPr lang="en-US" sz="2000" b="1" dirty="0"/>
              <a:t>Description:</a:t>
            </a:r>
            <a:br>
              <a:rPr lang="en-US" sz="2000" dirty="0"/>
            </a:br>
            <a:r>
              <a:rPr lang="en-US" sz="2000" dirty="0"/>
              <a:t>Stores static information about a driver’s registered vehicle.</a:t>
            </a:r>
          </a:p>
          <a:p>
            <a:r>
              <a:rPr lang="en-US" sz="2000" b="1" dirty="0"/>
              <a:t>Responsibilities:</a:t>
            </a:r>
            <a:endParaRPr lang="en-US" sz="2000" dirty="0"/>
          </a:p>
          <a:p>
            <a:r>
              <a:rPr lang="en-US" sz="2000" dirty="0"/>
              <a:t>Hold vehicle details (model, license plate, type) → </a:t>
            </a:r>
            <a:r>
              <a:rPr lang="en-US" sz="2000" i="1" dirty="0"/>
              <a:t>Collaborator: Driver</a:t>
            </a:r>
            <a:endParaRPr lang="en-US" sz="2000" dirty="0"/>
          </a:p>
          <a:p>
            <a:endParaRPr lang="en-US" sz="2000" dirty="0"/>
          </a:p>
        </p:txBody>
      </p:sp>
      <p:sp>
        <p:nvSpPr>
          <p:cNvPr id="4" name="TextBox 3">
            <a:extLst>
              <a:ext uri="{FF2B5EF4-FFF2-40B4-BE49-F238E27FC236}">
                <a16:creationId xmlns:a16="http://schemas.microsoft.com/office/drawing/2014/main" id="{C902EBD9-744A-DF66-A46B-BBC3FC724A80}"/>
              </a:ext>
            </a:extLst>
          </p:cNvPr>
          <p:cNvSpPr txBox="1"/>
          <p:nvPr/>
        </p:nvSpPr>
        <p:spPr>
          <a:xfrm>
            <a:off x="8451604" y="1412489"/>
            <a:ext cx="2926080"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a:t>Location </a:t>
            </a:r>
            <a:r>
              <a:rPr lang="en-US" sz="2000" b="1" i="1" dirty="0"/>
              <a:t>(Data Holder)</a:t>
            </a:r>
            <a:endParaRPr lang="en-US" sz="2000" b="1" dirty="0"/>
          </a:p>
          <a:p>
            <a:pPr indent="-228600">
              <a:lnSpc>
                <a:spcPct val="90000"/>
              </a:lnSpc>
              <a:spcAft>
                <a:spcPts val="600"/>
              </a:spcAft>
              <a:buFont typeface="Arial" panose="020B0604020202020204" pitchFamily="34" charset="0"/>
              <a:buChar char="•"/>
            </a:pPr>
            <a:r>
              <a:rPr lang="en-US" sz="2000" b="1" dirty="0"/>
              <a:t>Description:</a:t>
            </a:r>
            <a:br>
              <a:rPr lang="en-US" sz="2000" dirty="0"/>
            </a:br>
            <a:r>
              <a:rPr lang="en-US" sz="2000" dirty="0"/>
              <a:t>Stores geolocation data used for pickup, drop-off, and real-time tracking.</a:t>
            </a:r>
          </a:p>
          <a:p>
            <a:pPr indent="-228600">
              <a:lnSpc>
                <a:spcPct val="90000"/>
              </a:lnSpc>
              <a:spcAft>
                <a:spcPts val="600"/>
              </a:spcAft>
              <a:buFont typeface="Arial" panose="020B0604020202020204" pitchFamily="34" charset="0"/>
              <a:buChar char="•"/>
            </a:pPr>
            <a:r>
              <a:rPr lang="en-US" sz="2000" b="1" dirty="0"/>
              <a:t>Responsibilities:</a:t>
            </a:r>
            <a:endParaRPr lang="en-US" sz="2000" dirty="0"/>
          </a:p>
          <a:p>
            <a:pPr indent="-228600">
              <a:lnSpc>
                <a:spcPct val="90000"/>
              </a:lnSpc>
              <a:spcAft>
                <a:spcPts val="600"/>
              </a:spcAft>
              <a:buFont typeface="Arial" panose="020B0604020202020204" pitchFamily="34" charset="0"/>
              <a:buChar char="•"/>
            </a:pPr>
            <a:r>
              <a:rPr lang="en-US" sz="2000" dirty="0"/>
              <a:t>Record pickup/drop-off locations → </a:t>
            </a:r>
            <a:r>
              <a:rPr lang="en-US" sz="2000" i="1" dirty="0"/>
              <a:t>Collaborators: Customer, Ride</a:t>
            </a:r>
            <a:endParaRPr lang="en-US" sz="2000" dirty="0"/>
          </a:p>
          <a:p>
            <a:pPr indent="-228600">
              <a:lnSpc>
                <a:spcPct val="90000"/>
              </a:lnSpc>
              <a:spcAft>
                <a:spcPts val="600"/>
              </a:spcAft>
              <a:buFont typeface="Arial" panose="020B0604020202020204" pitchFamily="34" charset="0"/>
              <a:buChar char="•"/>
            </a:pPr>
            <a:r>
              <a:rPr lang="en-US" sz="2000" dirty="0"/>
              <a:t>Update real-time position during trip → </a:t>
            </a:r>
            <a:r>
              <a:rPr lang="en-US" sz="2000" i="1" dirty="0"/>
              <a:t>Collaborator: Ride</a:t>
            </a:r>
            <a:endParaRPr lang="en-US" sz="2000" dirty="0"/>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266518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F48F23-F1FD-FF5B-C60D-582B92B5084E}"/>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0C99748A-482D-78BA-DDB9-C878CBFB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AF14DDF-2D6A-03EF-FCC8-979A68726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56406AC-29F2-B990-A0BE-9962C5844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A55AAF-0765-5E43-D1E6-7DD4BBCD9858}"/>
              </a:ext>
            </a:extLst>
          </p:cNvPr>
          <p:cNvSpPr>
            <a:spLocks noGrp="1"/>
          </p:cNvSpPr>
          <p:nvPr>
            <p:ph type="title"/>
          </p:nvPr>
        </p:nvSpPr>
        <p:spPr>
          <a:xfrm>
            <a:off x="804672" y="1412489"/>
            <a:ext cx="2871095" cy="2156621"/>
          </a:xfrm>
        </p:spPr>
        <p:txBody>
          <a:bodyPr vert="horz" lIns="91440" tIns="45720" rIns="91440" bIns="45720" rtlCol="0" anchor="t">
            <a:normAutofit/>
          </a:bodyPr>
          <a:lstStyle/>
          <a:p>
            <a:br>
              <a:rPr lang="en-US" sz="2500" b="1" i="0" u="none" strike="noStrike" kern="1200">
                <a:solidFill>
                  <a:srgbClr val="FFFFFF"/>
                </a:solidFill>
                <a:effectLst/>
                <a:latin typeface="+mj-lt"/>
                <a:ea typeface="+mj-ea"/>
                <a:cs typeface="+mj-cs"/>
              </a:rPr>
            </a:br>
            <a:br>
              <a:rPr lang="en-US" sz="2500" b="1" i="0" u="none" strike="noStrike" kern="1200">
                <a:solidFill>
                  <a:srgbClr val="FFFFFF"/>
                </a:solidFill>
                <a:effectLst/>
                <a:latin typeface="+mj-lt"/>
                <a:ea typeface="+mj-ea"/>
                <a:cs typeface="+mj-cs"/>
              </a:rPr>
            </a:br>
            <a:r>
              <a:rPr lang="en-US" sz="2500" b="1" i="0" u="none" strike="noStrike" kern="1200">
                <a:solidFill>
                  <a:srgbClr val="FFFFFF"/>
                </a:solidFill>
                <a:effectLst/>
                <a:latin typeface="+mj-lt"/>
                <a:ea typeface="+mj-ea"/>
                <a:cs typeface="+mj-cs"/>
              </a:rPr>
              <a:t>Class Responsibility Collaborator</a:t>
            </a:r>
            <a:br>
              <a:rPr lang="en-US" sz="2500" b="0" kern="1200">
                <a:solidFill>
                  <a:srgbClr val="FFFFFF"/>
                </a:solidFill>
                <a:effectLst/>
                <a:latin typeface="+mj-lt"/>
                <a:ea typeface="+mj-ea"/>
                <a:cs typeface="+mj-cs"/>
              </a:rPr>
            </a:br>
            <a:br>
              <a:rPr lang="en-US" sz="2500" kern="1200">
                <a:solidFill>
                  <a:srgbClr val="FFFFFF"/>
                </a:solidFill>
                <a:latin typeface="+mj-lt"/>
                <a:ea typeface="+mj-ea"/>
                <a:cs typeface="+mj-cs"/>
              </a:rPr>
            </a:br>
            <a:endParaRPr lang="en-US" sz="25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647B9094-CDE4-2786-29AD-A4F6CBB81770}"/>
              </a:ext>
            </a:extLst>
          </p:cNvPr>
          <p:cNvSpPr>
            <a:spLocks noGrp="1"/>
          </p:cNvSpPr>
          <p:nvPr>
            <p:ph idx="1"/>
          </p:nvPr>
        </p:nvSpPr>
        <p:spPr>
          <a:xfrm>
            <a:off x="5198993" y="1412489"/>
            <a:ext cx="2926080" cy="4363844"/>
          </a:xfrm>
        </p:spPr>
        <p:txBody>
          <a:bodyPr vert="horz" lIns="91440" tIns="45720" rIns="91440" bIns="45720" rtlCol="0">
            <a:normAutofit/>
          </a:bodyPr>
          <a:lstStyle/>
          <a:p>
            <a:pPr>
              <a:buNone/>
            </a:pPr>
            <a:r>
              <a:rPr lang="en-US" sz="2000" b="1" dirty="0"/>
              <a:t>Report </a:t>
            </a:r>
            <a:r>
              <a:rPr lang="en-US" sz="2000" b="1" i="1" dirty="0"/>
              <a:t>(Data Holder)</a:t>
            </a:r>
            <a:endParaRPr lang="en-US" sz="2000" b="1" dirty="0"/>
          </a:p>
          <a:p>
            <a:pPr>
              <a:buNone/>
            </a:pPr>
            <a:r>
              <a:rPr lang="en-US" sz="2000" b="1" dirty="0"/>
              <a:t>Description:</a:t>
            </a:r>
            <a:br>
              <a:rPr lang="en-US" sz="2000" dirty="0"/>
            </a:br>
            <a:r>
              <a:rPr lang="en-US" sz="2000" dirty="0"/>
              <a:t>Contains summarized data for administrative review and analytics.</a:t>
            </a:r>
          </a:p>
          <a:p>
            <a:pPr>
              <a:buNone/>
            </a:pPr>
            <a:r>
              <a:rPr lang="en-US" sz="2000" b="1" dirty="0"/>
              <a:t>Responsibilities:</a:t>
            </a:r>
            <a:endParaRPr lang="en-US" sz="2000" dirty="0"/>
          </a:p>
          <a:p>
            <a:pPr>
              <a:buFont typeface="Arial" panose="020B0604020202020204" pitchFamily="34" charset="0"/>
              <a:buChar char="•"/>
            </a:pPr>
            <a:r>
              <a:rPr lang="en-US" sz="2000" dirty="0"/>
              <a:t>Store ride and payment summaries → </a:t>
            </a:r>
            <a:r>
              <a:rPr lang="en-US" sz="2000" i="1" dirty="0"/>
              <a:t>Collaborators: Ride, Payment</a:t>
            </a:r>
            <a:endParaRPr lang="en-US" sz="2000" dirty="0"/>
          </a:p>
          <a:p>
            <a:pPr>
              <a:buFont typeface="Arial" panose="020B0604020202020204" pitchFamily="34" charset="0"/>
              <a:buChar char="•"/>
            </a:pPr>
            <a:r>
              <a:rPr lang="en-US" sz="2000" dirty="0"/>
              <a:t>Present operational metrics to managers → </a:t>
            </a:r>
            <a:r>
              <a:rPr lang="en-US" sz="2000" i="1" dirty="0"/>
              <a:t>Collaborator: Manager</a:t>
            </a:r>
            <a:endParaRPr lang="en-US" sz="2000" dirty="0"/>
          </a:p>
          <a:p>
            <a:endParaRPr lang="en-US" sz="2000" dirty="0"/>
          </a:p>
        </p:txBody>
      </p:sp>
      <p:sp>
        <p:nvSpPr>
          <p:cNvPr id="4" name="TextBox 3">
            <a:extLst>
              <a:ext uri="{FF2B5EF4-FFF2-40B4-BE49-F238E27FC236}">
                <a16:creationId xmlns:a16="http://schemas.microsoft.com/office/drawing/2014/main" id="{0277B523-1F03-25E4-26F0-86EF97779B38}"/>
              </a:ext>
            </a:extLst>
          </p:cNvPr>
          <p:cNvSpPr txBox="1"/>
          <p:nvPr/>
        </p:nvSpPr>
        <p:spPr>
          <a:xfrm>
            <a:off x="8451604" y="1412489"/>
            <a:ext cx="2926080"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716858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14147-6391-161D-424E-7657256AF52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UML Class Diagram</a:t>
            </a:r>
          </a:p>
        </p:txBody>
      </p:sp>
      <p:pic>
        <p:nvPicPr>
          <p:cNvPr id="1026" name="Picture 2">
            <a:extLst>
              <a:ext uri="{FF2B5EF4-FFF2-40B4-BE49-F238E27FC236}">
                <a16:creationId xmlns:a16="http://schemas.microsoft.com/office/drawing/2014/main" id="{21B6ED53-50C4-7AB5-A80A-D6A6578D9A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266502" y="290946"/>
            <a:ext cx="7584819" cy="5973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807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101613-DF97-0660-2203-FD7B8E2D0E21}"/>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Design Patterns: </a:t>
            </a:r>
            <a:r>
              <a:rPr lang="en-US" sz="4000">
                <a:solidFill>
                  <a:srgbClr val="FFFFFF"/>
                </a:solidFill>
              </a:rPr>
              <a:t>Singleton Pattern</a:t>
            </a:r>
          </a:p>
        </p:txBody>
      </p:sp>
      <p:sp>
        <p:nvSpPr>
          <p:cNvPr id="3" name="Content Placeholder 2">
            <a:extLst>
              <a:ext uri="{FF2B5EF4-FFF2-40B4-BE49-F238E27FC236}">
                <a16:creationId xmlns:a16="http://schemas.microsoft.com/office/drawing/2014/main" id="{4317A851-8153-6012-E5F1-6C413069EE9A}"/>
              </a:ext>
            </a:extLst>
          </p:cNvPr>
          <p:cNvSpPr>
            <a:spLocks noGrp="1"/>
          </p:cNvSpPr>
          <p:nvPr>
            <p:ph idx="1"/>
          </p:nvPr>
        </p:nvSpPr>
        <p:spPr>
          <a:xfrm>
            <a:off x="4810259" y="649480"/>
            <a:ext cx="6555347" cy="5546047"/>
          </a:xfrm>
        </p:spPr>
        <p:txBody>
          <a:bodyPr anchor="ctr">
            <a:normAutofit/>
          </a:bodyPr>
          <a:lstStyle/>
          <a:p>
            <a:pPr>
              <a:buNone/>
            </a:pPr>
            <a:r>
              <a:rPr lang="en-GB" sz="2000" b="1"/>
              <a:t>Used in:</a:t>
            </a:r>
            <a:r>
              <a:rPr lang="en-GB" sz="2000"/>
              <a:t> Manager, Report</a:t>
            </a:r>
          </a:p>
          <a:p>
            <a:pPr>
              <a:buNone/>
            </a:pPr>
            <a:r>
              <a:rPr lang="en-GB" sz="2000"/>
              <a:t>We apply the Singleton pattern to the </a:t>
            </a:r>
            <a:r>
              <a:rPr lang="en-GB" sz="2000" b="1"/>
              <a:t>Manager</a:t>
            </a:r>
            <a:r>
              <a:rPr lang="en-GB" sz="2000"/>
              <a:t> and </a:t>
            </a:r>
            <a:r>
              <a:rPr lang="en-GB" sz="2000" b="1"/>
              <a:t>Report</a:t>
            </a:r>
            <a:r>
              <a:rPr lang="en-GB" sz="2000"/>
              <a:t> classes (or their controller/service counterparts) to ensure there is only one instance managing administrative operations and generating system-wide reports at any given time. This guarantees consistency across reports and prevents conflicts when multiple managers are accessing administrative data.</a:t>
            </a:r>
          </a:p>
          <a:p>
            <a:pPr>
              <a:buNone/>
            </a:pPr>
            <a:r>
              <a:rPr lang="en-GB" sz="2000" b="1"/>
              <a:t>Justification:</a:t>
            </a:r>
            <a:endParaRPr lang="en-GB" sz="2000"/>
          </a:p>
          <a:p>
            <a:pPr>
              <a:buFont typeface="Arial" panose="020B0604020202020204" pitchFamily="34" charset="0"/>
              <a:buChar char="•"/>
            </a:pPr>
            <a:r>
              <a:rPr lang="en-GB" sz="2000"/>
              <a:t>Ensures centralized control over system-wide data</a:t>
            </a:r>
          </a:p>
          <a:p>
            <a:pPr>
              <a:buFont typeface="Arial" panose="020B0604020202020204" pitchFamily="34" charset="0"/>
              <a:buChar char="•"/>
            </a:pPr>
            <a:r>
              <a:rPr lang="en-GB" sz="2000"/>
              <a:t>Prevents duplicate report generation</a:t>
            </a:r>
          </a:p>
          <a:p>
            <a:pPr>
              <a:buFont typeface="Arial" panose="020B0604020202020204" pitchFamily="34" charset="0"/>
              <a:buChar char="•"/>
            </a:pPr>
            <a:r>
              <a:rPr lang="en-GB" sz="2000"/>
              <a:t>Simplifies coordination of admin tasks</a:t>
            </a:r>
          </a:p>
          <a:p>
            <a:endParaRPr lang="en-US" sz="2000"/>
          </a:p>
        </p:txBody>
      </p:sp>
    </p:spTree>
    <p:extLst>
      <p:ext uri="{BB962C8B-B14F-4D97-AF65-F5344CB8AC3E}">
        <p14:creationId xmlns:p14="http://schemas.microsoft.com/office/powerpoint/2010/main" val="648589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983505-9DBC-EC2E-423B-3EF95266E14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90BBB-7D98-1C29-1D7A-A70D0F84282C}"/>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Design Patterns: </a:t>
            </a:r>
            <a:r>
              <a:rPr lang="en-US" sz="4000">
                <a:solidFill>
                  <a:srgbClr val="FFFFFF"/>
                </a:solidFill>
              </a:rPr>
              <a:t>Factory Pattern</a:t>
            </a:r>
          </a:p>
        </p:txBody>
      </p:sp>
      <p:sp>
        <p:nvSpPr>
          <p:cNvPr id="3" name="Content Placeholder 2">
            <a:extLst>
              <a:ext uri="{FF2B5EF4-FFF2-40B4-BE49-F238E27FC236}">
                <a16:creationId xmlns:a16="http://schemas.microsoft.com/office/drawing/2014/main" id="{2C3D5CFD-6EB0-67B4-0BDC-AC5B075A2B61}"/>
              </a:ext>
            </a:extLst>
          </p:cNvPr>
          <p:cNvSpPr>
            <a:spLocks noGrp="1"/>
          </p:cNvSpPr>
          <p:nvPr>
            <p:ph idx="1"/>
          </p:nvPr>
        </p:nvSpPr>
        <p:spPr>
          <a:xfrm>
            <a:off x="4810259" y="649480"/>
            <a:ext cx="6555347" cy="5546047"/>
          </a:xfrm>
        </p:spPr>
        <p:txBody>
          <a:bodyPr anchor="ctr">
            <a:normAutofit/>
          </a:bodyPr>
          <a:lstStyle/>
          <a:p>
            <a:pPr>
              <a:buNone/>
            </a:pPr>
            <a:r>
              <a:rPr lang="en-GB" sz="2000" b="1"/>
              <a:t>Used in:</a:t>
            </a:r>
            <a:r>
              <a:rPr lang="en-GB" sz="2000"/>
              <a:t> Ride, Payment creation</a:t>
            </a:r>
          </a:p>
          <a:p>
            <a:pPr marL="0" indent="0">
              <a:buNone/>
            </a:pPr>
            <a:r>
              <a:rPr lang="en-GB" sz="2000"/>
              <a:t>The Factory pattern is used to encapsulate the creation of </a:t>
            </a:r>
            <a:r>
              <a:rPr lang="en-GB" sz="2000" b="1"/>
              <a:t>Ride</a:t>
            </a:r>
            <a:r>
              <a:rPr lang="en-GB" sz="2000"/>
              <a:t> and </a:t>
            </a:r>
            <a:r>
              <a:rPr lang="en-GB" sz="2000" b="1"/>
              <a:t>Payment</a:t>
            </a:r>
            <a:r>
              <a:rPr lang="en-GB" sz="2000"/>
              <a:t> objects. For example, a RideFactory an handle the creation of ride instances depending on the vehicle type (car, motorbike), and a PaymentFactory can handle the creation of payments depending on the payment method (credit card, wallet, etc.).</a:t>
            </a:r>
          </a:p>
          <a:p>
            <a:pPr>
              <a:buNone/>
            </a:pPr>
            <a:r>
              <a:rPr lang="en-US" sz="2000" b="1"/>
              <a:t>Justification:</a:t>
            </a:r>
            <a:endParaRPr lang="en-US" sz="2000"/>
          </a:p>
          <a:p>
            <a:pPr>
              <a:buFont typeface="Arial" panose="020B0604020202020204" pitchFamily="34" charset="0"/>
              <a:buChar char="•"/>
            </a:pPr>
            <a:r>
              <a:rPr lang="en-US" sz="2000"/>
              <a:t>Encapsulates object creation logic</a:t>
            </a:r>
          </a:p>
          <a:p>
            <a:pPr>
              <a:buFont typeface="Arial" panose="020B0604020202020204" pitchFamily="34" charset="0"/>
              <a:buChar char="•"/>
            </a:pPr>
            <a:r>
              <a:rPr lang="en-US" sz="2000"/>
              <a:t>Supports future extension (e.g., adding new vehicle types or payment methods)</a:t>
            </a:r>
          </a:p>
          <a:p>
            <a:pPr>
              <a:buFont typeface="Arial" panose="020B0604020202020204" pitchFamily="34" charset="0"/>
              <a:buChar char="•"/>
            </a:pPr>
            <a:r>
              <a:rPr lang="en-US" sz="2000"/>
              <a:t>Simplifies client-side code</a:t>
            </a:r>
          </a:p>
          <a:p>
            <a:pPr marL="0" indent="0">
              <a:buNone/>
            </a:pPr>
            <a:endParaRPr lang="en-GB" sz="2000"/>
          </a:p>
          <a:p>
            <a:endParaRPr lang="en-US" sz="2000"/>
          </a:p>
        </p:txBody>
      </p:sp>
    </p:spTree>
    <p:extLst>
      <p:ext uri="{BB962C8B-B14F-4D97-AF65-F5344CB8AC3E}">
        <p14:creationId xmlns:p14="http://schemas.microsoft.com/office/powerpoint/2010/main" val="2913203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58B1E0-0D9B-9964-EEFA-57256DF993F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CC7A70-DC43-DBC9-B0FC-03E7DBA9D63E}"/>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Design Patterns: </a:t>
            </a:r>
            <a:r>
              <a:rPr lang="en-US" sz="4000">
                <a:solidFill>
                  <a:srgbClr val="FFFFFF"/>
                </a:solidFill>
              </a:rPr>
              <a:t>Observer Pattern</a:t>
            </a:r>
          </a:p>
        </p:txBody>
      </p:sp>
      <p:sp>
        <p:nvSpPr>
          <p:cNvPr id="3" name="Content Placeholder 2">
            <a:extLst>
              <a:ext uri="{FF2B5EF4-FFF2-40B4-BE49-F238E27FC236}">
                <a16:creationId xmlns:a16="http://schemas.microsoft.com/office/drawing/2014/main" id="{9444B09D-A8A3-1F7F-A0B0-D690B74BBE35}"/>
              </a:ext>
            </a:extLst>
          </p:cNvPr>
          <p:cNvSpPr>
            <a:spLocks noGrp="1"/>
          </p:cNvSpPr>
          <p:nvPr>
            <p:ph idx="1"/>
          </p:nvPr>
        </p:nvSpPr>
        <p:spPr>
          <a:xfrm>
            <a:off x="4810259" y="649480"/>
            <a:ext cx="6555347" cy="5546047"/>
          </a:xfrm>
        </p:spPr>
        <p:txBody>
          <a:bodyPr anchor="ctr">
            <a:normAutofit/>
          </a:bodyPr>
          <a:lstStyle/>
          <a:p>
            <a:pPr>
              <a:buNone/>
            </a:pPr>
            <a:r>
              <a:rPr lang="en-GB" sz="2000" b="1"/>
              <a:t>Used in:</a:t>
            </a:r>
            <a:r>
              <a:rPr lang="en-GB" sz="2000"/>
              <a:t> Ride, Customer, Driver updates</a:t>
            </a:r>
          </a:p>
          <a:p>
            <a:pPr>
              <a:buNone/>
            </a:pPr>
            <a:r>
              <a:rPr lang="en-GB" sz="2000"/>
              <a:t>The Observer pattern is applied to </a:t>
            </a:r>
            <a:r>
              <a:rPr lang="en-GB" sz="2000" b="1"/>
              <a:t>Ride</a:t>
            </a:r>
            <a:r>
              <a:rPr lang="en-GB" sz="2000"/>
              <a:t> so that </a:t>
            </a:r>
            <a:r>
              <a:rPr lang="en-GB" sz="2000" b="1"/>
              <a:t>Customer</a:t>
            </a:r>
            <a:r>
              <a:rPr lang="en-GB" sz="2000"/>
              <a:t> and </a:t>
            </a:r>
            <a:r>
              <a:rPr lang="en-GB" sz="2000" b="1"/>
              <a:t>Driver</a:t>
            </a:r>
            <a:r>
              <a:rPr lang="en-GB" sz="2000"/>
              <a:t> can subscribe to ride status updates (e.g., when the driver is nearby, when the ride starts, when it finishes). This ensures that both users get real-time notifications without tight coupling between objects.</a:t>
            </a:r>
          </a:p>
          <a:p>
            <a:pPr>
              <a:buNone/>
            </a:pPr>
            <a:r>
              <a:rPr lang="en-GB" sz="2000" b="1"/>
              <a:t>Justification:</a:t>
            </a:r>
            <a:endParaRPr lang="en-GB" sz="2000"/>
          </a:p>
          <a:p>
            <a:pPr>
              <a:buFont typeface="Arial" panose="020B0604020202020204" pitchFamily="34" charset="0"/>
              <a:buChar char="•"/>
            </a:pPr>
            <a:r>
              <a:rPr lang="en-GB" sz="2000"/>
              <a:t>Enables real-time status updates</a:t>
            </a:r>
          </a:p>
          <a:p>
            <a:pPr>
              <a:buFont typeface="Arial" panose="020B0604020202020204" pitchFamily="34" charset="0"/>
              <a:buChar char="•"/>
            </a:pPr>
            <a:r>
              <a:rPr lang="en-GB" sz="2000"/>
              <a:t>Reduces coupling between Ride and its observers</a:t>
            </a:r>
          </a:p>
          <a:p>
            <a:pPr>
              <a:buFont typeface="Arial" panose="020B0604020202020204" pitchFamily="34" charset="0"/>
              <a:buChar char="•"/>
            </a:pPr>
            <a:r>
              <a:rPr lang="en-GB" sz="2000"/>
              <a:t>Improves user experience with live notifications</a:t>
            </a:r>
          </a:p>
          <a:p>
            <a:endParaRPr lang="en-US" sz="2000"/>
          </a:p>
        </p:txBody>
      </p:sp>
    </p:spTree>
    <p:extLst>
      <p:ext uri="{BB962C8B-B14F-4D97-AF65-F5344CB8AC3E}">
        <p14:creationId xmlns:p14="http://schemas.microsoft.com/office/powerpoint/2010/main" val="2870453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5C6842-2160-BCC4-EF2F-6DA3A2FA038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DED56-72D9-42E9-AC88-2884391CE0F0}"/>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Design Patterns: </a:t>
            </a:r>
            <a:r>
              <a:rPr lang="en-US" sz="4000">
                <a:solidFill>
                  <a:srgbClr val="FFFFFF"/>
                </a:solidFill>
              </a:rPr>
              <a:t>Strategy Pattern</a:t>
            </a:r>
          </a:p>
        </p:txBody>
      </p:sp>
      <p:sp>
        <p:nvSpPr>
          <p:cNvPr id="3" name="Content Placeholder 2">
            <a:extLst>
              <a:ext uri="{FF2B5EF4-FFF2-40B4-BE49-F238E27FC236}">
                <a16:creationId xmlns:a16="http://schemas.microsoft.com/office/drawing/2014/main" id="{ABF109AC-0400-2D47-30F4-C38D41B3B450}"/>
              </a:ext>
            </a:extLst>
          </p:cNvPr>
          <p:cNvSpPr>
            <a:spLocks noGrp="1"/>
          </p:cNvSpPr>
          <p:nvPr>
            <p:ph idx="1"/>
          </p:nvPr>
        </p:nvSpPr>
        <p:spPr>
          <a:xfrm>
            <a:off x="4810259" y="649480"/>
            <a:ext cx="6555347" cy="5546047"/>
          </a:xfrm>
        </p:spPr>
        <p:txBody>
          <a:bodyPr anchor="ctr">
            <a:normAutofit/>
          </a:bodyPr>
          <a:lstStyle/>
          <a:p>
            <a:pPr>
              <a:buNone/>
            </a:pPr>
            <a:r>
              <a:rPr lang="en-GB" sz="2000" b="1"/>
              <a:t>Used in:</a:t>
            </a:r>
            <a:r>
              <a:rPr lang="en-GB" sz="2000"/>
              <a:t> Payment processing</a:t>
            </a:r>
          </a:p>
          <a:p>
            <a:pPr>
              <a:buNone/>
            </a:pPr>
            <a:r>
              <a:rPr lang="en-GB" sz="2000"/>
              <a:t>The </a:t>
            </a:r>
            <a:r>
              <a:rPr lang="en-GB" sz="2000" b="1"/>
              <a:t>Payment</a:t>
            </a:r>
            <a:r>
              <a:rPr lang="en-GB" sz="2000"/>
              <a:t> class uses the Strategy pattern to switch between different payment methods (e.g., credit card, PayPal, wallet) at runtime. Each payment method implements a common interface, making it easy to add or change payment options without touching the core payment processing logic.</a:t>
            </a:r>
          </a:p>
          <a:p>
            <a:pPr>
              <a:buNone/>
            </a:pPr>
            <a:r>
              <a:rPr lang="en-GB" sz="2000" b="1"/>
              <a:t>Justification:</a:t>
            </a:r>
            <a:endParaRPr lang="en-GB" sz="2000"/>
          </a:p>
          <a:p>
            <a:pPr>
              <a:buFont typeface="Arial" panose="020B0604020202020204" pitchFamily="34" charset="0"/>
              <a:buChar char="•"/>
            </a:pPr>
            <a:r>
              <a:rPr lang="en-GB" sz="2000"/>
              <a:t>Supports multiple, interchangeable payment strategies</a:t>
            </a:r>
          </a:p>
          <a:p>
            <a:pPr>
              <a:buFont typeface="Arial" panose="020B0604020202020204" pitchFamily="34" charset="0"/>
              <a:buChar char="•"/>
            </a:pPr>
            <a:r>
              <a:rPr lang="en-GB" sz="2000"/>
              <a:t>Improves flexibility and testability of payment workflows</a:t>
            </a:r>
          </a:p>
          <a:p>
            <a:pPr>
              <a:buFont typeface="Arial" panose="020B0604020202020204" pitchFamily="34" charset="0"/>
              <a:buChar char="•"/>
            </a:pPr>
            <a:r>
              <a:rPr lang="en-GB" sz="2000"/>
              <a:t>Makes the system easily extendable for future payment methods</a:t>
            </a:r>
          </a:p>
          <a:p>
            <a:endParaRPr lang="en-US" sz="2000"/>
          </a:p>
        </p:txBody>
      </p:sp>
    </p:spTree>
    <p:extLst>
      <p:ext uri="{BB962C8B-B14F-4D97-AF65-F5344CB8AC3E}">
        <p14:creationId xmlns:p14="http://schemas.microsoft.com/office/powerpoint/2010/main" val="309467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AAB3033-4909-5630-2E0D-69BCBB18F9A1}"/>
              </a:ext>
            </a:extLst>
          </p:cNvPr>
          <p:cNvSpPr>
            <a:spLocks noGrp="1"/>
          </p:cNvSpPr>
          <p:nvPr>
            <p:ph type="title"/>
          </p:nvPr>
        </p:nvSpPr>
        <p:spPr>
          <a:xfrm>
            <a:off x="1179226" y="1280679"/>
            <a:ext cx="9833548" cy="1325563"/>
          </a:xfrm>
        </p:spPr>
        <p:txBody>
          <a:bodyPr anchor="b">
            <a:normAutofit/>
          </a:bodyPr>
          <a:lstStyle/>
          <a:p>
            <a:pPr algn="ctr"/>
            <a:r>
              <a:rPr lang="en-US" sz="3600">
                <a:solidFill>
                  <a:schemeClr val="tx2"/>
                </a:solidFill>
              </a:rPr>
              <a:t>Introduction</a:t>
            </a:r>
          </a:p>
        </p:txBody>
      </p:sp>
      <p:grpSp>
        <p:nvGrpSpPr>
          <p:cNvPr id="57" name="Group 56">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58" name="Freeform: Shape 57">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CCAAFF2-DE32-F6F4-92BC-70FD7A215F88}"/>
              </a:ext>
            </a:extLst>
          </p:cNvPr>
          <p:cNvSpPr>
            <a:spLocks noGrp="1"/>
          </p:cNvSpPr>
          <p:nvPr>
            <p:ph idx="1"/>
          </p:nvPr>
        </p:nvSpPr>
        <p:spPr>
          <a:xfrm>
            <a:off x="1179226" y="2890979"/>
            <a:ext cx="9833548" cy="2693976"/>
          </a:xfrm>
        </p:spPr>
        <p:txBody>
          <a:bodyPr>
            <a:normAutofit/>
          </a:bodyPr>
          <a:lstStyle/>
          <a:p>
            <a:pPr>
              <a:buNone/>
            </a:pPr>
            <a:r>
              <a:rPr lang="en-GB" sz="1700" dirty="0">
                <a:solidFill>
                  <a:schemeClr val="tx2"/>
                </a:solidFill>
              </a:rPr>
              <a:t>- </a:t>
            </a:r>
            <a:r>
              <a:rPr lang="en-GB" sz="1700" dirty="0" err="1">
                <a:solidFill>
                  <a:schemeClr val="tx2"/>
                </a:solidFill>
              </a:rPr>
              <a:t>SmartRide</a:t>
            </a:r>
            <a:r>
              <a:rPr lang="en-GB" sz="1700" dirty="0">
                <a:solidFill>
                  <a:schemeClr val="tx2"/>
                </a:solidFill>
              </a:rPr>
              <a:t> is a transportation service company operating in a busy metropolitan city. The company connects customers with available drivers for a fee, using cars and motorbikes. Currently, </a:t>
            </a:r>
            <a:r>
              <a:rPr lang="en-GB" sz="1700" dirty="0" err="1">
                <a:solidFill>
                  <a:schemeClr val="tx2"/>
                </a:solidFill>
              </a:rPr>
              <a:t>SmartRide’s</a:t>
            </a:r>
            <a:r>
              <a:rPr lang="en-GB" sz="1700" dirty="0">
                <a:solidFill>
                  <a:schemeClr val="tx2"/>
                </a:solidFill>
              </a:rPr>
              <a:t> operations are managed manually, leading to inefficiencies such as long wait times, lost ride opportunities, and slow payment handling. To address these challenges and to prepare for future growth, </a:t>
            </a:r>
            <a:r>
              <a:rPr lang="en-GB" sz="1700" dirty="0" err="1">
                <a:solidFill>
                  <a:schemeClr val="tx2"/>
                </a:solidFill>
              </a:rPr>
              <a:t>SmartRide</a:t>
            </a:r>
            <a:r>
              <a:rPr lang="en-GB" sz="1700" dirty="0">
                <a:solidFill>
                  <a:schemeClr val="tx2"/>
                </a:solidFill>
              </a:rPr>
              <a:t> has commissioned the development of a new Online Ride-Sharing Platform (ORSP).</a:t>
            </a:r>
          </a:p>
          <a:p>
            <a:pPr marL="0" indent="0">
              <a:buNone/>
            </a:pPr>
            <a:r>
              <a:rPr lang="en-GB" sz="1700" dirty="0">
                <a:solidFill>
                  <a:schemeClr val="tx2"/>
                </a:solidFill>
              </a:rPr>
              <a:t>- </a:t>
            </a:r>
            <a:r>
              <a:rPr lang="en-GB" sz="1700" dirty="0" err="1">
                <a:solidFill>
                  <a:schemeClr val="tx2"/>
                </a:solidFill>
              </a:rPr>
              <a:t>SESoft</a:t>
            </a:r>
            <a:r>
              <a:rPr lang="en-GB" sz="1700" dirty="0">
                <a:solidFill>
                  <a:schemeClr val="tx2"/>
                </a:solidFill>
              </a:rPr>
              <a:t> Consulting has been tasked with designing and developing the ORSP to automate and enhance </a:t>
            </a:r>
            <a:r>
              <a:rPr lang="en-GB" sz="1700" dirty="0" err="1">
                <a:solidFill>
                  <a:schemeClr val="tx2"/>
                </a:solidFill>
              </a:rPr>
              <a:t>SmartRide’s</a:t>
            </a:r>
            <a:r>
              <a:rPr lang="en-GB" sz="1700" dirty="0">
                <a:solidFill>
                  <a:schemeClr val="tx2"/>
                </a:solidFill>
              </a:rPr>
              <a:t> operations, focusing on improving ride booking, driver assignment, real-time tracking, and online payments. This system is expected to deliver a faster, more reliable, and user-friendly experience for both customers and drivers, while also providing managerial insights to support business decision-making.</a:t>
            </a:r>
          </a:p>
          <a:p>
            <a:pPr marL="0" indent="0">
              <a:buNone/>
            </a:pPr>
            <a:r>
              <a:rPr lang="en-GB" sz="1700" dirty="0">
                <a:solidFill>
                  <a:schemeClr val="tx2"/>
                </a:solidFill>
              </a:rPr>
              <a:t>.</a:t>
            </a:r>
          </a:p>
          <a:p>
            <a:endParaRPr lang="en-US" sz="1700" dirty="0">
              <a:solidFill>
                <a:schemeClr val="tx2"/>
              </a:solidFill>
            </a:endParaRPr>
          </a:p>
        </p:txBody>
      </p:sp>
      <p:grpSp>
        <p:nvGrpSpPr>
          <p:cNvPr id="50" name="Group 49">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51" name="Freeform: Shape 50">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98341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A5D458-51AB-400C-A55A-270EFA25BBA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Design Heuristics Applied</a:t>
            </a:r>
          </a:p>
        </p:txBody>
      </p:sp>
      <p:graphicFrame>
        <p:nvGraphicFramePr>
          <p:cNvPr id="5" name="Content Placeholder 2">
            <a:extLst>
              <a:ext uri="{FF2B5EF4-FFF2-40B4-BE49-F238E27FC236}">
                <a16:creationId xmlns:a16="http://schemas.microsoft.com/office/drawing/2014/main" id="{E3B6B834-A9D7-A7A5-C980-83C6C9CA6E8B}"/>
              </a:ext>
            </a:extLst>
          </p:cNvPr>
          <p:cNvGraphicFramePr>
            <a:graphicFrameLocks noGrp="1"/>
          </p:cNvGraphicFramePr>
          <p:nvPr>
            <p:ph idx="1"/>
            <p:extLst>
              <p:ext uri="{D42A27DB-BD31-4B8C-83A1-F6EECF244321}">
                <p14:modId xmlns:p14="http://schemas.microsoft.com/office/powerpoint/2010/main" val="347906582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9749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2885AD-A743-7A5A-30E9-21CBF3503057}"/>
              </a:ext>
            </a:extLst>
          </p:cNvPr>
          <p:cNvSpPr>
            <a:spLocks noGrp="1"/>
          </p:cNvSpPr>
          <p:nvPr>
            <p:ph type="title"/>
          </p:nvPr>
        </p:nvSpPr>
        <p:spPr>
          <a:xfrm>
            <a:off x="466722" y="586855"/>
            <a:ext cx="3201366" cy="3387497"/>
          </a:xfrm>
        </p:spPr>
        <p:txBody>
          <a:bodyPr anchor="b">
            <a:normAutofit/>
          </a:bodyPr>
          <a:lstStyle/>
          <a:p>
            <a:pPr algn="r"/>
            <a:r>
              <a:rPr lang="en-US" sz="4000" b="1" i="0" u="none" strike="noStrike">
                <a:solidFill>
                  <a:srgbClr val="FFFFFF"/>
                </a:solidFill>
                <a:effectLst/>
              </a:rPr>
              <a:t>Bootstrapping Process (Initialization)</a:t>
            </a:r>
            <a:endParaRPr lang="en-US" sz="4000">
              <a:solidFill>
                <a:srgbClr val="FFFFFF"/>
              </a:solidFill>
            </a:endParaRPr>
          </a:p>
        </p:txBody>
      </p:sp>
      <p:sp>
        <p:nvSpPr>
          <p:cNvPr id="3" name="Content Placeholder 2">
            <a:extLst>
              <a:ext uri="{FF2B5EF4-FFF2-40B4-BE49-F238E27FC236}">
                <a16:creationId xmlns:a16="http://schemas.microsoft.com/office/drawing/2014/main" id="{460F4B91-75B3-0DD0-0270-2C65EA873545}"/>
              </a:ext>
            </a:extLst>
          </p:cNvPr>
          <p:cNvSpPr>
            <a:spLocks noGrp="1"/>
          </p:cNvSpPr>
          <p:nvPr>
            <p:ph idx="1"/>
          </p:nvPr>
        </p:nvSpPr>
        <p:spPr>
          <a:xfrm>
            <a:off x="4810259" y="649480"/>
            <a:ext cx="6555347" cy="5546047"/>
          </a:xfrm>
        </p:spPr>
        <p:txBody>
          <a:bodyPr anchor="ctr">
            <a:normAutofit/>
          </a:bodyPr>
          <a:lstStyle/>
          <a:p>
            <a:pPr>
              <a:buNone/>
            </a:pPr>
            <a:r>
              <a:rPr lang="en-GB" sz="1900" b="1"/>
              <a:t>Introduction</a:t>
            </a:r>
          </a:p>
          <a:p>
            <a:pPr>
              <a:buNone/>
            </a:pPr>
            <a:r>
              <a:rPr lang="en-GB" sz="1900"/>
              <a:t>The bootstrapping process initializes key components in a specific order to ensure proper system functionality.</a:t>
            </a:r>
          </a:p>
          <a:p>
            <a:pPr>
              <a:buNone/>
            </a:pPr>
            <a:r>
              <a:rPr lang="en-GB" sz="1900" b="1"/>
              <a:t>Key Components:</a:t>
            </a:r>
            <a:endParaRPr lang="en-GB" sz="1900"/>
          </a:p>
          <a:p>
            <a:pPr>
              <a:buFont typeface="Arial" panose="020B0604020202020204" pitchFamily="34" charset="0"/>
              <a:buChar char="•"/>
            </a:pPr>
            <a:r>
              <a:rPr lang="en-GB" sz="1900" b="1"/>
              <a:t>Customer:</a:t>
            </a:r>
            <a:r>
              <a:rPr lang="en-GB" sz="1900"/>
              <a:t> Initiates ride bookings and interacts with the system</a:t>
            </a:r>
          </a:p>
          <a:p>
            <a:pPr>
              <a:buFont typeface="Arial" panose="020B0604020202020204" pitchFamily="34" charset="0"/>
              <a:buChar char="•"/>
            </a:pPr>
            <a:r>
              <a:rPr lang="en-GB" sz="1900" b="1"/>
              <a:t>Driver:</a:t>
            </a:r>
            <a:r>
              <a:rPr lang="en-GB" sz="1900"/>
              <a:t> Accepts ride requests and updates ride status</a:t>
            </a:r>
          </a:p>
          <a:p>
            <a:pPr>
              <a:buFont typeface="Arial" panose="020B0604020202020204" pitchFamily="34" charset="0"/>
              <a:buChar char="•"/>
            </a:pPr>
            <a:r>
              <a:rPr lang="en-GB" sz="1900" b="1"/>
              <a:t>Ride:</a:t>
            </a:r>
            <a:r>
              <a:rPr lang="en-GB" sz="1900"/>
              <a:t> Manages ride details, assignments, and status tracking</a:t>
            </a:r>
          </a:p>
          <a:p>
            <a:pPr>
              <a:buFont typeface="Arial" panose="020B0604020202020204" pitchFamily="34" charset="0"/>
              <a:buChar char="•"/>
            </a:pPr>
            <a:r>
              <a:rPr lang="en-GB" sz="1900" b="1"/>
              <a:t>Vehicle:</a:t>
            </a:r>
            <a:r>
              <a:rPr lang="en-GB" sz="1900"/>
              <a:t> Represents driver vehicles and their availability</a:t>
            </a:r>
          </a:p>
          <a:p>
            <a:pPr>
              <a:buFont typeface="Arial" panose="020B0604020202020204" pitchFamily="34" charset="0"/>
              <a:buChar char="•"/>
            </a:pPr>
            <a:r>
              <a:rPr lang="en-GB" sz="1900" b="1"/>
              <a:t>Location:</a:t>
            </a:r>
            <a:r>
              <a:rPr lang="en-GB" sz="1900"/>
              <a:t> Stores pickup and drop-off information</a:t>
            </a:r>
          </a:p>
          <a:p>
            <a:pPr>
              <a:buFont typeface="Arial" panose="020B0604020202020204" pitchFamily="34" charset="0"/>
              <a:buChar char="•"/>
            </a:pPr>
            <a:r>
              <a:rPr lang="en-GB" sz="1900" b="1"/>
              <a:t>Payment:</a:t>
            </a:r>
            <a:r>
              <a:rPr lang="en-GB" sz="1900"/>
              <a:t> Handles online transactions and receipts</a:t>
            </a:r>
          </a:p>
          <a:p>
            <a:pPr>
              <a:buFont typeface="Arial" panose="020B0604020202020204" pitchFamily="34" charset="0"/>
              <a:buChar char="•"/>
            </a:pPr>
            <a:r>
              <a:rPr lang="en-GB" sz="1900" b="1"/>
              <a:t>Account:</a:t>
            </a:r>
            <a:r>
              <a:rPr lang="en-GB" sz="1900"/>
              <a:t> Manages authentication and profile information</a:t>
            </a:r>
          </a:p>
          <a:p>
            <a:pPr>
              <a:buFont typeface="Arial" panose="020B0604020202020204" pitchFamily="34" charset="0"/>
              <a:buChar char="•"/>
            </a:pPr>
            <a:r>
              <a:rPr lang="en-GB" sz="1900" b="1"/>
              <a:t>Manager:</a:t>
            </a:r>
            <a:r>
              <a:rPr lang="en-GB" sz="1900"/>
              <a:t> Oversees system operations and accesses reports</a:t>
            </a:r>
          </a:p>
          <a:p>
            <a:pPr>
              <a:buFont typeface="Arial" panose="020B0604020202020204" pitchFamily="34" charset="0"/>
              <a:buChar char="•"/>
            </a:pPr>
            <a:r>
              <a:rPr lang="en-GB" sz="1900" b="1"/>
              <a:t>Report:</a:t>
            </a:r>
            <a:r>
              <a:rPr lang="en-GB" sz="1900"/>
              <a:t> Generates summaries of rides, payments, and trends</a:t>
            </a:r>
          </a:p>
          <a:p>
            <a:endParaRPr lang="en-US" sz="1900"/>
          </a:p>
        </p:txBody>
      </p:sp>
    </p:spTree>
    <p:extLst>
      <p:ext uri="{BB962C8B-B14F-4D97-AF65-F5344CB8AC3E}">
        <p14:creationId xmlns:p14="http://schemas.microsoft.com/office/powerpoint/2010/main" val="2543438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EAB432B-4C11-4508-4380-861DB7CCD01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b="1" i="0" u="none" strike="noStrike" kern="1200">
                <a:solidFill>
                  <a:srgbClr val="FFFFFF"/>
                </a:solidFill>
                <a:effectLst/>
                <a:latin typeface="+mj-lt"/>
                <a:ea typeface="+mj-ea"/>
                <a:cs typeface="+mj-cs"/>
              </a:rPr>
              <a:t>Bootstrapping Process (Initialization)</a:t>
            </a:r>
            <a:endParaRPr lang="en-US" sz="37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6C576D3D-0320-F8FC-E283-E3A172D59E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1505145"/>
            <a:ext cx="7225748" cy="3847710"/>
          </a:xfrm>
          <a:prstGeom prst="rect">
            <a:avLst/>
          </a:prstGeom>
        </p:spPr>
      </p:pic>
    </p:spTree>
    <p:extLst>
      <p:ext uri="{BB962C8B-B14F-4D97-AF65-F5344CB8AC3E}">
        <p14:creationId xmlns:p14="http://schemas.microsoft.com/office/powerpoint/2010/main" val="3349403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73C408-27D0-1A5C-8305-D5F9BBAE5F1A}"/>
              </a:ext>
            </a:extLst>
          </p:cNvPr>
          <p:cNvSpPr>
            <a:spLocks noGrp="1"/>
          </p:cNvSpPr>
          <p:nvPr>
            <p:ph type="title"/>
          </p:nvPr>
        </p:nvSpPr>
        <p:spPr>
          <a:xfrm>
            <a:off x="466722" y="586855"/>
            <a:ext cx="3201366" cy="3387497"/>
          </a:xfrm>
        </p:spPr>
        <p:txBody>
          <a:bodyPr anchor="b">
            <a:normAutofit/>
          </a:bodyPr>
          <a:lstStyle/>
          <a:p>
            <a:pPr algn="r"/>
            <a:r>
              <a:rPr lang="en-US" sz="4000" b="1" i="0" u="none" strike="noStrike">
                <a:solidFill>
                  <a:srgbClr val="FFFFFF"/>
                </a:solidFill>
                <a:effectLst/>
              </a:rPr>
              <a:t>Bootstrapping Process (Initialization)</a:t>
            </a:r>
            <a:endParaRPr lang="en-US" sz="4000">
              <a:solidFill>
                <a:srgbClr val="FFFFFF"/>
              </a:solidFill>
            </a:endParaRPr>
          </a:p>
        </p:txBody>
      </p:sp>
      <p:sp>
        <p:nvSpPr>
          <p:cNvPr id="3" name="Content Placeholder 2">
            <a:extLst>
              <a:ext uri="{FF2B5EF4-FFF2-40B4-BE49-F238E27FC236}">
                <a16:creationId xmlns:a16="http://schemas.microsoft.com/office/drawing/2014/main" id="{80AF2B69-7FCD-AB46-BC72-98C16D153985}"/>
              </a:ext>
            </a:extLst>
          </p:cNvPr>
          <p:cNvSpPr>
            <a:spLocks noGrp="1"/>
          </p:cNvSpPr>
          <p:nvPr>
            <p:ph idx="1"/>
          </p:nvPr>
        </p:nvSpPr>
        <p:spPr>
          <a:xfrm>
            <a:off x="4810259" y="649480"/>
            <a:ext cx="6555347" cy="5546047"/>
          </a:xfrm>
        </p:spPr>
        <p:txBody>
          <a:bodyPr anchor="ctr">
            <a:normAutofit/>
          </a:bodyPr>
          <a:lstStyle/>
          <a:p>
            <a:pPr marL="0" indent="0">
              <a:buNone/>
            </a:pPr>
            <a:r>
              <a:rPr lang="en-US" sz="1700" b="1" dirty="0"/>
              <a:t>Component Initialization:</a:t>
            </a:r>
          </a:p>
          <a:p>
            <a:pPr>
              <a:buNone/>
            </a:pPr>
            <a:r>
              <a:rPr lang="en-GB" sz="1700" b="1" dirty="0"/>
              <a:t>Customer Initialization:</a:t>
            </a:r>
            <a:endParaRPr lang="en-GB" sz="1700" dirty="0"/>
          </a:p>
          <a:p>
            <a:pPr>
              <a:buFont typeface="Arial" panose="020B0604020202020204" pitchFamily="34" charset="0"/>
              <a:buChar char="•"/>
            </a:pPr>
            <a:r>
              <a:rPr lang="en-GB" sz="1700" dirty="0"/>
              <a:t>System starts by creating the </a:t>
            </a:r>
            <a:r>
              <a:rPr lang="en-GB" sz="1700" b="1" dirty="0"/>
              <a:t>Customer</a:t>
            </a:r>
            <a:r>
              <a:rPr lang="en-GB" sz="1700" dirty="0"/>
              <a:t> instance</a:t>
            </a:r>
          </a:p>
          <a:p>
            <a:pPr>
              <a:buFont typeface="Arial" panose="020B0604020202020204" pitchFamily="34" charset="0"/>
              <a:buChar char="•"/>
            </a:pPr>
            <a:r>
              <a:rPr lang="en-GB" sz="1700" dirty="0"/>
              <a:t>Customer can initiate ride booking and manage their profile</a:t>
            </a:r>
          </a:p>
          <a:p>
            <a:pPr>
              <a:buNone/>
            </a:pPr>
            <a:r>
              <a:rPr lang="en-GB" sz="1700" b="1" dirty="0"/>
              <a:t>Driver Initialization:</a:t>
            </a:r>
            <a:endParaRPr lang="en-GB" sz="1700" dirty="0"/>
          </a:p>
          <a:p>
            <a:pPr>
              <a:buFont typeface="Arial" panose="020B0604020202020204" pitchFamily="34" charset="0"/>
              <a:buChar char="•"/>
            </a:pPr>
            <a:r>
              <a:rPr lang="en-GB" sz="1700" dirty="0"/>
              <a:t>System creates </a:t>
            </a:r>
            <a:r>
              <a:rPr lang="en-GB" sz="1700" b="1" dirty="0"/>
              <a:t>Driver</a:t>
            </a:r>
            <a:r>
              <a:rPr lang="en-GB" sz="1700" dirty="0"/>
              <a:t> instance after registration</a:t>
            </a:r>
          </a:p>
          <a:p>
            <a:pPr>
              <a:buFont typeface="Arial" panose="020B0604020202020204" pitchFamily="34" charset="0"/>
              <a:buChar char="•"/>
            </a:pPr>
            <a:r>
              <a:rPr lang="en-GB" sz="1700" dirty="0"/>
              <a:t>Driver registers vehicle and becomes available for ride assignments</a:t>
            </a:r>
          </a:p>
          <a:p>
            <a:pPr>
              <a:buNone/>
            </a:pPr>
            <a:r>
              <a:rPr lang="en-GB" sz="1700" b="1" dirty="0"/>
              <a:t>Ride Initialization:</a:t>
            </a:r>
            <a:endParaRPr lang="en-GB" sz="1700" dirty="0"/>
          </a:p>
          <a:p>
            <a:pPr>
              <a:buFont typeface="Arial" panose="020B0604020202020204" pitchFamily="34" charset="0"/>
              <a:buChar char="•"/>
            </a:pPr>
            <a:r>
              <a:rPr lang="en-GB" sz="1700" dirty="0"/>
              <a:t>Customer creates </a:t>
            </a:r>
            <a:r>
              <a:rPr lang="en-GB" sz="1700" b="1" dirty="0"/>
              <a:t>Ride</a:t>
            </a:r>
            <a:r>
              <a:rPr lang="en-GB" sz="1700" dirty="0"/>
              <a:t> instance</a:t>
            </a:r>
          </a:p>
          <a:p>
            <a:pPr>
              <a:buFont typeface="Arial" panose="020B0604020202020204" pitchFamily="34" charset="0"/>
              <a:buChar char="•"/>
            </a:pPr>
            <a:r>
              <a:rPr lang="en-GB" sz="1700" dirty="0"/>
              <a:t>Ride sets </a:t>
            </a:r>
            <a:r>
              <a:rPr lang="en-GB" sz="1700" b="1" dirty="0"/>
              <a:t>Location</a:t>
            </a:r>
            <a:r>
              <a:rPr lang="en-GB" sz="1700" dirty="0"/>
              <a:t> with pickup and drop-off points</a:t>
            </a:r>
          </a:p>
          <a:p>
            <a:pPr>
              <a:buFont typeface="Arial" panose="020B0604020202020204" pitchFamily="34" charset="0"/>
              <a:buChar char="•"/>
            </a:pPr>
            <a:r>
              <a:rPr lang="en-GB" sz="1700" dirty="0"/>
              <a:t>Ride checks for available </a:t>
            </a:r>
            <a:r>
              <a:rPr lang="en-GB" sz="1700" b="1" dirty="0"/>
              <a:t>Driver</a:t>
            </a:r>
            <a:r>
              <a:rPr lang="en-GB" sz="1700" dirty="0"/>
              <a:t> and assigns one</a:t>
            </a:r>
          </a:p>
          <a:p>
            <a:pPr>
              <a:buNone/>
            </a:pPr>
            <a:r>
              <a:rPr lang="en-GB" sz="1700" b="1" dirty="0"/>
              <a:t>Vehicle Initialization:</a:t>
            </a:r>
            <a:endParaRPr lang="en-GB" sz="1700" dirty="0"/>
          </a:p>
          <a:p>
            <a:pPr>
              <a:buFont typeface="Arial" panose="020B0604020202020204" pitchFamily="34" charset="0"/>
              <a:buChar char="•"/>
            </a:pPr>
            <a:r>
              <a:rPr lang="en-GB" sz="1700" dirty="0"/>
              <a:t>System registers </a:t>
            </a:r>
            <a:r>
              <a:rPr lang="en-GB" sz="1700" b="1" dirty="0"/>
              <a:t>Vehicle</a:t>
            </a:r>
            <a:r>
              <a:rPr lang="en-GB" sz="1700" dirty="0"/>
              <a:t> during driver onboarding</a:t>
            </a:r>
          </a:p>
          <a:p>
            <a:pPr>
              <a:buFont typeface="Arial" panose="020B0604020202020204" pitchFamily="34" charset="0"/>
              <a:buChar char="•"/>
            </a:pPr>
            <a:r>
              <a:rPr lang="en-GB" sz="1700" dirty="0"/>
              <a:t>Vehicle is linked to </a:t>
            </a:r>
            <a:r>
              <a:rPr lang="en-GB" sz="1700" b="1" dirty="0"/>
              <a:t>Driver</a:t>
            </a:r>
            <a:r>
              <a:rPr lang="en-GB" sz="1700" dirty="0"/>
              <a:t> and marked available or unavailable</a:t>
            </a:r>
          </a:p>
          <a:p>
            <a:pPr marL="0" indent="0">
              <a:buNone/>
            </a:pPr>
            <a:endParaRPr lang="en-US" sz="1700" dirty="0"/>
          </a:p>
        </p:txBody>
      </p:sp>
    </p:spTree>
    <p:extLst>
      <p:ext uri="{BB962C8B-B14F-4D97-AF65-F5344CB8AC3E}">
        <p14:creationId xmlns:p14="http://schemas.microsoft.com/office/powerpoint/2010/main" val="2196394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5AC96E-3CEB-CD85-A6EC-9ED43FBE17E8}"/>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C35083-4060-7F12-4969-9505F1E4E61B}"/>
              </a:ext>
            </a:extLst>
          </p:cNvPr>
          <p:cNvSpPr>
            <a:spLocks noGrp="1"/>
          </p:cNvSpPr>
          <p:nvPr>
            <p:ph type="title"/>
          </p:nvPr>
        </p:nvSpPr>
        <p:spPr>
          <a:xfrm>
            <a:off x="466722" y="586855"/>
            <a:ext cx="3201366" cy="3387497"/>
          </a:xfrm>
        </p:spPr>
        <p:txBody>
          <a:bodyPr anchor="b">
            <a:normAutofit/>
          </a:bodyPr>
          <a:lstStyle/>
          <a:p>
            <a:pPr algn="r"/>
            <a:r>
              <a:rPr lang="en-US" sz="4000" b="1" i="0" u="none" strike="noStrike">
                <a:solidFill>
                  <a:srgbClr val="FFFFFF"/>
                </a:solidFill>
                <a:effectLst/>
              </a:rPr>
              <a:t>Bootstrapping Process (Initialization)</a:t>
            </a:r>
            <a:endParaRPr lang="en-US" sz="4000">
              <a:solidFill>
                <a:srgbClr val="FFFFFF"/>
              </a:solidFill>
            </a:endParaRPr>
          </a:p>
        </p:txBody>
      </p:sp>
      <p:sp>
        <p:nvSpPr>
          <p:cNvPr id="3" name="Content Placeholder 2">
            <a:extLst>
              <a:ext uri="{FF2B5EF4-FFF2-40B4-BE49-F238E27FC236}">
                <a16:creationId xmlns:a16="http://schemas.microsoft.com/office/drawing/2014/main" id="{2C27C976-9D7E-9562-2036-A3CDAA9CB240}"/>
              </a:ext>
            </a:extLst>
          </p:cNvPr>
          <p:cNvSpPr>
            <a:spLocks noGrp="1"/>
          </p:cNvSpPr>
          <p:nvPr>
            <p:ph idx="1"/>
          </p:nvPr>
        </p:nvSpPr>
        <p:spPr>
          <a:xfrm>
            <a:off x="4810259" y="649480"/>
            <a:ext cx="6555347" cy="5546047"/>
          </a:xfrm>
        </p:spPr>
        <p:txBody>
          <a:bodyPr anchor="ctr">
            <a:normAutofit/>
          </a:bodyPr>
          <a:lstStyle/>
          <a:p>
            <a:pPr marL="0" indent="0">
              <a:buNone/>
            </a:pPr>
            <a:r>
              <a:rPr lang="en-US" sz="1900" b="1" dirty="0"/>
              <a:t>Component Initialization:</a:t>
            </a:r>
          </a:p>
          <a:p>
            <a:pPr>
              <a:buNone/>
            </a:pPr>
            <a:r>
              <a:rPr lang="en-GB" sz="1900" b="1" dirty="0"/>
              <a:t>Location Initialization:</a:t>
            </a:r>
            <a:endParaRPr lang="en-GB" sz="1900" dirty="0"/>
          </a:p>
          <a:p>
            <a:pPr>
              <a:buFont typeface="Arial" panose="020B0604020202020204" pitchFamily="34" charset="0"/>
              <a:buChar char="•"/>
            </a:pPr>
            <a:r>
              <a:rPr lang="en-GB" sz="1900" dirty="0"/>
              <a:t>System captures </a:t>
            </a:r>
            <a:r>
              <a:rPr lang="en-GB" sz="1900" b="1" dirty="0"/>
              <a:t>Location</a:t>
            </a:r>
            <a:r>
              <a:rPr lang="en-GB" sz="1900" dirty="0"/>
              <a:t> data during ride request</a:t>
            </a:r>
          </a:p>
          <a:p>
            <a:pPr>
              <a:buFont typeface="Arial" panose="020B0604020202020204" pitchFamily="34" charset="0"/>
              <a:buChar char="•"/>
            </a:pPr>
            <a:r>
              <a:rPr lang="en-GB" sz="1900" dirty="0"/>
              <a:t>Location provides routing and estimated time of arrival (ETA)</a:t>
            </a:r>
          </a:p>
          <a:p>
            <a:pPr>
              <a:buNone/>
            </a:pPr>
            <a:r>
              <a:rPr lang="en-GB" sz="1900" b="1" dirty="0"/>
              <a:t>Payment Initialization:</a:t>
            </a:r>
            <a:endParaRPr lang="en-GB" sz="1900" dirty="0"/>
          </a:p>
          <a:p>
            <a:pPr>
              <a:buFont typeface="Arial" panose="020B0604020202020204" pitchFamily="34" charset="0"/>
              <a:buChar char="•"/>
            </a:pPr>
            <a:r>
              <a:rPr lang="en-GB" sz="1900" dirty="0"/>
              <a:t>System creates </a:t>
            </a:r>
            <a:r>
              <a:rPr lang="en-GB" sz="1900" b="1" dirty="0"/>
              <a:t>Payment</a:t>
            </a:r>
            <a:r>
              <a:rPr lang="en-GB" sz="1900" dirty="0"/>
              <a:t> instance after ride completion</a:t>
            </a:r>
          </a:p>
          <a:p>
            <a:pPr>
              <a:buFont typeface="Arial" panose="020B0604020202020204" pitchFamily="34" charset="0"/>
              <a:buChar char="•"/>
            </a:pPr>
            <a:r>
              <a:rPr lang="en-GB" sz="1900" dirty="0"/>
              <a:t>Payment processes online transaction and updates ride payment status</a:t>
            </a:r>
          </a:p>
          <a:p>
            <a:pPr>
              <a:buNone/>
            </a:pPr>
            <a:r>
              <a:rPr lang="en-GB" sz="1900" b="1" dirty="0"/>
              <a:t>Account Initialization:</a:t>
            </a:r>
            <a:endParaRPr lang="en-GB" sz="1900" dirty="0"/>
          </a:p>
          <a:p>
            <a:pPr>
              <a:buFont typeface="Arial" panose="020B0604020202020204" pitchFamily="34" charset="0"/>
              <a:buChar char="•"/>
            </a:pPr>
            <a:r>
              <a:rPr lang="en-GB" sz="1900" dirty="0"/>
              <a:t>System creates </a:t>
            </a:r>
            <a:r>
              <a:rPr lang="en-GB" sz="1900" b="1" dirty="0"/>
              <a:t>Account</a:t>
            </a:r>
            <a:r>
              <a:rPr lang="en-GB" sz="1900" dirty="0"/>
              <a:t> for Customer and Driver during registration</a:t>
            </a:r>
          </a:p>
          <a:p>
            <a:pPr>
              <a:buFont typeface="Arial" panose="020B0604020202020204" pitchFamily="34" charset="0"/>
              <a:buChar char="•"/>
            </a:pPr>
            <a:r>
              <a:rPr lang="en-GB" sz="1900" dirty="0"/>
              <a:t>Account manages login credentials and user roles</a:t>
            </a:r>
          </a:p>
          <a:p>
            <a:pPr>
              <a:buNone/>
            </a:pPr>
            <a:r>
              <a:rPr lang="en-GB" sz="1900" b="1" dirty="0"/>
              <a:t>Report Initialization:</a:t>
            </a:r>
            <a:endParaRPr lang="en-GB" sz="1900" dirty="0"/>
          </a:p>
          <a:p>
            <a:pPr>
              <a:buFont typeface="Arial" panose="020B0604020202020204" pitchFamily="34" charset="0"/>
              <a:buChar char="•"/>
            </a:pPr>
            <a:r>
              <a:rPr lang="en-GB" sz="1900" dirty="0"/>
              <a:t>System creates </a:t>
            </a:r>
            <a:r>
              <a:rPr lang="en-GB" sz="1900" b="1" dirty="0"/>
              <a:t>Report</a:t>
            </a:r>
            <a:r>
              <a:rPr lang="en-GB" sz="1900" dirty="0"/>
              <a:t> instance on manager request</a:t>
            </a:r>
          </a:p>
          <a:p>
            <a:pPr>
              <a:buFont typeface="Arial" panose="020B0604020202020204" pitchFamily="34" charset="0"/>
              <a:buChar char="•"/>
            </a:pPr>
            <a:r>
              <a:rPr lang="en-GB" sz="1900" dirty="0"/>
              <a:t>Report aggregates ride, payment, and performance data</a:t>
            </a:r>
          </a:p>
          <a:p>
            <a:pPr marL="0" indent="0">
              <a:buNone/>
            </a:pPr>
            <a:endParaRPr lang="en-US" sz="1900" dirty="0"/>
          </a:p>
        </p:txBody>
      </p:sp>
    </p:spTree>
    <p:extLst>
      <p:ext uri="{BB962C8B-B14F-4D97-AF65-F5344CB8AC3E}">
        <p14:creationId xmlns:p14="http://schemas.microsoft.com/office/powerpoint/2010/main" val="1364835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E88CA5-31A2-C7A0-52E9-66269C2D2656}"/>
              </a:ext>
            </a:extLst>
          </p:cNvPr>
          <p:cNvSpPr>
            <a:spLocks noGrp="1"/>
          </p:cNvSpPr>
          <p:nvPr>
            <p:ph type="title"/>
          </p:nvPr>
        </p:nvSpPr>
        <p:spPr>
          <a:xfrm>
            <a:off x="466722" y="586855"/>
            <a:ext cx="3201366" cy="3387497"/>
          </a:xfrm>
        </p:spPr>
        <p:txBody>
          <a:bodyPr anchor="b">
            <a:normAutofit/>
          </a:bodyPr>
          <a:lstStyle/>
          <a:p>
            <a:pPr algn="r"/>
            <a:r>
              <a:rPr lang="en-US" sz="4000" b="1" i="0" u="none" strike="noStrike">
                <a:solidFill>
                  <a:srgbClr val="FFFFFF"/>
                </a:solidFill>
                <a:effectLst/>
              </a:rPr>
              <a:t>Bootstrapping Process (Initialization)</a:t>
            </a:r>
            <a:endParaRPr lang="en-US" sz="4000">
              <a:solidFill>
                <a:srgbClr val="FFFFFF"/>
              </a:solidFill>
            </a:endParaRPr>
          </a:p>
        </p:txBody>
      </p:sp>
      <p:sp>
        <p:nvSpPr>
          <p:cNvPr id="3" name="Content Placeholder 2">
            <a:extLst>
              <a:ext uri="{FF2B5EF4-FFF2-40B4-BE49-F238E27FC236}">
                <a16:creationId xmlns:a16="http://schemas.microsoft.com/office/drawing/2014/main" id="{FF932B76-818D-09E7-6836-4DC11AC97BCF}"/>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Explanation</a:t>
            </a:r>
          </a:p>
          <a:p>
            <a:pPr marL="0" indent="0">
              <a:buNone/>
            </a:pPr>
            <a:r>
              <a:rPr lang="en-GB" sz="2000" dirty="0"/>
              <a:t>The </a:t>
            </a:r>
            <a:r>
              <a:rPr lang="en-GB" sz="2000" b="1" dirty="0"/>
              <a:t>Customer</a:t>
            </a:r>
            <a:r>
              <a:rPr lang="en-GB" sz="2000" dirty="0"/>
              <a:t> and </a:t>
            </a:r>
            <a:r>
              <a:rPr lang="en-GB" sz="2000" b="1" dirty="0"/>
              <a:t>Driver</a:t>
            </a:r>
            <a:r>
              <a:rPr lang="en-GB" sz="2000" dirty="0"/>
              <a:t> components initialize first to enable ride requests and driver availability.</a:t>
            </a:r>
            <a:br>
              <a:rPr lang="en-GB" sz="2000" dirty="0"/>
            </a:br>
            <a:r>
              <a:rPr lang="en-GB" sz="2000" dirty="0"/>
              <a:t>The </a:t>
            </a:r>
            <a:r>
              <a:rPr lang="en-GB" sz="2000" b="1" dirty="0"/>
              <a:t>Ride</a:t>
            </a:r>
            <a:r>
              <a:rPr lang="en-GB" sz="2000" dirty="0"/>
              <a:t> system activates next to handle booking management, including driver assignment and location tracking.</a:t>
            </a:r>
            <a:br>
              <a:rPr lang="en-GB" sz="2000" dirty="0"/>
            </a:br>
            <a:r>
              <a:rPr lang="en-GB" sz="2000" dirty="0"/>
              <a:t>The </a:t>
            </a:r>
            <a:r>
              <a:rPr lang="en-GB" sz="2000" b="1" dirty="0"/>
              <a:t>Vehicle</a:t>
            </a:r>
            <a:r>
              <a:rPr lang="en-GB" sz="2000" dirty="0"/>
              <a:t> component links to drivers to manage vehicle details and status.</a:t>
            </a:r>
            <a:br>
              <a:rPr lang="en-GB" sz="2000" dirty="0"/>
            </a:br>
            <a:r>
              <a:rPr lang="en-GB" sz="2000" dirty="0"/>
              <a:t>The </a:t>
            </a:r>
            <a:r>
              <a:rPr lang="en-GB" sz="2000" b="1" dirty="0"/>
              <a:t>Location</a:t>
            </a:r>
            <a:r>
              <a:rPr lang="en-GB" sz="2000" dirty="0"/>
              <a:t> system manages pickup and drop-off points and calculates estimated arrival times.</a:t>
            </a:r>
            <a:br>
              <a:rPr lang="en-GB" sz="2000" dirty="0"/>
            </a:br>
            <a:r>
              <a:rPr lang="en-GB" sz="2000" dirty="0"/>
              <a:t>The </a:t>
            </a:r>
            <a:r>
              <a:rPr lang="en-GB" sz="2000" b="1" dirty="0"/>
              <a:t>Payment</a:t>
            </a:r>
            <a:r>
              <a:rPr lang="en-GB" sz="2000" dirty="0"/>
              <a:t> system prepares for secure online transactions after the ride is completed.</a:t>
            </a:r>
            <a:br>
              <a:rPr lang="en-GB" sz="2000" dirty="0"/>
            </a:br>
            <a:r>
              <a:rPr lang="en-GB" sz="2000" dirty="0"/>
              <a:t>The </a:t>
            </a:r>
            <a:r>
              <a:rPr lang="en-GB" sz="2000" b="1" dirty="0"/>
              <a:t>Account</a:t>
            </a:r>
            <a:r>
              <a:rPr lang="en-GB" sz="2000" dirty="0"/>
              <a:t> system ensures proper user authentication and role management for both customers and drivers.</a:t>
            </a:r>
            <a:br>
              <a:rPr lang="en-GB" sz="2000" dirty="0"/>
            </a:br>
            <a:r>
              <a:rPr lang="en-GB" sz="2000" dirty="0"/>
              <a:t>The </a:t>
            </a:r>
            <a:r>
              <a:rPr lang="en-GB" sz="2000" b="1" dirty="0"/>
              <a:t>Report</a:t>
            </a:r>
            <a:r>
              <a:rPr lang="en-GB" sz="2000" dirty="0"/>
              <a:t> system activates on demand to provide managers with business insights and performance data.</a:t>
            </a:r>
            <a:br>
              <a:rPr lang="en-GB" sz="2000" dirty="0"/>
            </a:br>
            <a:r>
              <a:rPr lang="en-GB" sz="2000" dirty="0"/>
              <a:t>Each component maintains independence while ensuring necessary collaboration to deliver a seamless ride-sharing experience.</a:t>
            </a:r>
            <a:endParaRPr lang="en-US" sz="2000" dirty="0"/>
          </a:p>
        </p:txBody>
      </p:sp>
    </p:spTree>
    <p:extLst>
      <p:ext uri="{BB962C8B-B14F-4D97-AF65-F5344CB8AC3E}">
        <p14:creationId xmlns:p14="http://schemas.microsoft.com/office/powerpoint/2010/main" val="1565121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64FC6-4BEB-C2CF-D5DD-13D0C0E40A69}"/>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100" kern="1200">
                <a:solidFill>
                  <a:srgbClr val="FFFFFF"/>
                </a:solidFill>
                <a:latin typeface="+mj-lt"/>
                <a:ea typeface="+mj-ea"/>
                <a:cs typeface="+mj-cs"/>
              </a:rPr>
              <a:t>Four typical, non-trivial interaction patterns/scenarios</a:t>
            </a:r>
          </a:p>
        </p:txBody>
      </p:sp>
      <p:sp>
        <p:nvSpPr>
          <p:cNvPr id="7" name="TextBox 6">
            <a:extLst>
              <a:ext uri="{FF2B5EF4-FFF2-40B4-BE49-F238E27FC236}">
                <a16:creationId xmlns:a16="http://schemas.microsoft.com/office/drawing/2014/main" id="{53C65626-7FD2-13E3-342B-5C39BBCD8D2F}"/>
              </a:ext>
            </a:extLst>
          </p:cNvPr>
          <p:cNvSpPr txBox="1"/>
          <p:nvPr/>
        </p:nvSpPr>
        <p:spPr>
          <a:xfrm>
            <a:off x="4581727" y="649480"/>
            <a:ext cx="3025303" cy="5546047"/>
          </a:xfrm>
          <a:prstGeom prst="rect">
            <a:avLst/>
          </a:prstGeom>
        </p:spPr>
        <p:txBody>
          <a:bodyPr vert="horz" lIns="91440" tIns="45720" rIns="91440" bIns="45720" rtlCol="0" anchor="ctr">
            <a:normAutofit/>
          </a:bodyPr>
          <a:lstStyle/>
          <a:p>
            <a:pPr>
              <a:lnSpc>
                <a:spcPct val="90000"/>
              </a:lnSpc>
              <a:spcAft>
                <a:spcPts val="600"/>
              </a:spcAft>
            </a:pPr>
            <a:r>
              <a:rPr lang="en-US" sz="2000" b="1" dirty="0"/>
              <a:t>Ride Booking and Driver Assignment</a:t>
            </a:r>
          </a:p>
          <a:p>
            <a:pPr indent="-228600">
              <a:lnSpc>
                <a:spcPct val="90000"/>
              </a:lnSpc>
              <a:spcAft>
                <a:spcPts val="600"/>
              </a:spcAft>
              <a:buFont typeface="Arial" panose="020B0604020202020204" pitchFamily="34" charset="0"/>
              <a:buChar char="•"/>
            </a:pPr>
            <a:r>
              <a:rPr lang="en-US" sz="2000" dirty="0"/>
              <a:t>Ensures customer input (location) is valid, driver availability is checked, and assignment happens automatically and reliably.</a:t>
            </a:r>
          </a:p>
        </p:txBody>
      </p:sp>
      <p:pic>
        <p:nvPicPr>
          <p:cNvPr id="5" name="Content Placeholder 4">
            <a:extLst>
              <a:ext uri="{FF2B5EF4-FFF2-40B4-BE49-F238E27FC236}">
                <a16:creationId xmlns:a16="http://schemas.microsoft.com/office/drawing/2014/main" id="{7789F66B-D9B0-28BD-2102-817179BADB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6585" y="1900559"/>
            <a:ext cx="4182812" cy="3036601"/>
          </a:xfrm>
          <a:prstGeom prst="rect">
            <a:avLst/>
          </a:prstGeom>
        </p:spPr>
      </p:pic>
    </p:spTree>
    <p:extLst>
      <p:ext uri="{BB962C8B-B14F-4D97-AF65-F5344CB8AC3E}">
        <p14:creationId xmlns:p14="http://schemas.microsoft.com/office/powerpoint/2010/main" val="351375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AE269B-9DC5-61EF-FD63-1C906C3A6B6C}"/>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17C6A-3EEB-8E34-11E4-B447398432D3}"/>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100" kern="1200">
                <a:solidFill>
                  <a:srgbClr val="FFFFFF"/>
                </a:solidFill>
                <a:latin typeface="+mj-lt"/>
                <a:ea typeface="+mj-ea"/>
                <a:cs typeface="+mj-cs"/>
              </a:rPr>
              <a:t>Four typical, non-trivial interaction patterns/scenarios</a:t>
            </a:r>
          </a:p>
        </p:txBody>
      </p:sp>
      <p:sp>
        <p:nvSpPr>
          <p:cNvPr id="7" name="TextBox 6">
            <a:extLst>
              <a:ext uri="{FF2B5EF4-FFF2-40B4-BE49-F238E27FC236}">
                <a16:creationId xmlns:a16="http://schemas.microsoft.com/office/drawing/2014/main" id="{271ED841-E3CF-68C9-50F7-583B71C15DDA}"/>
              </a:ext>
            </a:extLst>
          </p:cNvPr>
          <p:cNvSpPr txBox="1"/>
          <p:nvPr/>
        </p:nvSpPr>
        <p:spPr>
          <a:xfrm>
            <a:off x="4581727" y="649480"/>
            <a:ext cx="3025303" cy="5546047"/>
          </a:xfrm>
          <a:prstGeom prst="rect">
            <a:avLst/>
          </a:prstGeom>
        </p:spPr>
        <p:txBody>
          <a:bodyPr vert="horz" lIns="91440" tIns="45720" rIns="91440" bIns="45720" rtlCol="0" anchor="ctr">
            <a:normAutofit/>
          </a:bodyPr>
          <a:lstStyle/>
          <a:p>
            <a:pPr>
              <a:lnSpc>
                <a:spcPct val="90000"/>
              </a:lnSpc>
              <a:spcAft>
                <a:spcPts val="600"/>
              </a:spcAft>
            </a:pPr>
            <a:r>
              <a:rPr lang="en-US" sz="2000" b="1" dirty="0"/>
              <a:t>Payment Processing After Ride Completion</a:t>
            </a:r>
          </a:p>
          <a:p>
            <a:pPr indent="-228600">
              <a:lnSpc>
                <a:spcPct val="90000"/>
              </a:lnSpc>
              <a:spcAft>
                <a:spcPts val="600"/>
              </a:spcAft>
              <a:buFont typeface="Arial" panose="020B0604020202020204" pitchFamily="34" charset="0"/>
              <a:buChar char="•"/>
            </a:pPr>
            <a:r>
              <a:rPr lang="en-US" sz="2000" dirty="0"/>
              <a:t>Validates payment details, ensures secure processing, and updates ride status based on payment outcome.</a:t>
            </a:r>
          </a:p>
        </p:txBody>
      </p:sp>
      <p:pic>
        <p:nvPicPr>
          <p:cNvPr id="12" name="Content Placeholder 11">
            <a:extLst>
              <a:ext uri="{FF2B5EF4-FFF2-40B4-BE49-F238E27FC236}">
                <a16:creationId xmlns:a16="http://schemas.microsoft.com/office/drawing/2014/main" id="{E81BE228-D2C2-E1AE-BD61-8D35DF9C39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7030" y="1977202"/>
            <a:ext cx="4385271" cy="2883315"/>
          </a:xfrm>
          <a:prstGeom prst="rect">
            <a:avLst/>
          </a:prstGeom>
        </p:spPr>
      </p:pic>
    </p:spTree>
    <p:extLst>
      <p:ext uri="{BB962C8B-B14F-4D97-AF65-F5344CB8AC3E}">
        <p14:creationId xmlns:p14="http://schemas.microsoft.com/office/powerpoint/2010/main" val="1752639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7D7884-F28D-31B6-F1AC-0588E512C23C}"/>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7D37F-18AB-F673-E254-D07DB52EED3A}"/>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100" kern="1200">
                <a:solidFill>
                  <a:srgbClr val="FFFFFF"/>
                </a:solidFill>
                <a:latin typeface="+mj-lt"/>
                <a:ea typeface="+mj-ea"/>
                <a:cs typeface="+mj-cs"/>
              </a:rPr>
              <a:t>Four typical, non-trivial interaction patterns/scenarios</a:t>
            </a:r>
          </a:p>
        </p:txBody>
      </p:sp>
      <p:sp>
        <p:nvSpPr>
          <p:cNvPr id="7" name="TextBox 6">
            <a:extLst>
              <a:ext uri="{FF2B5EF4-FFF2-40B4-BE49-F238E27FC236}">
                <a16:creationId xmlns:a16="http://schemas.microsoft.com/office/drawing/2014/main" id="{0A6CE5B5-AA72-BDA4-8168-A9DACC185045}"/>
              </a:ext>
            </a:extLst>
          </p:cNvPr>
          <p:cNvSpPr txBox="1"/>
          <p:nvPr/>
        </p:nvSpPr>
        <p:spPr>
          <a:xfrm>
            <a:off x="4581727" y="649480"/>
            <a:ext cx="3025303"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a:t>Driver Location Update and Real-time Tracking</a:t>
            </a:r>
          </a:p>
          <a:p>
            <a:pPr indent="-228600">
              <a:lnSpc>
                <a:spcPct val="90000"/>
              </a:lnSpc>
              <a:spcAft>
                <a:spcPts val="600"/>
              </a:spcAft>
              <a:buFont typeface="Arial" panose="020B0604020202020204" pitchFamily="34" charset="0"/>
              <a:buChar char="•"/>
            </a:pPr>
            <a:r>
              <a:rPr lang="en-US" sz="2000"/>
              <a:t>Enables live driver tracking, keeps ETA accurate, and improves customer confidence during the waiting period.</a:t>
            </a:r>
          </a:p>
        </p:txBody>
      </p:sp>
      <p:pic>
        <p:nvPicPr>
          <p:cNvPr id="8" name="Content Placeholder 7">
            <a:extLst>
              <a:ext uri="{FF2B5EF4-FFF2-40B4-BE49-F238E27FC236}">
                <a16:creationId xmlns:a16="http://schemas.microsoft.com/office/drawing/2014/main" id="{1ABE310F-CF9C-DBFB-5881-A856DD166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88942" y="2161558"/>
            <a:ext cx="4803057" cy="2513681"/>
          </a:xfrm>
          <a:prstGeom prst="rect">
            <a:avLst/>
          </a:prstGeom>
        </p:spPr>
      </p:pic>
    </p:spTree>
    <p:extLst>
      <p:ext uri="{BB962C8B-B14F-4D97-AF65-F5344CB8AC3E}">
        <p14:creationId xmlns:p14="http://schemas.microsoft.com/office/powerpoint/2010/main" val="3230437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7D2103-C191-0EE8-FA4D-F78C6EDAC90F}"/>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A2CE2-032F-C7D7-6BC2-5062EFA568C0}"/>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100" kern="1200">
                <a:solidFill>
                  <a:srgbClr val="FFFFFF"/>
                </a:solidFill>
                <a:latin typeface="+mj-lt"/>
                <a:ea typeface="+mj-ea"/>
                <a:cs typeface="+mj-cs"/>
              </a:rPr>
              <a:t>Four typical, non-trivial interaction patterns/scenarios</a:t>
            </a:r>
          </a:p>
        </p:txBody>
      </p:sp>
      <p:sp>
        <p:nvSpPr>
          <p:cNvPr id="7" name="TextBox 6">
            <a:extLst>
              <a:ext uri="{FF2B5EF4-FFF2-40B4-BE49-F238E27FC236}">
                <a16:creationId xmlns:a16="http://schemas.microsoft.com/office/drawing/2014/main" id="{1D35C69E-DEAD-CC8E-7134-E3795F5FB096}"/>
              </a:ext>
            </a:extLst>
          </p:cNvPr>
          <p:cNvSpPr txBox="1"/>
          <p:nvPr/>
        </p:nvSpPr>
        <p:spPr>
          <a:xfrm>
            <a:off x="4581727" y="649480"/>
            <a:ext cx="3025303"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a:t>Manager Generating Operational Reports</a:t>
            </a:r>
          </a:p>
          <a:p>
            <a:pPr indent="-228600">
              <a:lnSpc>
                <a:spcPct val="90000"/>
              </a:lnSpc>
              <a:spcAft>
                <a:spcPts val="600"/>
              </a:spcAft>
              <a:buFont typeface="Arial" panose="020B0604020202020204" pitchFamily="34" charset="0"/>
              <a:buChar char="•"/>
            </a:pPr>
            <a:r>
              <a:rPr lang="en-US" sz="2000"/>
              <a:t>Ensures data integrity across modules, supports operational decision-making, and validates report generation processes.</a:t>
            </a:r>
          </a:p>
        </p:txBody>
      </p:sp>
      <p:pic>
        <p:nvPicPr>
          <p:cNvPr id="8" name="Content Placeholder 7">
            <a:extLst>
              <a:ext uri="{FF2B5EF4-FFF2-40B4-BE49-F238E27FC236}">
                <a16:creationId xmlns:a16="http://schemas.microsoft.com/office/drawing/2014/main" id="{063375C2-FF32-F31A-C84B-033F603B9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4746" y="1737539"/>
            <a:ext cx="4575022" cy="3362641"/>
          </a:xfrm>
          <a:prstGeom prst="rect">
            <a:avLst/>
          </a:prstGeom>
        </p:spPr>
      </p:pic>
    </p:spTree>
    <p:extLst>
      <p:ext uri="{BB962C8B-B14F-4D97-AF65-F5344CB8AC3E}">
        <p14:creationId xmlns:p14="http://schemas.microsoft.com/office/powerpoint/2010/main" val="2952919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D1121AEC-18AC-A829-4F35-F49467041E4E}"/>
              </a:ext>
            </a:extLst>
          </p:cNvPr>
          <p:cNvSpPr>
            <a:spLocks noGrp="1"/>
          </p:cNvSpPr>
          <p:nvPr>
            <p:ph type="title"/>
          </p:nvPr>
        </p:nvSpPr>
        <p:spPr>
          <a:xfrm>
            <a:off x="804672" y="457200"/>
            <a:ext cx="10579608" cy="1188720"/>
          </a:xfrm>
        </p:spPr>
        <p:txBody>
          <a:bodyPr>
            <a:normAutofit/>
          </a:bodyPr>
          <a:lstStyle/>
          <a:p>
            <a:r>
              <a:rPr lang="en-US" sz="4000">
                <a:solidFill>
                  <a:schemeClr val="tx2"/>
                </a:solidFill>
              </a:rPr>
              <a:t>Goals</a:t>
            </a:r>
          </a:p>
        </p:txBody>
      </p:sp>
      <p:grpSp>
        <p:nvGrpSpPr>
          <p:cNvPr id="13" name="Group 12">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4" name="Freeform: Shape 1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0" name="Freeform: Shape 1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Content Placeholder 3">
            <a:extLst>
              <a:ext uri="{FF2B5EF4-FFF2-40B4-BE49-F238E27FC236}">
                <a16:creationId xmlns:a16="http://schemas.microsoft.com/office/drawing/2014/main" id="{E1DE97EA-9894-FEA8-6044-164E2F2DB2FF}"/>
              </a:ext>
            </a:extLst>
          </p:cNvPr>
          <p:cNvGraphicFramePr>
            <a:graphicFrameLocks noGrp="1"/>
          </p:cNvGraphicFramePr>
          <p:nvPr>
            <p:ph idx="1"/>
            <p:extLst>
              <p:ext uri="{D42A27DB-BD31-4B8C-83A1-F6EECF244321}">
                <p14:modId xmlns:p14="http://schemas.microsoft.com/office/powerpoint/2010/main" val="1659246907"/>
              </p:ext>
            </p:extLst>
          </p:nvPr>
        </p:nvGraphicFramePr>
        <p:xfrm>
          <a:off x="711641" y="1424361"/>
          <a:ext cx="10119360" cy="3234340"/>
        </p:xfrm>
        <a:graphic>
          <a:graphicData uri="http://schemas.openxmlformats.org/drawingml/2006/table">
            <a:tbl>
              <a:tblPr/>
              <a:tblGrid>
                <a:gridCol w="10119360">
                  <a:extLst>
                    <a:ext uri="{9D8B030D-6E8A-4147-A177-3AD203B41FA5}">
                      <a16:colId xmlns:a16="http://schemas.microsoft.com/office/drawing/2014/main" val="3413665983"/>
                    </a:ext>
                  </a:extLst>
                </a:gridCol>
              </a:tblGrid>
              <a:tr h="484051">
                <a:tc>
                  <a:txBody>
                    <a:bodyPr/>
                    <a:lstStyle/>
                    <a:p>
                      <a:pPr marL="285750" indent="-285750" algn="l">
                        <a:buFont typeface="Arial" panose="020B0604020202020204" pitchFamily="34" charset="0"/>
                        <a:buChar char="•"/>
                      </a:pPr>
                      <a:r>
                        <a:rPr lang="en-GB" sz="2200">
                          <a:effectLst/>
                        </a:rPr>
                        <a:t>Enable customers to create accounts, book rides, and pay online.</a:t>
                      </a:r>
                    </a:p>
                  </a:txBody>
                  <a:tcPr marL="110011" marR="110011" marT="55006" marB="55006" anchor="ctr">
                    <a:lnL>
                      <a:noFill/>
                    </a:lnL>
                    <a:lnR>
                      <a:noFill/>
                    </a:lnR>
                    <a:lnT>
                      <a:noFill/>
                    </a:lnT>
                    <a:lnB>
                      <a:noFill/>
                    </a:lnB>
                    <a:noFill/>
                  </a:tcPr>
                </a:tc>
                <a:extLst>
                  <a:ext uri="{0D108BD9-81ED-4DB2-BD59-A6C34878D82A}">
                    <a16:rowId xmlns:a16="http://schemas.microsoft.com/office/drawing/2014/main" val="1216946446"/>
                  </a:ext>
                </a:extLst>
              </a:tr>
              <a:tr h="814085">
                <a:tc>
                  <a:txBody>
                    <a:bodyPr/>
                    <a:lstStyle/>
                    <a:p>
                      <a:pPr marL="285750" indent="-285750" algn="l">
                        <a:buFont typeface="Arial" panose="020B0604020202020204" pitchFamily="34" charset="0"/>
                        <a:buChar char="•"/>
                      </a:pPr>
                      <a:r>
                        <a:rPr lang="en-GB" sz="2200">
                          <a:effectLst/>
                        </a:rPr>
                        <a:t>Enable drivers to create profiles, accept ride requests, and navigate to customers.</a:t>
                      </a:r>
                    </a:p>
                  </a:txBody>
                  <a:tcPr marL="110011" marR="110011" marT="55006" marB="55006" anchor="ctr">
                    <a:lnL>
                      <a:noFill/>
                    </a:lnL>
                    <a:lnR>
                      <a:noFill/>
                    </a:lnR>
                    <a:lnT>
                      <a:noFill/>
                    </a:lnT>
                    <a:lnB>
                      <a:noFill/>
                    </a:lnB>
                    <a:noFill/>
                  </a:tcPr>
                </a:tc>
                <a:extLst>
                  <a:ext uri="{0D108BD9-81ED-4DB2-BD59-A6C34878D82A}">
                    <a16:rowId xmlns:a16="http://schemas.microsoft.com/office/drawing/2014/main" val="2979131010"/>
                  </a:ext>
                </a:extLst>
              </a:tr>
              <a:tr h="484051">
                <a:tc>
                  <a:txBody>
                    <a:bodyPr/>
                    <a:lstStyle/>
                    <a:p>
                      <a:pPr marL="285750" indent="-285750" algn="l">
                        <a:buFont typeface="Arial" panose="020B0604020202020204" pitchFamily="34" charset="0"/>
                        <a:buChar char="•"/>
                      </a:pPr>
                      <a:r>
                        <a:rPr lang="en-GB" sz="2200">
                          <a:effectLst/>
                        </a:rPr>
                        <a:t>Provide real-time GPS tracking and ETA updates to customers.</a:t>
                      </a:r>
                    </a:p>
                  </a:txBody>
                  <a:tcPr marL="110011" marR="110011" marT="55006" marB="55006" anchor="ctr">
                    <a:lnL>
                      <a:noFill/>
                    </a:lnL>
                    <a:lnR>
                      <a:noFill/>
                    </a:lnR>
                    <a:lnT>
                      <a:noFill/>
                    </a:lnT>
                    <a:lnB>
                      <a:noFill/>
                    </a:lnB>
                    <a:noFill/>
                  </a:tcPr>
                </a:tc>
                <a:extLst>
                  <a:ext uri="{0D108BD9-81ED-4DB2-BD59-A6C34878D82A}">
                    <a16:rowId xmlns:a16="http://schemas.microsoft.com/office/drawing/2014/main" val="2100152697"/>
                  </a:ext>
                </a:extLst>
              </a:tr>
              <a:tr h="484051">
                <a:tc>
                  <a:txBody>
                    <a:bodyPr/>
                    <a:lstStyle/>
                    <a:p>
                      <a:pPr marL="285750" indent="-285750" algn="l">
                        <a:buFont typeface="Arial" panose="020B0604020202020204" pitchFamily="34" charset="0"/>
                        <a:buChar char="•"/>
                      </a:pPr>
                      <a:r>
                        <a:rPr lang="en-GB" sz="2200">
                          <a:effectLst/>
                        </a:rPr>
                        <a:t>Automate payment handling, receipts, and confirmations.</a:t>
                      </a:r>
                    </a:p>
                  </a:txBody>
                  <a:tcPr marL="110011" marR="110011" marT="55006" marB="55006" anchor="ctr">
                    <a:lnL>
                      <a:noFill/>
                    </a:lnL>
                    <a:lnR>
                      <a:noFill/>
                    </a:lnR>
                    <a:lnT>
                      <a:noFill/>
                    </a:lnT>
                    <a:lnB>
                      <a:noFill/>
                    </a:lnB>
                    <a:noFill/>
                  </a:tcPr>
                </a:tc>
                <a:extLst>
                  <a:ext uri="{0D108BD9-81ED-4DB2-BD59-A6C34878D82A}">
                    <a16:rowId xmlns:a16="http://schemas.microsoft.com/office/drawing/2014/main" val="3381302558"/>
                  </a:ext>
                </a:extLst>
              </a:tr>
              <a:tr h="484051">
                <a:tc>
                  <a:txBody>
                    <a:bodyPr/>
                    <a:lstStyle/>
                    <a:p>
                      <a:pPr marL="285750" indent="-285750" algn="l">
                        <a:buFont typeface="Arial" panose="020B0604020202020204" pitchFamily="34" charset="0"/>
                        <a:buChar char="•"/>
                      </a:pPr>
                      <a:r>
                        <a:rPr lang="en-GB" sz="2200">
                          <a:effectLst/>
                        </a:rPr>
                        <a:t>Allow managers to access reports on rides, revenue, and demand trends.</a:t>
                      </a:r>
                    </a:p>
                  </a:txBody>
                  <a:tcPr marL="110011" marR="110011" marT="55006" marB="55006" anchor="ctr">
                    <a:lnL>
                      <a:noFill/>
                    </a:lnL>
                    <a:lnR>
                      <a:noFill/>
                    </a:lnR>
                    <a:lnT>
                      <a:noFill/>
                    </a:lnT>
                    <a:lnB>
                      <a:noFill/>
                    </a:lnB>
                    <a:noFill/>
                  </a:tcPr>
                </a:tc>
                <a:extLst>
                  <a:ext uri="{0D108BD9-81ED-4DB2-BD59-A6C34878D82A}">
                    <a16:rowId xmlns:a16="http://schemas.microsoft.com/office/drawing/2014/main" val="64866270"/>
                  </a:ext>
                </a:extLst>
              </a:tr>
              <a:tr h="484051">
                <a:tc>
                  <a:txBody>
                    <a:bodyPr/>
                    <a:lstStyle/>
                    <a:p>
                      <a:pPr marL="285750" indent="-285750" algn="l">
                        <a:buFont typeface="Arial" panose="020B0604020202020204" pitchFamily="34" charset="0"/>
                        <a:buChar char="•"/>
                      </a:pPr>
                      <a:r>
                        <a:rPr lang="en-GB" sz="2200" dirty="0">
                          <a:effectLst/>
                        </a:rPr>
                        <a:t>Ensure system security, reliability, and scalability for future growth.</a:t>
                      </a:r>
                    </a:p>
                  </a:txBody>
                  <a:tcPr marL="110011" marR="110011" marT="55006" marB="55006" anchor="ctr">
                    <a:lnL>
                      <a:noFill/>
                    </a:lnL>
                    <a:lnR>
                      <a:noFill/>
                    </a:lnR>
                    <a:lnT>
                      <a:noFill/>
                    </a:lnT>
                    <a:lnB>
                      <a:noFill/>
                    </a:lnB>
                    <a:noFill/>
                  </a:tcPr>
                </a:tc>
                <a:extLst>
                  <a:ext uri="{0D108BD9-81ED-4DB2-BD59-A6C34878D82A}">
                    <a16:rowId xmlns:a16="http://schemas.microsoft.com/office/drawing/2014/main" val="3427586363"/>
                  </a:ext>
                </a:extLst>
              </a:tr>
            </a:tbl>
          </a:graphicData>
        </a:graphic>
      </p:graphicFrame>
    </p:spTree>
    <p:extLst>
      <p:ext uri="{BB962C8B-B14F-4D97-AF65-F5344CB8AC3E}">
        <p14:creationId xmlns:p14="http://schemas.microsoft.com/office/powerpoint/2010/main" val="3023304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D4E75E-F37B-E688-6F09-A18FE43C50AE}"/>
              </a:ext>
            </a:extLst>
          </p:cNvPr>
          <p:cNvSpPr>
            <a:spLocks noGrp="1"/>
          </p:cNvSpPr>
          <p:nvPr>
            <p:ph type="title"/>
          </p:nvPr>
        </p:nvSpPr>
        <p:spPr>
          <a:xfrm>
            <a:off x="4514603" y="2794089"/>
            <a:ext cx="3162792" cy="1268104"/>
          </a:xfrm>
        </p:spPr>
        <p:txBody>
          <a:bodyPr vert="horz" lIns="91440" tIns="45720" rIns="91440" bIns="45720" rtlCol="0" anchor="b">
            <a:normAutofit fontScale="90000"/>
          </a:bodyPr>
          <a:lstStyle/>
          <a:p>
            <a:pPr algn="ctr"/>
            <a:r>
              <a:rPr lang="en-US" sz="4800" kern="1200" dirty="0">
                <a:solidFill>
                  <a:srgbClr val="FFFFFF"/>
                </a:solidFill>
                <a:latin typeface="+mj-lt"/>
                <a:ea typeface="+mj-ea"/>
                <a:cs typeface="+mj-cs"/>
              </a:rPr>
              <a:t>Thank You For</a:t>
            </a:r>
            <a:r>
              <a:rPr lang="en-US" sz="4800" dirty="0">
                <a:solidFill>
                  <a:srgbClr val="FFFFFF"/>
                </a:solidFill>
              </a:rPr>
              <a:t> Listening</a:t>
            </a:r>
            <a:endParaRPr lang="en-US" sz="4800" kern="1200" dirty="0">
              <a:solidFill>
                <a:srgbClr val="FFFFFF"/>
              </a:solidFill>
              <a:latin typeface="+mj-lt"/>
              <a:ea typeface="+mj-ea"/>
              <a:cs typeface="+mj-cs"/>
            </a:endParaRPr>
          </a:p>
        </p:txBody>
      </p:sp>
      <p:sp>
        <p:nvSpPr>
          <p:cNvPr id="32" name="Rectangle 3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76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7" name="Group 26">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8" name="Freeform: Shape 27">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85EA4C6-F024-3DD2-E432-97D03330F3AA}"/>
              </a:ext>
            </a:extLst>
          </p:cNvPr>
          <p:cNvSpPr>
            <a:spLocks noGrp="1"/>
          </p:cNvSpPr>
          <p:nvPr>
            <p:ph type="title"/>
          </p:nvPr>
        </p:nvSpPr>
        <p:spPr>
          <a:xfrm>
            <a:off x="640080" y="1243013"/>
            <a:ext cx="3335870" cy="4371974"/>
          </a:xfrm>
        </p:spPr>
        <p:txBody>
          <a:bodyPr>
            <a:normAutofit/>
          </a:bodyPr>
          <a:lstStyle/>
          <a:p>
            <a:r>
              <a:rPr lang="en-US" sz="3600" b="1" dirty="0">
                <a:solidFill>
                  <a:schemeClr val="tx2"/>
                </a:solidFill>
              </a:rPr>
              <a:t>Project Objectives</a:t>
            </a:r>
            <a:endParaRPr lang="en-US" sz="3600" dirty="0">
              <a:solidFill>
                <a:schemeClr val="tx2"/>
              </a:solidFill>
            </a:endParaRPr>
          </a:p>
        </p:txBody>
      </p:sp>
      <p:sp>
        <p:nvSpPr>
          <p:cNvPr id="4" name="Rectangle 1">
            <a:extLst>
              <a:ext uri="{FF2B5EF4-FFF2-40B4-BE49-F238E27FC236}">
                <a16:creationId xmlns:a16="http://schemas.microsoft.com/office/drawing/2014/main" id="{5834560B-0B86-7FA0-8A4D-CBB047F1AFE2}"/>
              </a:ext>
            </a:extLst>
          </p:cNvPr>
          <p:cNvSpPr>
            <a:spLocks noGrp="1" noChangeArrowheads="1"/>
          </p:cNvSpPr>
          <p:nvPr>
            <p:ph idx="1"/>
          </p:nvPr>
        </p:nvSpPr>
        <p:spPr bwMode="auto">
          <a:xfrm>
            <a:off x="3976255" y="109500"/>
            <a:ext cx="7952509" cy="655298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p>
            <a:pPr>
              <a:buNone/>
            </a:pPr>
            <a:r>
              <a:rPr lang="en-GB" sz="2000" dirty="0">
                <a:solidFill>
                  <a:schemeClr val="tx2"/>
                </a:solidFill>
              </a:rPr>
              <a:t>The primary objectives of the ORSP project are:</a:t>
            </a:r>
          </a:p>
          <a:p>
            <a:pPr>
              <a:buFont typeface="Arial" panose="020B0604020202020204" pitchFamily="34" charset="0"/>
              <a:buChar char="•"/>
            </a:pPr>
            <a:r>
              <a:rPr lang="en-GB" sz="2000" b="1" dirty="0">
                <a:solidFill>
                  <a:schemeClr val="tx2"/>
                </a:solidFill>
              </a:rPr>
              <a:t>Automate ride-booking</a:t>
            </a:r>
            <a:r>
              <a:rPr lang="en-GB" sz="2000" dirty="0">
                <a:solidFill>
                  <a:schemeClr val="tx2"/>
                </a:solidFill>
              </a:rPr>
              <a:t> by allowing customers to easily request rides through a digital platform.</a:t>
            </a:r>
          </a:p>
          <a:p>
            <a:pPr>
              <a:buFont typeface="Arial" panose="020B0604020202020204" pitchFamily="34" charset="0"/>
              <a:buChar char="•"/>
            </a:pPr>
            <a:r>
              <a:rPr lang="en-GB" sz="2000" b="1" dirty="0">
                <a:solidFill>
                  <a:schemeClr val="tx2"/>
                </a:solidFill>
              </a:rPr>
              <a:t>Reduce customer wait times</a:t>
            </a:r>
            <a:r>
              <a:rPr lang="en-GB" sz="2000" dirty="0">
                <a:solidFill>
                  <a:schemeClr val="tx2"/>
                </a:solidFill>
              </a:rPr>
              <a:t> by efficiently matching available drivers to ride requests in real time.</a:t>
            </a:r>
          </a:p>
          <a:p>
            <a:pPr>
              <a:buFont typeface="Arial" panose="020B0604020202020204" pitchFamily="34" charset="0"/>
              <a:buChar char="•"/>
            </a:pPr>
            <a:r>
              <a:rPr lang="en-GB" sz="2000" b="1" dirty="0">
                <a:solidFill>
                  <a:schemeClr val="tx2"/>
                </a:solidFill>
              </a:rPr>
              <a:t>Introduce secure online payment processing</a:t>
            </a:r>
            <a:r>
              <a:rPr lang="en-GB" sz="2000" dirty="0">
                <a:solidFill>
                  <a:schemeClr val="tx2"/>
                </a:solidFill>
              </a:rPr>
              <a:t> to replace manual cash handling.</a:t>
            </a:r>
          </a:p>
          <a:p>
            <a:pPr>
              <a:buFont typeface="Arial" panose="020B0604020202020204" pitchFamily="34" charset="0"/>
              <a:buChar char="•"/>
            </a:pPr>
            <a:r>
              <a:rPr lang="en-GB" sz="2000" b="1" dirty="0">
                <a:solidFill>
                  <a:schemeClr val="tx2"/>
                </a:solidFill>
              </a:rPr>
              <a:t>Provide real-time tracking</a:t>
            </a:r>
            <a:r>
              <a:rPr lang="en-GB" sz="2000" dirty="0">
                <a:solidFill>
                  <a:schemeClr val="tx2"/>
                </a:solidFill>
              </a:rPr>
              <a:t> for customers to monitor driver location and estimated arrival times.</a:t>
            </a:r>
          </a:p>
          <a:p>
            <a:pPr>
              <a:buFont typeface="Arial" panose="020B0604020202020204" pitchFamily="34" charset="0"/>
              <a:buChar char="•"/>
            </a:pPr>
            <a:r>
              <a:rPr lang="en-GB" sz="2000" b="1" dirty="0">
                <a:solidFill>
                  <a:schemeClr val="tx2"/>
                </a:solidFill>
              </a:rPr>
              <a:t>Enable account management</a:t>
            </a:r>
            <a:r>
              <a:rPr lang="en-GB" sz="2000" dirty="0">
                <a:solidFill>
                  <a:schemeClr val="tx2"/>
                </a:solidFill>
              </a:rPr>
              <a:t> for customers and drivers through user profiles.</a:t>
            </a:r>
          </a:p>
          <a:p>
            <a:pPr>
              <a:buFont typeface="Arial" panose="020B0604020202020204" pitchFamily="34" charset="0"/>
              <a:buChar char="•"/>
            </a:pPr>
            <a:r>
              <a:rPr lang="en-GB" sz="2000" b="1" dirty="0">
                <a:solidFill>
                  <a:schemeClr val="tx2"/>
                </a:solidFill>
              </a:rPr>
              <a:t>Generate operational reports</a:t>
            </a:r>
            <a:r>
              <a:rPr lang="en-GB" sz="2000" dirty="0">
                <a:solidFill>
                  <a:schemeClr val="tx2"/>
                </a:solidFill>
              </a:rPr>
              <a:t> to help </a:t>
            </a:r>
            <a:r>
              <a:rPr lang="en-GB" sz="2000" dirty="0" err="1">
                <a:solidFill>
                  <a:schemeClr val="tx2"/>
                </a:solidFill>
              </a:rPr>
              <a:t>SmartRide’s</a:t>
            </a:r>
            <a:r>
              <a:rPr lang="en-GB" sz="2000" dirty="0">
                <a:solidFill>
                  <a:schemeClr val="tx2"/>
                </a:solidFill>
              </a:rPr>
              <a:t> management monitor service performance and demand trends.</a:t>
            </a:r>
          </a:p>
          <a:p>
            <a:r>
              <a:rPr lang="en-GB" sz="2000" dirty="0">
                <a:solidFill>
                  <a:schemeClr val="tx2"/>
                </a:solidFill>
              </a:rPr>
              <a:t>Initially, the system will focus on the core functionality, with the flexibility to add new features such as ride-sharing options, loyalty programs, and promotional offers in the future.</a:t>
            </a:r>
          </a:p>
        </p:txBody>
      </p:sp>
    </p:spTree>
    <p:extLst>
      <p:ext uri="{BB962C8B-B14F-4D97-AF65-F5344CB8AC3E}">
        <p14:creationId xmlns:p14="http://schemas.microsoft.com/office/powerpoint/2010/main" val="186614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D724BF4-7FFC-6985-9F44-7B2B1D344090}"/>
              </a:ext>
            </a:extLst>
          </p:cNvPr>
          <p:cNvSpPr>
            <a:spLocks noGrp="1"/>
          </p:cNvSpPr>
          <p:nvPr>
            <p:ph type="title"/>
          </p:nvPr>
        </p:nvSpPr>
        <p:spPr>
          <a:xfrm>
            <a:off x="1053097" y="1243012"/>
            <a:ext cx="1507375" cy="4371974"/>
          </a:xfrm>
        </p:spPr>
        <p:txBody>
          <a:bodyPr>
            <a:normAutofit/>
          </a:bodyPr>
          <a:lstStyle/>
          <a:p>
            <a:r>
              <a:rPr lang="en-US" sz="3600" dirty="0">
                <a:solidFill>
                  <a:schemeClr val="tx2"/>
                </a:solidFill>
              </a:rPr>
              <a:t>Pain </a:t>
            </a:r>
            <a:br>
              <a:rPr lang="en-US" sz="3600" dirty="0">
                <a:solidFill>
                  <a:schemeClr val="tx2"/>
                </a:solidFill>
              </a:rPr>
            </a:br>
            <a:r>
              <a:rPr lang="en-US" sz="3600" dirty="0">
                <a:solidFill>
                  <a:schemeClr val="tx2"/>
                </a:solidFill>
              </a:rPr>
              <a:t>Points</a:t>
            </a:r>
          </a:p>
        </p:txBody>
      </p:sp>
      <p:sp>
        <p:nvSpPr>
          <p:cNvPr id="3" name="Content Placeholder 2">
            <a:extLst>
              <a:ext uri="{FF2B5EF4-FFF2-40B4-BE49-F238E27FC236}">
                <a16:creationId xmlns:a16="http://schemas.microsoft.com/office/drawing/2014/main" id="{B05AB679-7988-16DD-EA51-B67390039DD5}"/>
              </a:ext>
            </a:extLst>
          </p:cNvPr>
          <p:cNvSpPr>
            <a:spLocks noGrp="1"/>
          </p:cNvSpPr>
          <p:nvPr>
            <p:ph idx="1"/>
          </p:nvPr>
        </p:nvSpPr>
        <p:spPr>
          <a:xfrm>
            <a:off x="3325091" y="180860"/>
            <a:ext cx="8742218" cy="6496279"/>
          </a:xfrm>
        </p:spPr>
        <p:txBody>
          <a:bodyPr anchor="ctr">
            <a:normAutofit fontScale="85000" lnSpcReduction="20000"/>
          </a:bodyPr>
          <a:lstStyle/>
          <a:p>
            <a:pPr>
              <a:buNone/>
            </a:pPr>
            <a:r>
              <a:rPr lang="en-GB" sz="2400" dirty="0" err="1">
                <a:solidFill>
                  <a:schemeClr val="tx2"/>
                </a:solidFill>
              </a:rPr>
              <a:t>SmartRide’s</a:t>
            </a:r>
            <a:r>
              <a:rPr lang="en-GB" sz="2400" dirty="0">
                <a:solidFill>
                  <a:schemeClr val="tx2"/>
                </a:solidFill>
              </a:rPr>
              <a:t> current manual operations present several critical challenges that negatively impact customer satisfaction, driver efficiency, and overall business growth:</a:t>
            </a:r>
          </a:p>
          <a:p>
            <a:pPr>
              <a:buFont typeface="Arial" panose="020B0604020202020204" pitchFamily="34" charset="0"/>
              <a:buChar char="•"/>
            </a:pPr>
            <a:r>
              <a:rPr lang="en-GB" sz="2400" b="1" dirty="0">
                <a:solidFill>
                  <a:schemeClr val="tx2"/>
                </a:solidFill>
              </a:rPr>
              <a:t>Long Wait Times</a:t>
            </a:r>
            <a:r>
              <a:rPr lang="en-GB" sz="2400" dirty="0">
                <a:solidFill>
                  <a:schemeClr val="tx2"/>
                </a:solidFill>
              </a:rPr>
              <a:t>: Customers often experience significant delays in securing a ride, especially during peak hours, due to the lack of an automated driver assignment process.</a:t>
            </a:r>
          </a:p>
          <a:p>
            <a:pPr>
              <a:buFont typeface="Arial" panose="020B0604020202020204" pitchFamily="34" charset="0"/>
              <a:buChar char="•"/>
            </a:pPr>
            <a:r>
              <a:rPr lang="en-GB" sz="2400" b="1" dirty="0">
                <a:solidFill>
                  <a:schemeClr val="tx2"/>
                </a:solidFill>
              </a:rPr>
              <a:t>Missed Ride Opportunities</a:t>
            </a:r>
            <a:r>
              <a:rPr lang="en-GB" sz="2400" dirty="0">
                <a:solidFill>
                  <a:schemeClr val="tx2"/>
                </a:solidFill>
              </a:rPr>
              <a:t>: Without an efficient system to match customers with available drivers, many potential rides are lost, leading to lost revenue and frustrated customers.</a:t>
            </a:r>
          </a:p>
          <a:p>
            <a:pPr>
              <a:buFont typeface="Arial" panose="020B0604020202020204" pitchFamily="34" charset="0"/>
              <a:buChar char="•"/>
            </a:pPr>
            <a:r>
              <a:rPr lang="en-GB" sz="2400" b="1" dirty="0">
                <a:solidFill>
                  <a:schemeClr val="tx2"/>
                </a:solidFill>
              </a:rPr>
              <a:t>Manual Payment Processing</a:t>
            </a:r>
            <a:r>
              <a:rPr lang="en-GB" sz="2400" dirty="0">
                <a:solidFill>
                  <a:schemeClr val="tx2"/>
                </a:solidFill>
              </a:rPr>
              <a:t>: Payments are currently handled manually between drivers and customers, which is time-consuming, error-prone, and inconvenient for both parties.</a:t>
            </a:r>
          </a:p>
          <a:p>
            <a:pPr>
              <a:buFont typeface="Arial" panose="020B0604020202020204" pitchFamily="34" charset="0"/>
              <a:buChar char="•"/>
            </a:pPr>
            <a:r>
              <a:rPr lang="en-GB" sz="2400" b="1" dirty="0">
                <a:solidFill>
                  <a:schemeClr val="tx2"/>
                </a:solidFill>
              </a:rPr>
              <a:t>Driver Assignment Inefficiencies</a:t>
            </a:r>
            <a:r>
              <a:rPr lang="en-GB" sz="2400" dirty="0">
                <a:solidFill>
                  <a:schemeClr val="tx2"/>
                </a:solidFill>
              </a:rPr>
              <a:t>: During periods of high demand, there is no organized method for quickly identifying and assigning nearby available drivers to customers.</a:t>
            </a:r>
          </a:p>
          <a:p>
            <a:pPr>
              <a:buFont typeface="Arial" panose="020B0604020202020204" pitchFamily="34" charset="0"/>
              <a:buChar char="•"/>
            </a:pPr>
            <a:r>
              <a:rPr lang="en-GB" sz="2400" b="1" dirty="0">
                <a:solidFill>
                  <a:schemeClr val="tx2"/>
                </a:solidFill>
              </a:rPr>
              <a:t>Limited Visibility for Customers</a:t>
            </a:r>
            <a:r>
              <a:rPr lang="en-GB" sz="2400" dirty="0">
                <a:solidFill>
                  <a:schemeClr val="tx2"/>
                </a:solidFill>
              </a:rPr>
              <a:t>: Customers have no way to track where their driver is or receive accurate arrival time estimates, leading to uncertainty and dissatisfaction.</a:t>
            </a:r>
          </a:p>
          <a:p>
            <a:pPr>
              <a:buFont typeface="Arial" panose="020B0604020202020204" pitchFamily="34" charset="0"/>
              <a:buChar char="•"/>
            </a:pPr>
            <a:r>
              <a:rPr lang="en-GB" sz="2400" b="1" dirty="0">
                <a:solidFill>
                  <a:schemeClr val="tx2"/>
                </a:solidFill>
              </a:rPr>
              <a:t>High Administrative Overhead</a:t>
            </a:r>
            <a:r>
              <a:rPr lang="en-GB" sz="2400" dirty="0">
                <a:solidFill>
                  <a:schemeClr val="tx2"/>
                </a:solidFill>
              </a:rPr>
              <a:t>: Manual ride tracking, payment recording, and business reporting require significant administrative effort, slowing down operations and decision-making.</a:t>
            </a:r>
          </a:p>
          <a:p>
            <a:pPr>
              <a:buFont typeface="Arial" panose="020B0604020202020204" pitchFamily="34" charset="0"/>
              <a:buChar char="•"/>
            </a:pPr>
            <a:r>
              <a:rPr lang="en-GB" sz="2400" b="1" dirty="0">
                <a:solidFill>
                  <a:schemeClr val="tx2"/>
                </a:solidFill>
              </a:rPr>
              <a:t>Scalability Limitations</a:t>
            </a:r>
            <a:r>
              <a:rPr lang="en-GB" sz="2400" dirty="0">
                <a:solidFill>
                  <a:schemeClr val="tx2"/>
                </a:solidFill>
              </a:rPr>
              <a:t>: The current manual approach is not scalable. As customer demand grows, the company struggles to handle increased ride requests without compromising service quality.</a:t>
            </a:r>
          </a:p>
          <a:p>
            <a:endParaRPr lang="en-US" sz="1100" dirty="0">
              <a:solidFill>
                <a:schemeClr val="tx2"/>
              </a:solidFill>
            </a:endParaRPr>
          </a:p>
        </p:txBody>
      </p:sp>
    </p:spTree>
    <p:extLst>
      <p:ext uri="{BB962C8B-B14F-4D97-AF65-F5344CB8AC3E}">
        <p14:creationId xmlns:p14="http://schemas.microsoft.com/office/powerpoint/2010/main" val="420956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1BB43F-299B-3C71-D493-28E127527A16}"/>
              </a:ext>
            </a:extLst>
          </p:cNvPr>
          <p:cNvSpPr>
            <a:spLocks noGrp="1"/>
          </p:cNvSpPr>
          <p:nvPr>
            <p:ph type="title"/>
          </p:nvPr>
        </p:nvSpPr>
        <p:spPr>
          <a:xfrm>
            <a:off x="196734" y="1243013"/>
            <a:ext cx="2746544" cy="4371974"/>
          </a:xfrm>
        </p:spPr>
        <p:txBody>
          <a:bodyPr>
            <a:normAutofit/>
          </a:bodyPr>
          <a:lstStyle/>
          <a:p>
            <a:r>
              <a:rPr lang="en-GB" sz="3600" dirty="0">
                <a:solidFill>
                  <a:schemeClr val="tx2"/>
                </a:solidFill>
              </a:rPr>
              <a:t>Functional Requirements</a:t>
            </a:r>
            <a:endParaRPr lang="en-US" sz="3600" dirty="0">
              <a:solidFill>
                <a:schemeClr val="tx2"/>
              </a:solidFill>
            </a:endParaRPr>
          </a:p>
        </p:txBody>
      </p:sp>
      <p:sp>
        <p:nvSpPr>
          <p:cNvPr id="3" name="Content Placeholder 2">
            <a:extLst>
              <a:ext uri="{FF2B5EF4-FFF2-40B4-BE49-F238E27FC236}">
                <a16:creationId xmlns:a16="http://schemas.microsoft.com/office/drawing/2014/main" id="{33F62EF6-67FC-93A3-5F98-0E0D1C202ABF}"/>
              </a:ext>
            </a:extLst>
          </p:cNvPr>
          <p:cNvSpPr>
            <a:spLocks noGrp="1"/>
          </p:cNvSpPr>
          <p:nvPr>
            <p:ph idx="1"/>
          </p:nvPr>
        </p:nvSpPr>
        <p:spPr>
          <a:xfrm>
            <a:off x="3139707" y="195518"/>
            <a:ext cx="8614757" cy="6270797"/>
          </a:xfrm>
        </p:spPr>
        <p:txBody>
          <a:bodyPr anchor="ctr">
            <a:normAutofit fontScale="92500" lnSpcReduction="20000"/>
          </a:bodyPr>
          <a:lstStyle/>
          <a:p>
            <a:pPr>
              <a:buNone/>
            </a:pPr>
            <a:r>
              <a:rPr lang="en-GB" sz="1800" dirty="0">
                <a:solidFill>
                  <a:schemeClr val="tx2"/>
                </a:solidFill>
              </a:rPr>
              <a:t>The Online Ride-Sharing Platform (ORSP) for </a:t>
            </a:r>
            <a:r>
              <a:rPr lang="en-GB" sz="1800" dirty="0" err="1">
                <a:solidFill>
                  <a:schemeClr val="tx2"/>
                </a:solidFill>
              </a:rPr>
              <a:t>SmartRide</a:t>
            </a:r>
            <a:r>
              <a:rPr lang="en-GB" sz="1800" dirty="0">
                <a:solidFill>
                  <a:schemeClr val="tx2"/>
                </a:solidFill>
              </a:rPr>
              <a:t> must support the following core goals:</a:t>
            </a:r>
          </a:p>
          <a:p>
            <a:pPr>
              <a:buFont typeface="Arial" panose="020B0604020202020204" pitchFamily="34" charset="0"/>
              <a:buChar char="•"/>
            </a:pPr>
            <a:r>
              <a:rPr lang="en-GB" sz="1800" b="1" dirty="0">
                <a:solidFill>
                  <a:schemeClr val="tx2"/>
                </a:solidFill>
              </a:rPr>
              <a:t>Enable Customer Account Management: </a:t>
            </a:r>
            <a:r>
              <a:rPr lang="en-GB" sz="1800" dirty="0">
                <a:solidFill>
                  <a:schemeClr val="tx2"/>
                </a:solidFill>
              </a:rPr>
              <a:t>Customers must be able to create, update, and manage their user accounts, including personal details, payment information, and ride history.</a:t>
            </a:r>
          </a:p>
          <a:p>
            <a:pPr>
              <a:buFont typeface="Arial" panose="020B0604020202020204" pitchFamily="34" charset="0"/>
              <a:buChar char="•"/>
            </a:pPr>
            <a:r>
              <a:rPr lang="en-GB" sz="1800" b="1" dirty="0">
                <a:solidFill>
                  <a:schemeClr val="tx2"/>
                </a:solidFill>
              </a:rPr>
              <a:t>Enable Driver Account Management: </a:t>
            </a:r>
            <a:r>
              <a:rPr lang="en-GB" sz="1800" dirty="0">
                <a:solidFill>
                  <a:schemeClr val="tx2"/>
                </a:solidFill>
              </a:rPr>
              <a:t>Drivers must be able to register, update, and manage their profiles, vehicle information, and availability status.</a:t>
            </a:r>
          </a:p>
          <a:p>
            <a:pPr>
              <a:buFont typeface="Arial" panose="020B0604020202020204" pitchFamily="34" charset="0"/>
              <a:buChar char="•"/>
            </a:pPr>
            <a:r>
              <a:rPr lang="en-GB" sz="1800" b="1" dirty="0">
                <a:solidFill>
                  <a:schemeClr val="tx2"/>
                </a:solidFill>
              </a:rPr>
              <a:t>Support Ride Booking: </a:t>
            </a:r>
            <a:r>
              <a:rPr lang="en-GB" sz="1800" dirty="0">
                <a:solidFill>
                  <a:schemeClr val="tx2"/>
                </a:solidFill>
              </a:rPr>
              <a:t>Customers must be able to input pickup and drop-off locations and submit ride requests through the platform.</a:t>
            </a:r>
          </a:p>
          <a:p>
            <a:pPr>
              <a:buFont typeface="Arial" panose="020B0604020202020204" pitchFamily="34" charset="0"/>
              <a:buChar char="•"/>
            </a:pPr>
            <a:r>
              <a:rPr lang="en-GB" sz="1800" b="1" dirty="0">
                <a:solidFill>
                  <a:schemeClr val="tx2"/>
                </a:solidFill>
              </a:rPr>
              <a:t>Automate Driver Assignment: </a:t>
            </a:r>
            <a:r>
              <a:rPr lang="en-GB" sz="1800" dirty="0">
                <a:solidFill>
                  <a:schemeClr val="tx2"/>
                </a:solidFill>
              </a:rPr>
              <a:t>The system must automatically locate available drivers based on proximity, availability, and estimated arrival times, and assign them to incoming ride requests.</a:t>
            </a:r>
          </a:p>
          <a:p>
            <a:pPr>
              <a:buFont typeface="Arial" panose="020B0604020202020204" pitchFamily="34" charset="0"/>
              <a:buChar char="•"/>
            </a:pPr>
            <a:r>
              <a:rPr lang="en-GB" sz="1800" b="1" dirty="0">
                <a:solidFill>
                  <a:schemeClr val="tx2"/>
                </a:solidFill>
              </a:rPr>
              <a:t>Provide Real-time Tracking: </a:t>
            </a:r>
            <a:r>
              <a:rPr lang="en-GB" sz="1800" dirty="0">
                <a:solidFill>
                  <a:schemeClr val="tx2"/>
                </a:solidFill>
              </a:rPr>
              <a:t>Both customers and drivers must have access to live GPS tracking to monitor driver location, route progress, and estimated arrival times.</a:t>
            </a:r>
          </a:p>
          <a:p>
            <a:pPr>
              <a:buFont typeface="Arial" panose="020B0604020202020204" pitchFamily="34" charset="0"/>
              <a:buChar char="•"/>
            </a:pPr>
            <a:r>
              <a:rPr lang="en-GB" sz="1800" b="1" dirty="0">
                <a:solidFill>
                  <a:schemeClr val="tx2"/>
                </a:solidFill>
              </a:rPr>
              <a:t>Enable Secure Online Payments: </a:t>
            </a:r>
            <a:r>
              <a:rPr lang="en-GB" sz="1800" dirty="0">
                <a:solidFill>
                  <a:schemeClr val="tx2"/>
                </a:solidFill>
              </a:rPr>
              <a:t>Customers must be able to securely complete ride payments through an integrated online payment gateway, with digital receipts generated upon successful transactions.</a:t>
            </a:r>
          </a:p>
          <a:p>
            <a:pPr>
              <a:buFont typeface="Arial" panose="020B0604020202020204" pitchFamily="34" charset="0"/>
              <a:buChar char="•"/>
            </a:pPr>
            <a:r>
              <a:rPr lang="en-GB" sz="1800" b="1" dirty="0">
                <a:solidFill>
                  <a:schemeClr val="tx2"/>
                </a:solidFill>
              </a:rPr>
              <a:t>Generate Operational Reports: </a:t>
            </a:r>
            <a:r>
              <a:rPr lang="en-GB" sz="1800" dirty="0">
                <a:solidFill>
                  <a:schemeClr val="tx2"/>
                </a:solidFill>
              </a:rPr>
              <a:t>Managers must be able to access system-generated reports summarizing ride volumes, driver activity, peak usage periods, and other relevant operational metrics.</a:t>
            </a:r>
          </a:p>
          <a:p>
            <a:pPr>
              <a:buFont typeface="Arial" panose="020B0604020202020204" pitchFamily="34" charset="0"/>
              <a:buChar char="•"/>
            </a:pPr>
            <a:r>
              <a:rPr lang="en-GB" sz="1800" b="1" dirty="0">
                <a:solidFill>
                  <a:schemeClr val="tx2"/>
                </a:solidFill>
              </a:rPr>
              <a:t>Support Notifications and Updates: </a:t>
            </a:r>
            <a:r>
              <a:rPr lang="en-GB" sz="1800" dirty="0">
                <a:solidFill>
                  <a:schemeClr val="tx2"/>
                </a:solidFill>
              </a:rPr>
              <a:t>The system must send real-time updates to customers and drivers about ride status changes, estimated arrival times, and payment confirmations.</a:t>
            </a:r>
          </a:p>
          <a:p>
            <a:pPr>
              <a:buFont typeface="Arial" panose="020B0604020202020204" pitchFamily="34" charset="0"/>
              <a:buChar char="•"/>
            </a:pPr>
            <a:r>
              <a:rPr lang="en-GB" sz="1800" b="1" dirty="0">
                <a:solidFill>
                  <a:schemeClr val="tx2"/>
                </a:solidFill>
              </a:rPr>
              <a:t>Ensure Ride History Management: </a:t>
            </a:r>
            <a:r>
              <a:rPr lang="en-GB" sz="1800" dirty="0">
                <a:solidFill>
                  <a:schemeClr val="tx2"/>
                </a:solidFill>
              </a:rPr>
              <a:t>Customers and drivers must be able to view their respective ride histories, including trip details, payment records, and ratings.</a:t>
            </a:r>
          </a:p>
          <a:p>
            <a:pPr>
              <a:buFont typeface="Arial" panose="020B0604020202020204" pitchFamily="34" charset="0"/>
              <a:buChar char="•"/>
            </a:pPr>
            <a:r>
              <a:rPr lang="en-GB" sz="1800" b="1" dirty="0">
                <a:solidFill>
                  <a:schemeClr val="tx2"/>
                </a:solidFill>
              </a:rPr>
              <a:t>Facilitate System Scalability and Maintenance: </a:t>
            </a:r>
            <a:r>
              <a:rPr lang="en-GB" sz="1800" dirty="0">
                <a:solidFill>
                  <a:schemeClr val="tx2"/>
                </a:solidFill>
              </a:rPr>
              <a:t>The system must be designed to easily accommodate future expansions, such as adding new cities, new vehicle types, or new customer loyalty programs.</a:t>
            </a:r>
          </a:p>
          <a:p>
            <a:endParaRPr lang="en-US" sz="1000" dirty="0">
              <a:solidFill>
                <a:schemeClr val="tx2"/>
              </a:solidFill>
            </a:endParaRPr>
          </a:p>
        </p:txBody>
      </p:sp>
    </p:spTree>
    <p:extLst>
      <p:ext uri="{BB962C8B-B14F-4D97-AF65-F5344CB8AC3E}">
        <p14:creationId xmlns:p14="http://schemas.microsoft.com/office/powerpoint/2010/main" val="3953053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7331B8-B4E0-4426-90B0-B64443882401}"/>
              </a:ext>
            </a:extLst>
          </p:cNvPr>
          <p:cNvSpPr>
            <a:spLocks noGrp="1"/>
          </p:cNvSpPr>
          <p:nvPr>
            <p:ph type="title"/>
          </p:nvPr>
        </p:nvSpPr>
        <p:spPr>
          <a:xfrm>
            <a:off x="279710" y="1149927"/>
            <a:ext cx="2754284" cy="4341591"/>
          </a:xfrm>
        </p:spPr>
        <p:txBody>
          <a:bodyPr>
            <a:normAutofit/>
          </a:bodyPr>
          <a:lstStyle/>
          <a:p>
            <a:r>
              <a:rPr lang="en-US" sz="3600" dirty="0">
                <a:solidFill>
                  <a:schemeClr val="tx2"/>
                </a:solidFill>
              </a:rPr>
              <a:t>Non-Functional Requirements</a:t>
            </a:r>
          </a:p>
        </p:txBody>
      </p:sp>
      <p:sp>
        <p:nvSpPr>
          <p:cNvPr id="3" name="Content Placeholder 2">
            <a:extLst>
              <a:ext uri="{FF2B5EF4-FFF2-40B4-BE49-F238E27FC236}">
                <a16:creationId xmlns:a16="http://schemas.microsoft.com/office/drawing/2014/main" id="{7144683B-D3CE-45CC-95AF-4D043E0A15AA}"/>
              </a:ext>
            </a:extLst>
          </p:cNvPr>
          <p:cNvSpPr>
            <a:spLocks noGrp="1"/>
          </p:cNvSpPr>
          <p:nvPr>
            <p:ph idx="1"/>
          </p:nvPr>
        </p:nvSpPr>
        <p:spPr>
          <a:xfrm>
            <a:off x="3034146" y="195518"/>
            <a:ext cx="9157549" cy="6466964"/>
          </a:xfrm>
        </p:spPr>
        <p:txBody>
          <a:bodyPr anchor="ctr">
            <a:normAutofit fontScale="92500" lnSpcReduction="20000"/>
          </a:bodyPr>
          <a:lstStyle/>
          <a:p>
            <a:pPr>
              <a:buNone/>
            </a:pPr>
            <a:r>
              <a:rPr lang="en-GB" sz="1900" dirty="0">
                <a:solidFill>
                  <a:schemeClr val="tx2"/>
                </a:solidFill>
              </a:rPr>
              <a:t>The Online Ride-Sharing Platform (ORSP) must meet the following key quality attributes to ensure a reliable, scalable, and user-friendly system:</a:t>
            </a:r>
          </a:p>
          <a:p>
            <a:pPr>
              <a:buFont typeface="Arial" panose="020B0604020202020204" pitchFamily="34" charset="0"/>
              <a:buChar char="•"/>
            </a:pPr>
            <a:r>
              <a:rPr lang="en-GB" sz="1900" b="1" dirty="0">
                <a:solidFill>
                  <a:schemeClr val="tx2"/>
                </a:solidFill>
              </a:rPr>
              <a:t>Performance and Scalability</a:t>
            </a:r>
            <a:br>
              <a:rPr lang="en-GB" sz="1900" dirty="0">
                <a:solidFill>
                  <a:schemeClr val="tx2"/>
                </a:solidFill>
              </a:rPr>
            </a:br>
            <a:r>
              <a:rPr lang="en-GB" sz="1900" dirty="0">
                <a:solidFill>
                  <a:schemeClr val="tx2"/>
                </a:solidFill>
              </a:rPr>
              <a:t>The system must handle high volumes of concurrent users, especially during peak hours, without significant performance degradation. It must be scalable to support future expansion to additional cities and increased numbers of customers and drivers.</a:t>
            </a:r>
          </a:p>
          <a:p>
            <a:pPr>
              <a:buFont typeface="Arial" panose="020B0604020202020204" pitchFamily="34" charset="0"/>
              <a:buChar char="•"/>
            </a:pPr>
            <a:r>
              <a:rPr lang="en-GB" sz="1900" b="1" dirty="0">
                <a:solidFill>
                  <a:schemeClr val="tx2"/>
                </a:solidFill>
              </a:rPr>
              <a:t>Reliability and Availability</a:t>
            </a:r>
            <a:br>
              <a:rPr lang="en-GB" sz="1900" dirty="0">
                <a:solidFill>
                  <a:schemeClr val="tx2"/>
                </a:solidFill>
              </a:rPr>
            </a:br>
            <a:r>
              <a:rPr lang="en-GB" sz="1900" dirty="0">
                <a:solidFill>
                  <a:schemeClr val="tx2"/>
                </a:solidFill>
              </a:rPr>
              <a:t>The platform must maintain a minimum uptime of 99.9% to ensure customers and drivers can access the service at all times. System recovery mechanisms must be in place to handle unexpected failures with minimal service interruption.</a:t>
            </a:r>
          </a:p>
          <a:p>
            <a:pPr>
              <a:buFont typeface="Arial" panose="020B0604020202020204" pitchFamily="34" charset="0"/>
              <a:buChar char="•"/>
            </a:pPr>
            <a:r>
              <a:rPr lang="en-GB" sz="1900" b="1" dirty="0">
                <a:solidFill>
                  <a:schemeClr val="tx2"/>
                </a:solidFill>
              </a:rPr>
              <a:t>Security</a:t>
            </a:r>
            <a:br>
              <a:rPr lang="en-GB" sz="1900" dirty="0">
                <a:solidFill>
                  <a:schemeClr val="tx2"/>
                </a:solidFill>
              </a:rPr>
            </a:br>
            <a:r>
              <a:rPr lang="en-GB" sz="1900" dirty="0">
                <a:solidFill>
                  <a:schemeClr val="tx2"/>
                </a:solidFill>
              </a:rPr>
              <a:t>The system must protect user data through encryption and secure authentication methods. Integration with third-party payment gateways must comply with industry standards for financial data protection (e.g., PCI DSS compliance).</a:t>
            </a:r>
          </a:p>
          <a:p>
            <a:pPr>
              <a:buFont typeface="Arial" panose="020B0604020202020204" pitchFamily="34" charset="0"/>
              <a:buChar char="•"/>
            </a:pPr>
            <a:r>
              <a:rPr lang="en-GB" sz="1900" b="1" dirty="0">
                <a:solidFill>
                  <a:schemeClr val="tx2"/>
                </a:solidFill>
              </a:rPr>
              <a:t>Usability</a:t>
            </a:r>
            <a:br>
              <a:rPr lang="en-GB" sz="1900" dirty="0">
                <a:solidFill>
                  <a:schemeClr val="tx2"/>
                </a:solidFill>
              </a:rPr>
            </a:br>
            <a:r>
              <a:rPr lang="en-GB" sz="1900" dirty="0">
                <a:solidFill>
                  <a:schemeClr val="tx2"/>
                </a:solidFill>
              </a:rPr>
              <a:t>The platform must provide a clean, intuitive user interface that is easy to navigate for customers, drivers, and managers. Key tasks (such as booking a ride, accepting a ride, or making a payment) must be easily completed with minimal steps and training.</a:t>
            </a:r>
          </a:p>
          <a:p>
            <a:pPr>
              <a:buFont typeface="Arial" panose="020B0604020202020204" pitchFamily="34" charset="0"/>
              <a:buChar char="•"/>
            </a:pPr>
            <a:r>
              <a:rPr lang="en-GB" sz="1900" b="1" dirty="0">
                <a:solidFill>
                  <a:schemeClr val="tx2"/>
                </a:solidFill>
              </a:rPr>
              <a:t>Maintainability</a:t>
            </a:r>
            <a:br>
              <a:rPr lang="en-GB" sz="1900" dirty="0">
                <a:solidFill>
                  <a:schemeClr val="tx2"/>
                </a:solidFill>
              </a:rPr>
            </a:br>
            <a:r>
              <a:rPr lang="en-GB" sz="1900" dirty="0">
                <a:solidFill>
                  <a:schemeClr val="tx2"/>
                </a:solidFill>
              </a:rPr>
              <a:t>The system must be designed with a modular architecture to allow easy updates, bug fixes, and the addition of new features without significant system downtime.</a:t>
            </a:r>
          </a:p>
          <a:p>
            <a:pPr>
              <a:buFont typeface="Arial" panose="020B0604020202020204" pitchFamily="34" charset="0"/>
              <a:buChar char="•"/>
            </a:pPr>
            <a:r>
              <a:rPr lang="en-GB" sz="1900" b="1" dirty="0">
                <a:solidFill>
                  <a:schemeClr val="tx2"/>
                </a:solidFill>
              </a:rPr>
              <a:t>Interoperability</a:t>
            </a:r>
            <a:br>
              <a:rPr lang="en-GB" sz="1900" dirty="0">
                <a:solidFill>
                  <a:schemeClr val="tx2"/>
                </a:solidFill>
              </a:rPr>
            </a:br>
            <a:r>
              <a:rPr lang="en-GB" sz="1900" dirty="0">
                <a:solidFill>
                  <a:schemeClr val="tx2"/>
                </a:solidFill>
              </a:rPr>
              <a:t>The ORSP must integrate seamlessly with external systems such as GPS navigation services and third-party payment gateways without requiring manual intervention.</a:t>
            </a:r>
          </a:p>
          <a:p>
            <a:pPr>
              <a:buFont typeface="Arial" panose="020B0604020202020204" pitchFamily="34" charset="0"/>
              <a:buChar char="•"/>
            </a:pPr>
            <a:r>
              <a:rPr lang="en-GB" sz="1900" b="1" dirty="0">
                <a:solidFill>
                  <a:schemeClr val="tx2"/>
                </a:solidFill>
              </a:rPr>
              <a:t>Responsiveness</a:t>
            </a:r>
            <a:br>
              <a:rPr lang="en-GB" sz="1900" dirty="0">
                <a:solidFill>
                  <a:schemeClr val="tx2"/>
                </a:solidFill>
              </a:rPr>
            </a:br>
            <a:r>
              <a:rPr lang="en-GB" sz="1900" dirty="0">
                <a:solidFill>
                  <a:schemeClr val="tx2"/>
                </a:solidFill>
              </a:rPr>
              <a:t>Real-time features such as ride tracking, driver assignment, and notification delivery must occur with minimal latency to enhance the user experience.</a:t>
            </a:r>
          </a:p>
          <a:p>
            <a:endParaRPr lang="en-US" sz="1000" dirty="0">
              <a:solidFill>
                <a:schemeClr val="tx2"/>
              </a:solidFill>
            </a:endParaRPr>
          </a:p>
        </p:txBody>
      </p:sp>
    </p:spTree>
    <p:extLst>
      <p:ext uri="{BB962C8B-B14F-4D97-AF65-F5344CB8AC3E}">
        <p14:creationId xmlns:p14="http://schemas.microsoft.com/office/powerpoint/2010/main" val="4038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078B694-0DDD-2A39-7D06-DBB49206ECF3}"/>
              </a:ext>
            </a:extLst>
          </p:cNvPr>
          <p:cNvSpPr>
            <a:spLocks noGrp="1"/>
          </p:cNvSpPr>
          <p:nvPr>
            <p:ph type="title"/>
          </p:nvPr>
        </p:nvSpPr>
        <p:spPr>
          <a:xfrm>
            <a:off x="640080" y="1243013"/>
            <a:ext cx="3855720" cy="4371974"/>
          </a:xfrm>
        </p:spPr>
        <p:txBody>
          <a:bodyPr>
            <a:normAutofit/>
          </a:bodyPr>
          <a:lstStyle/>
          <a:p>
            <a:r>
              <a:rPr lang="en-US" sz="3600" b="1" i="0" u="none" strike="noStrike">
                <a:solidFill>
                  <a:schemeClr val="tx2"/>
                </a:solidFill>
                <a:effectLst/>
                <a:latin typeface="Times New Roman" panose="02020603050405020304" pitchFamily="18" charset="0"/>
              </a:rPr>
              <a:t>Actors of the Project</a:t>
            </a:r>
            <a:endParaRPr lang="en-US" sz="3600">
              <a:solidFill>
                <a:schemeClr val="tx2"/>
              </a:solidFill>
            </a:endParaRPr>
          </a:p>
        </p:txBody>
      </p:sp>
      <p:sp>
        <p:nvSpPr>
          <p:cNvPr id="3" name="Content Placeholder 2">
            <a:extLst>
              <a:ext uri="{FF2B5EF4-FFF2-40B4-BE49-F238E27FC236}">
                <a16:creationId xmlns:a16="http://schemas.microsoft.com/office/drawing/2014/main" id="{1B239F3B-EFD7-3F52-5F90-B8CDF3B8EEDB}"/>
              </a:ext>
            </a:extLst>
          </p:cNvPr>
          <p:cNvSpPr>
            <a:spLocks noGrp="1"/>
          </p:cNvSpPr>
          <p:nvPr>
            <p:ph idx="1"/>
          </p:nvPr>
        </p:nvSpPr>
        <p:spPr>
          <a:xfrm>
            <a:off x="3476059" y="396201"/>
            <a:ext cx="8411141" cy="6266281"/>
          </a:xfrm>
        </p:spPr>
        <p:txBody>
          <a:bodyPr anchor="ctr">
            <a:normAutofit lnSpcReduction="10000"/>
          </a:bodyPr>
          <a:lstStyle/>
          <a:p>
            <a:pPr>
              <a:buFont typeface="Arial" panose="020B0604020202020204" pitchFamily="34" charset="0"/>
              <a:buChar char="•"/>
            </a:pPr>
            <a:r>
              <a:rPr lang="en-GB" sz="2400" b="1" dirty="0">
                <a:solidFill>
                  <a:schemeClr val="tx2"/>
                </a:solidFill>
              </a:rPr>
              <a:t>Customer: </a:t>
            </a:r>
            <a:r>
              <a:rPr lang="en-GB" sz="2400" dirty="0">
                <a:solidFill>
                  <a:schemeClr val="tx2"/>
                </a:solidFill>
              </a:rPr>
              <a:t>An individual who uses the platform to book rides, track driver locations, make payments, and manage their ride history and personal profile.</a:t>
            </a:r>
          </a:p>
          <a:p>
            <a:pPr>
              <a:buFont typeface="Arial" panose="020B0604020202020204" pitchFamily="34" charset="0"/>
              <a:buChar char="•"/>
            </a:pPr>
            <a:r>
              <a:rPr lang="en-GB" sz="2400" b="1" dirty="0">
                <a:solidFill>
                  <a:schemeClr val="tx2"/>
                </a:solidFill>
              </a:rPr>
              <a:t>Driver: </a:t>
            </a:r>
            <a:r>
              <a:rPr lang="en-GB" sz="2400" dirty="0">
                <a:solidFill>
                  <a:schemeClr val="tx2"/>
                </a:solidFill>
              </a:rPr>
              <a:t>A registered individual who uses the platform to receive ride requests, accept bookings, navigate to pickup and drop-off locations, and manage their availability and profile.</a:t>
            </a:r>
          </a:p>
          <a:p>
            <a:pPr>
              <a:buFont typeface="Arial" panose="020B0604020202020204" pitchFamily="34" charset="0"/>
              <a:buChar char="•"/>
            </a:pPr>
            <a:r>
              <a:rPr lang="en-GB" sz="2400" b="1" dirty="0">
                <a:solidFill>
                  <a:schemeClr val="tx2"/>
                </a:solidFill>
              </a:rPr>
              <a:t>Manager: </a:t>
            </a:r>
            <a:r>
              <a:rPr lang="en-GB" sz="2400" dirty="0">
                <a:solidFill>
                  <a:schemeClr val="tx2"/>
                </a:solidFill>
              </a:rPr>
              <a:t>A </a:t>
            </a:r>
            <a:r>
              <a:rPr lang="en-GB" sz="2400" dirty="0" err="1">
                <a:solidFill>
                  <a:schemeClr val="tx2"/>
                </a:solidFill>
              </a:rPr>
              <a:t>SmartRide</a:t>
            </a:r>
            <a:r>
              <a:rPr lang="en-GB" sz="2400" dirty="0">
                <a:solidFill>
                  <a:schemeClr val="tx2"/>
                </a:solidFill>
              </a:rPr>
              <a:t> administrative user who oversees system operations, reviews reporting and analytics, manages customer or driver accounts when necessary, and monitors service performance trends.</a:t>
            </a:r>
          </a:p>
          <a:p>
            <a:pPr>
              <a:buFont typeface="Arial" panose="020B0604020202020204" pitchFamily="34" charset="0"/>
              <a:buChar char="•"/>
            </a:pPr>
            <a:r>
              <a:rPr lang="en-GB" sz="2400" b="1" dirty="0">
                <a:solidFill>
                  <a:schemeClr val="tx2"/>
                </a:solidFill>
              </a:rPr>
              <a:t>Payment Gateway Provider</a:t>
            </a:r>
            <a:r>
              <a:rPr lang="en-GB" sz="2400" dirty="0">
                <a:solidFill>
                  <a:schemeClr val="tx2"/>
                </a:solidFill>
              </a:rPr>
              <a:t> </a:t>
            </a:r>
            <a:r>
              <a:rPr lang="en-GB" sz="2400" i="1" dirty="0">
                <a:solidFill>
                  <a:schemeClr val="tx2"/>
                </a:solidFill>
              </a:rPr>
              <a:t>(External Actor): </a:t>
            </a:r>
            <a:r>
              <a:rPr lang="en-GB" sz="2400" dirty="0">
                <a:solidFill>
                  <a:schemeClr val="tx2"/>
                </a:solidFill>
              </a:rPr>
              <a:t>A third-party service responsible for securely processing customer payments. </a:t>
            </a:r>
            <a:r>
              <a:rPr lang="en-GB" sz="2400" dirty="0" err="1">
                <a:solidFill>
                  <a:schemeClr val="tx2"/>
                </a:solidFill>
              </a:rPr>
              <a:t>SmartRide</a:t>
            </a:r>
            <a:r>
              <a:rPr lang="en-GB" sz="2400" dirty="0">
                <a:solidFill>
                  <a:schemeClr val="tx2"/>
                </a:solidFill>
              </a:rPr>
              <a:t> will integrate with an external gateway to manage financial transactions without directly handling sensitive payment data.</a:t>
            </a:r>
          </a:p>
          <a:p>
            <a:pPr>
              <a:buFont typeface="Arial" panose="020B0604020202020204" pitchFamily="34" charset="0"/>
              <a:buChar char="•"/>
            </a:pPr>
            <a:r>
              <a:rPr lang="en-GB" sz="2400" b="1" dirty="0">
                <a:solidFill>
                  <a:schemeClr val="tx2"/>
                </a:solidFill>
              </a:rPr>
              <a:t>GPS Navigation Service</a:t>
            </a:r>
            <a:r>
              <a:rPr lang="en-GB" sz="2400" dirty="0">
                <a:solidFill>
                  <a:schemeClr val="tx2"/>
                </a:solidFill>
              </a:rPr>
              <a:t> </a:t>
            </a:r>
            <a:r>
              <a:rPr lang="en-GB" sz="2400" i="1" dirty="0">
                <a:solidFill>
                  <a:schemeClr val="tx2"/>
                </a:solidFill>
              </a:rPr>
              <a:t>(External Actor): </a:t>
            </a:r>
            <a:r>
              <a:rPr lang="en-GB" sz="2400" dirty="0">
                <a:solidFill>
                  <a:schemeClr val="tx2"/>
                </a:solidFill>
              </a:rPr>
              <a:t>A third-party service used to provide real-time location tracking, route optimization, and estimated arrival times for both customers and drivers.</a:t>
            </a:r>
          </a:p>
          <a:p>
            <a:endParaRPr lang="en-US" sz="1500" dirty="0">
              <a:solidFill>
                <a:schemeClr val="tx2"/>
              </a:solidFill>
            </a:endParaRPr>
          </a:p>
        </p:txBody>
      </p:sp>
    </p:spTree>
    <p:extLst>
      <p:ext uri="{BB962C8B-B14F-4D97-AF65-F5344CB8AC3E}">
        <p14:creationId xmlns:p14="http://schemas.microsoft.com/office/powerpoint/2010/main" val="436318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2753-E7DC-6F35-82EB-A3B6BDC76976}"/>
              </a:ext>
            </a:extLst>
          </p:cNvPr>
          <p:cNvSpPr>
            <a:spLocks noGrp="1"/>
          </p:cNvSpPr>
          <p:nvPr>
            <p:ph type="title"/>
          </p:nvPr>
        </p:nvSpPr>
        <p:spPr/>
        <p:txBody>
          <a:bodyPr/>
          <a:lstStyle/>
          <a:p>
            <a:r>
              <a:rPr lang="en-GB" b="1" dirty="0"/>
              <a:t>Identified Classes</a:t>
            </a:r>
            <a:endParaRPr lang="en-US" b="1" dirty="0"/>
          </a:p>
        </p:txBody>
      </p:sp>
      <p:sp>
        <p:nvSpPr>
          <p:cNvPr id="3" name="Content Placeholder 2">
            <a:extLst>
              <a:ext uri="{FF2B5EF4-FFF2-40B4-BE49-F238E27FC236}">
                <a16:creationId xmlns:a16="http://schemas.microsoft.com/office/drawing/2014/main" id="{5F977B52-E3EC-0A17-8D06-E61FE75444BD}"/>
              </a:ext>
            </a:extLst>
          </p:cNvPr>
          <p:cNvSpPr>
            <a:spLocks noGrp="1"/>
          </p:cNvSpPr>
          <p:nvPr>
            <p:ph idx="1"/>
          </p:nvPr>
        </p:nvSpPr>
        <p:spPr>
          <a:xfrm>
            <a:off x="838200" y="1729581"/>
            <a:ext cx="10515600" cy="4351338"/>
          </a:xfrm>
        </p:spPr>
        <p:txBody>
          <a:bodyPr/>
          <a:lstStyle/>
          <a:p>
            <a:pPr marL="0" indent="0">
              <a:buNone/>
            </a:pPr>
            <a:endParaRPr lang="en-GB" dirty="0"/>
          </a:p>
          <a:p>
            <a:pPr marL="0" indent="0">
              <a:buNone/>
            </a:pPr>
            <a:endParaRPr lang="en-GB" dirty="0"/>
          </a:p>
        </p:txBody>
      </p:sp>
      <p:sp>
        <p:nvSpPr>
          <p:cNvPr id="5" name="TextBox 4">
            <a:extLst>
              <a:ext uri="{FF2B5EF4-FFF2-40B4-BE49-F238E27FC236}">
                <a16:creationId xmlns:a16="http://schemas.microsoft.com/office/drawing/2014/main" id="{D4063518-3F80-8533-8796-45E11C9A9CC7}"/>
              </a:ext>
            </a:extLst>
          </p:cNvPr>
          <p:cNvSpPr txBox="1"/>
          <p:nvPr/>
        </p:nvSpPr>
        <p:spPr>
          <a:xfrm>
            <a:off x="6362700" y="3148532"/>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Location</a:t>
            </a:r>
            <a:endParaRPr lang="en-US" sz="4000" dirty="0"/>
          </a:p>
        </p:txBody>
      </p:sp>
      <p:sp>
        <p:nvSpPr>
          <p:cNvPr id="6" name="TextBox 5">
            <a:extLst>
              <a:ext uri="{FF2B5EF4-FFF2-40B4-BE49-F238E27FC236}">
                <a16:creationId xmlns:a16="http://schemas.microsoft.com/office/drawing/2014/main" id="{A6330347-0DBC-7B53-E488-53B0CEBAF1DC}"/>
              </a:ext>
            </a:extLst>
          </p:cNvPr>
          <p:cNvSpPr txBox="1"/>
          <p:nvPr/>
        </p:nvSpPr>
        <p:spPr>
          <a:xfrm>
            <a:off x="1104900" y="2082404"/>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Customer</a:t>
            </a:r>
            <a:endParaRPr lang="en-US" sz="4000" dirty="0"/>
          </a:p>
        </p:txBody>
      </p:sp>
      <p:sp>
        <p:nvSpPr>
          <p:cNvPr id="7" name="TextBox 6">
            <a:extLst>
              <a:ext uri="{FF2B5EF4-FFF2-40B4-BE49-F238E27FC236}">
                <a16:creationId xmlns:a16="http://schemas.microsoft.com/office/drawing/2014/main" id="{FB9FEFB3-FE10-9897-339A-9C02ACBE9434}"/>
              </a:ext>
            </a:extLst>
          </p:cNvPr>
          <p:cNvSpPr txBox="1"/>
          <p:nvPr/>
        </p:nvSpPr>
        <p:spPr>
          <a:xfrm>
            <a:off x="3790950" y="2056607"/>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Diver</a:t>
            </a:r>
            <a:endParaRPr lang="en-US" sz="4000" dirty="0"/>
          </a:p>
        </p:txBody>
      </p:sp>
      <p:sp>
        <p:nvSpPr>
          <p:cNvPr id="8" name="TextBox 7">
            <a:extLst>
              <a:ext uri="{FF2B5EF4-FFF2-40B4-BE49-F238E27FC236}">
                <a16:creationId xmlns:a16="http://schemas.microsoft.com/office/drawing/2014/main" id="{AC44E498-BF84-6E63-1A4F-DB0F7E1CDA7D}"/>
              </a:ext>
            </a:extLst>
          </p:cNvPr>
          <p:cNvSpPr txBox="1"/>
          <p:nvPr/>
        </p:nvSpPr>
        <p:spPr>
          <a:xfrm>
            <a:off x="8934450" y="2056607"/>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Vehicle</a:t>
            </a:r>
            <a:endParaRPr lang="en-US" sz="4000" dirty="0"/>
          </a:p>
        </p:txBody>
      </p:sp>
      <p:sp>
        <p:nvSpPr>
          <p:cNvPr id="9" name="TextBox 8">
            <a:extLst>
              <a:ext uri="{FF2B5EF4-FFF2-40B4-BE49-F238E27FC236}">
                <a16:creationId xmlns:a16="http://schemas.microsoft.com/office/drawing/2014/main" id="{F7216D9E-462B-1572-9DE0-6AD72CADA10B}"/>
              </a:ext>
            </a:extLst>
          </p:cNvPr>
          <p:cNvSpPr txBox="1"/>
          <p:nvPr/>
        </p:nvSpPr>
        <p:spPr>
          <a:xfrm>
            <a:off x="6362700" y="2037557"/>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Ride</a:t>
            </a:r>
            <a:endParaRPr lang="en-US" sz="4000" dirty="0"/>
          </a:p>
        </p:txBody>
      </p:sp>
      <p:sp>
        <p:nvSpPr>
          <p:cNvPr id="10" name="TextBox 9">
            <a:extLst>
              <a:ext uri="{FF2B5EF4-FFF2-40B4-BE49-F238E27FC236}">
                <a16:creationId xmlns:a16="http://schemas.microsoft.com/office/drawing/2014/main" id="{C592D771-477E-4DB2-5C66-0F45D6591FD6}"/>
              </a:ext>
            </a:extLst>
          </p:cNvPr>
          <p:cNvSpPr txBox="1"/>
          <p:nvPr/>
        </p:nvSpPr>
        <p:spPr>
          <a:xfrm>
            <a:off x="1104900" y="3143113"/>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Payment</a:t>
            </a:r>
            <a:endParaRPr lang="en-US" sz="4000" dirty="0"/>
          </a:p>
        </p:txBody>
      </p:sp>
      <p:sp>
        <p:nvSpPr>
          <p:cNvPr id="13" name="TextBox 12">
            <a:extLst>
              <a:ext uri="{FF2B5EF4-FFF2-40B4-BE49-F238E27FC236}">
                <a16:creationId xmlns:a16="http://schemas.microsoft.com/office/drawing/2014/main" id="{075BDC34-0618-0BBA-EB9B-CC6F9A7A44D1}"/>
              </a:ext>
            </a:extLst>
          </p:cNvPr>
          <p:cNvSpPr txBox="1"/>
          <p:nvPr/>
        </p:nvSpPr>
        <p:spPr>
          <a:xfrm>
            <a:off x="3829049" y="3143113"/>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Manager</a:t>
            </a:r>
            <a:endParaRPr lang="en-US" sz="4000" dirty="0"/>
          </a:p>
        </p:txBody>
      </p:sp>
      <p:sp>
        <p:nvSpPr>
          <p:cNvPr id="14" name="TextBox 13">
            <a:extLst>
              <a:ext uri="{FF2B5EF4-FFF2-40B4-BE49-F238E27FC236}">
                <a16:creationId xmlns:a16="http://schemas.microsoft.com/office/drawing/2014/main" id="{7F06A386-39A2-4616-163A-3295A612C2D8}"/>
              </a:ext>
            </a:extLst>
          </p:cNvPr>
          <p:cNvSpPr txBox="1"/>
          <p:nvPr/>
        </p:nvSpPr>
        <p:spPr>
          <a:xfrm>
            <a:off x="8896351" y="3143113"/>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Account</a:t>
            </a:r>
          </a:p>
        </p:txBody>
      </p:sp>
    </p:spTree>
    <p:extLst>
      <p:ext uri="{BB962C8B-B14F-4D97-AF65-F5344CB8AC3E}">
        <p14:creationId xmlns:p14="http://schemas.microsoft.com/office/powerpoint/2010/main" val="451289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111</TotalTime>
  <Words>2764</Words>
  <Application>Microsoft Office PowerPoint</Application>
  <PresentationFormat>Widescreen</PresentationFormat>
  <Paragraphs>222</Paragraphs>
  <Slides>30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SmartRide</vt:lpstr>
      <vt:lpstr>Introduction</vt:lpstr>
      <vt:lpstr>Goals</vt:lpstr>
      <vt:lpstr>Project Objectives</vt:lpstr>
      <vt:lpstr>Pain  Points</vt:lpstr>
      <vt:lpstr>Functional Requirements</vt:lpstr>
      <vt:lpstr>Non-Functional Requirements</vt:lpstr>
      <vt:lpstr>Actors of the Project</vt:lpstr>
      <vt:lpstr>Identified Classes</vt:lpstr>
      <vt:lpstr>  Class Responsibility Collaborator  </vt:lpstr>
      <vt:lpstr>  Class Responsibility Collaborator  </vt:lpstr>
      <vt:lpstr>  Class Responsibility Collaborator  </vt:lpstr>
      <vt:lpstr>  Class Responsibility Collaborator  </vt:lpstr>
      <vt:lpstr>  Class Responsibility Collaborator  </vt:lpstr>
      <vt:lpstr>UML Class Diagram</vt:lpstr>
      <vt:lpstr>Design Patterns: Singleton Pattern</vt:lpstr>
      <vt:lpstr>Design Patterns: Factory Pattern</vt:lpstr>
      <vt:lpstr>Design Patterns: Observer Pattern</vt:lpstr>
      <vt:lpstr>Design Patterns: Strategy Pattern</vt:lpstr>
      <vt:lpstr>Design Heuristics Applied</vt:lpstr>
      <vt:lpstr>Bootstrapping Process (Initialization)</vt:lpstr>
      <vt:lpstr>Bootstrapping Process (Initialization)</vt:lpstr>
      <vt:lpstr>Bootstrapping Process (Initialization)</vt:lpstr>
      <vt:lpstr>Bootstrapping Process (Initialization)</vt:lpstr>
      <vt:lpstr>Bootstrapping Process (Initialization)</vt:lpstr>
      <vt:lpstr>Four typical, non-trivial interaction patterns/scenarios</vt:lpstr>
      <vt:lpstr>Four typical, non-trivial interaction patterns/scenarios</vt:lpstr>
      <vt:lpstr>Four typical, non-trivial interaction patterns/scenarios</vt:lpstr>
      <vt:lpstr>Four typical, non-trivial interaction patterns/scenarios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Dương Long</dc:creator>
  <cp:lastModifiedBy>Anh Khoi</cp:lastModifiedBy>
  <cp:revision>6</cp:revision>
  <dcterms:created xsi:type="dcterms:W3CDTF">2025-04-28T01:55:30Z</dcterms:created>
  <dcterms:modified xsi:type="dcterms:W3CDTF">2025-05-26T06:47:22Z</dcterms:modified>
</cp:coreProperties>
</file>