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40" d="100"/>
          <a:sy n="40" d="100"/>
        </p:scale>
        <p:origin x="4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9</a:t>
            </a:fld>
            <a:endParaRPr lang="en-US"/>
          </a:p>
        </p:txBody>
      </p:sp>
    </p:spTree>
    <p:extLst>
      <p:ext uri="{BB962C8B-B14F-4D97-AF65-F5344CB8AC3E}">
        <p14:creationId xmlns:p14="http://schemas.microsoft.com/office/powerpoint/2010/main" val="313547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4/30/2025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4/30/2025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p:txBody>
          <a:bodyPr/>
          <a:lstStyle/>
          <a:p>
            <a:r>
              <a:rPr lang="en-GB" dirty="0" err="1"/>
              <a:t>SmartRide</a:t>
            </a:r>
            <a:endParaRPr lang="en-US" dirty="0"/>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p:txBody>
          <a:bodyPr/>
          <a:lstStyle/>
          <a:p>
            <a:r>
              <a:rPr lang="en-GB" dirty="0"/>
              <a:t>523K0013 - Dương Thành Long</a:t>
            </a:r>
          </a:p>
          <a:p>
            <a:r>
              <a:rPr lang="en-GB" dirty="0"/>
              <a:t>523K0010 - Phạm Lê Anh </a:t>
            </a:r>
            <a:r>
              <a:rPr lang="en-GB" dirty="0" err="1"/>
              <a:t>Khôi</a:t>
            </a:r>
            <a:endParaRPr lang="en-US" dirty="0"/>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D861-0FC1-AF57-0680-A58870538623}"/>
              </a:ext>
            </a:extLst>
          </p:cNvPr>
          <p:cNvSpPr>
            <a:spLocks noGrp="1"/>
          </p:cNvSpPr>
          <p:nvPr>
            <p:ph type="title"/>
          </p:nvPr>
        </p:nvSpPr>
        <p:spPr>
          <a:xfrm>
            <a:off x="838200" y="268872"/>
            <a:ext cx="10515600" cy="1325563"/>
          </a:xfrm>
        </p:spPr>
        <p:txBody>
          <a:bodyPr>
            <a:normAutofit fontScale="90000"/>
          </a:bodyPr>
          <a:lstStyle/>
          <a:p>
            <a:pPr rtl="0"/>
            <a:br>
              <a:rPr lang="en-US" b="1" i="0" u="none" strike="noStrike" dirty="0">
                <a:solidFill>
                  <a:srgbClr val="AF7B51"/>
                </a:solidFill>
                <a:effectLst/>
                <a:latin typeface="+mn-lt"/>
              </a:rPr>
            </a:br>
            <a:br>
              <a:rPr lang="en-US" b="1" i="0" u="none" strike="noStrike" dirty="0">
                <a:solidFill>
                  <a:srgbClr val="AF7B51"/>
                </a:solidFill>
                <a:effectLst/>
                <a:latin typeface="+mn-lt"/>
              </a:rPr>
            </a:br>
            <a:r>
              <a:rPr lang="en-US" b="1" i="0" u="none" strike="noStrike" dirty="0">
                <a:effectLst/>
                <a:latin typeface="+mn-lt"/>
              </a:rPr>
              <a:t>Class Responsibility Collaborator</a:t>
            </a:r>
            <a:br>
              <a:rPr lang="en-US" b="0" dirty="0">
                <a:effectLst/>
                <a:latin typeface="+mn-lt"/>
              </a:rPr>
            </a:b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7088508B-089A-5AB7-0373-1ABEC04DF126}"/>
              </a:ext>
            </a:extLst>
          </p:cNvPr>
          <p:cNvSpPr>
            <a:spLocks noGrp="1"/>
          </p:cNvSpPr>
          <p:nvPr>
            <p:ph idx="1"/>
          </p:nvPr>
        </p:nvSpPr>
        <p:spPr>
          <a:xfrm>
            <a:off x="208547" y="1253331"/>
            <a:ext cx="5466347" cy="4351338"/>
          </a:xfrm>
        </p:spPr>
        <p:txBody>
          <a:bodyPr/>
          <a:lstStyle/>
          <a:p>
            <a:pPr>
              <a:buNone/>
            </a:pPr>
            <a:r>
              <a:rPr lang="en-US" sz="2400" b="1" dirty="0"/>
              <a:t>Customer</a:t>
            </a:r>
          </a:p>
          <a:p>
            <a:pPr>
              <a:buNone/>
            </a:pPr>
            <a:r>
              <a:rPr lang="en-US" sz="2400" b="1" dirty="0"/>
              <a:t>Description:</a:t>
            </a:r>
            <a:br>
              <a:rPr lang="en-US" sz="2400" dirty="0"/>
            </a:br>
            <a:r>
              <a:rPr lang="en-US" sz="2400" dirty="0"/>
              <a:t>A platform user who books rides, tracks their status, and makes payments.</a:t>
            </a:r>
          </a:p>
          <a:p>
            <a:pPr>
              <a:buNone/>
            </a:pPr>
            <a:r>
              <a:rPr lang="en-US" sz="2400" b="1" dirty="0"/>
              <a:t>Responsibilities:</a:t>
            </a:r>
            <a:endParaRPr lang="en-US" sz="2400" dirty="0"/>
          </a:p>
          <a:p>
            <a:pPr>
              <a:buFont typeface="Arial" panose="020B0604020202020204" pitchFamily="34" charset="0"/>
              <a:buChar char="•"/>
            </a:pPr>
            <a:r>
              <a:rPr lang="en-US" sz="2400" dirty="0"/>
              <a:t>Book ride → </a:t>
            </a:r>
            <a:r>
              <a:rPr lang="en-US" sz="2400" i="1" dirty="0"/>
              <a:t>Collaborator: Ride</a:t>
            </a:r>
            <a:endParaRPr lang="en-US" sz="2400" dirty="0"/>
          </a:p>
          <a:p>
            <a:pPr>
              <a:buFont typeface="Arial" panose="020B0604020202020204" pitchFamily="34" charset="0"/>
              <a:buChar char="•"/>
            </a:pPr>
            <a:r>
              <a:rPr lang="en-US" sz="2400" dirty="0"/>
              <a:t>Make payment → </a:t>
            </a:r>
            <a:r>
              <a:rPr lang="en-US" sz="2400" i="1" dirty="0"/>
              <a:t>Collaborator: Payment</a:t>
            </a:r>
            <a:endParaRPr lang="en-US" sz="2400" dirty="0"/>
          </a:p>
          <a:p>
            <a:pPr>
              <a:buFont typeface="Arial" panose="020B0604020202020204" pitchFamily="34" charset="0"/>
              <a:buChar char="•"/>
            </a:pPr>
            <a:r>
              <a:rPr lang="en-US" sz="2400" dirty="0"/>
              <a:t>View ride status → </a:t>
            </a:r>
            <a:r>
              <a:rPr lang="en-US" sz="2400" i="1" dirty="0"/>
              <a:t>Collaborator: Ride</a:t>
            </a:r>
            <a:endParaRPr lang="en-US" sz="2400" dirty="0"/>
          </a:p>
          <a:p>
            <a:pPr>
              <a:buFont typeface="Arial" panose="020B0604020202020204" pitchFamily="34" charset="0"/>
              <a:buChar char="•"/>
            </a:pPr>
            <a:r>
              <a:rPr lang="en-US" sz="2400" dirty="0"/>
              <a:t>Manage profile → </a:t>
            </a:r>
            <a:r>
              <a:rPr lang="en-US" sz="2400" i="1" dirty="0"/>
              <a:t>Collaborator: Account</a:t>
            </a:r>
            <a:endParaRPr lang="en-US" sz="2400" dirty="0"/>
          </a:p>
          <a:p>
            <a:endParaRPr lang="en-US" dirty="0"/>
          </a:p>
        </p:txBody>
      </p:sp>
      <p:sp>
        <p:nvSpPr>
          <p:cNvPr id="4" name="TextBox 3">
            <a:extLst>
              <a:ext uri="{FF2B5EF4-FFF2-40B4-BE49-F238E27FC236}">
                <a16:creationId xmlns:a16="http://schemas.microsoft.com/office/drawing/2014/main" id="{5482A91F-DEEC-2660-5D19-1790F64AFEFC}"/>
              </a:ext>
            </a:extLst>
          </p:cNvPr>
          <p:cNvSpPr txBox="1"/>
          <p:nvPr/>
        </p:nvSpPr>
        <p:spPr>
          <a:xfrm>
            <a:off x="5674894" y="1155031"/>
            <a:ext cx="6308559" cy="4431983"/>
          </a:xfrm>
          <a:prstGeom prst="rect">
            <a:avLst/>
          </a:prstGeom>
          <a:noFill/>
        </p:spPr>
        <p:txBody>
          <a:bodyPr wrap="square" rtlCol="0">
            <a:spAutoFit/>
          </a:bodyPr>
          <a:lstStyle/>
          <a:p>
            <a:pPr>
              <a:buNone/>
            </a:pPr>
            <a:r>
              <a:rPr lang="en-US" sz="2400" b="1" dirty="0"/>
              <a:t>Driver</a:t>
            </a:r>
          </a:p>
          <a:p>
            <a:pPr>
              <a:buNone/>
            </a:pPr>
            <a:r>
              <a:rPr lang="en-US" sz="2400" b="1" dirty="0"/>
              <a:t>Description:</a:t>
            </a:r>
            <a:br>
              <a:rPr lang="en-US" sz="2400" dirty="0"/>
            </a:br>
            <a:r>
              <a:rPr lang="en-US" sz="2400" dirty="0"/>
              <a:t>A registered service provider who accepts ride requests and transports customers.</a:t>
            </a:r>
          </a:p>
          <a:p>
            <a:pPr>
              <a:buNone/>
            </a:pPr>
            <a:r>
              <a:rPr lang="en-US" sz="2400" b="1" dirty="0"/>
              <a:t>Responsibilities:</a:t>
            </a:r>
            <a:endParaRPr lang="en-US" sz="2400" dirty="0"/>
          </a:p>
          <a:p>
            <a:pPr>
              <a:buFont typeface="Arial" panose="020B0604020202020204" pitchFamily="34" charset="0"/>
              <a:buChar char="•"/>
            </a:pPr>
            <a:r>
              <a:rPr lang="en-US" sz="2400" dirty="0"/>
              <a:t>Accept ride requests → </a:t>
            </a:r>
            <a:r>
              <a:rPr lang="en-US" sz="2400" i="1" dirty="0"/>
              <a:t>Collaborator: Ride</a:t>
            </a:r>
            <a:endParaRPr lang="en-US" sz="2400" dirty="0"/>
          </a:p>
          <a:p>
            <a:pPr>
              <a:buFont typeface="Arial" panose="020B0604020202020204" pitchFamily="34" charset="0"/>
              <a:buChar char="•"/>
            </a:pPr>
            <a:r>
              <a:rPr lang="en-US" sz="2400" dirty="0"/>
              <a:t>Update ride status → </a:t>
            </a:r>
            <a:r>
              <a:rPr lang="en-US" sz="2400" i="1" dirty="0"/>
              <a:t>Collaborator: Ride</a:t>
            </a:r>
            <a:endParaRPr lang="en-US" sz="2400" dirty="0"/>
          </a:p>
          <a:p>
            <a:pPr>
              <a:buFont typeface="Arial" panose="020B0604020202020204" pitchFamily="34" charset="0"/>
              <a:buChar char="•"/>
            </a:pPr>
            <a:r>
              <a:rPr lang="en-US" sz="2400" dirty="0"/>
              <a:t>Manage availability → </a:t>
            </a:r>
            <a:r>
              <a:rPr lang="en-US" sz="2400" i="1" dirty="0"/>
              <a:t>Collaborator: Account</a:t>
            </a:r>
            <a:endParaRPr lang="en-US" sz="2400" dirty="0"/>
          </a:p>
          <a:p>
            <a:pPr>
              <a:buFont typeface="Arial" panose="020B0604020202020204" pitchFamily="34" charset="0"/>
              <a:buChar char="•"/>
            </a:pPr>
            <a:r>
              <a:rPr lang="en-US" sz="2400" dirty="0"/>
              <a:t>View payment history → </a:t>
            </a:r>
            <a:r>
              <a:rPr lang="en-US" sz="2400" i="1" dirty="0"/>
              <a:t>Collaborator: Payment</a:t>
            </a:r>
            <a:endParaRPr lang="en-US" sz="2400" dirty="0"/>
          </a:p>
          <a:p>
            <a:pPr>
              <a:buFont typeface="Arial" panose="020B0604020202020204" pitchFamily="34" charset="0"/>
              <a:buChar char="•"/>
            </a:pPr>
            <a:r>
              <a:rPr lang="en-US" sz="2400" dirty="0"/>
              <a:t>Manage vehicle information → </a:t>
            </a:r>
            <a:r>
              <a:rPr lang="en-US" sz="2400" i="1" dirty="0"/>
              <a:t>Collaborator: Vehicle</a:t>
            </a:r>
            <a:endParaRPr lang="en-US" sz="2400" dirty="0"/>
          </a:p>
          <a:p>
            <a:endParaRPr lang="en-US" dirty="0"/>
          </a:p>
        </p:txBody>
      </p:sp>
    </p:spTree>
    <p:extLst>
      <p:ext uri="{BB962C8B-B14F-4D97-AF65-F5344CB8AC3E}">
        <p14:creationId xmlns:p14="http://schemas.microsoft.com/office/powerpoint/2010/main" val="396427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3D7E6-61A8-7885-CCB7-4C89BFA19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D71B1-86D7-9478-3A8C-6C416B3B0382}"/>
              </a:ext>
            </a:extLst>
          </p:cNvPr>
          <p:cNvSpPr>
            <a:spLocks noGrp="1"/>
          </p:cNvSpPr>
          <p:nvPr>
            <p:ph type="title"/>
          </p:nvPr>
        </p:nvSpPr>
        <p:spPr>
          <a:xfrm>
            <a:off x="838200" y="268872"/>
            <a:ext cx="10515600" cy="1325563"/>
          </a:xfrm>
        </p:spPr>
        <p:txBody>
          <a:bodyPr>
            <a:normAutofit fontScale="90000"/>
          </a:bodyPr>
          <a:lstStyle/>
          <a:p>
            <a:pPr rtl="0"/>
            <a:br>
              <a:rPr lang="en-US" b="1" i="0" u="none" strike="noStrike" dirty="0">
                <a:solidFill>
                  <a:srgbClr val="AF7B51"/>
                </a:solidFill>
                <a:effectLst/>
                <a:latin typeface="+mn-lt"/>
              </a:rPr>
            </a:br>
            <a:br>
              <a:rPr lang="en-US" b="1" i="0" u="none" strike="noStrike" dirty="0">
                <a:solidFill>
                  <a:srgbClr val="AF7B51"/>
                </a:solidFill>
                <a:effectLst/>
                <a:latin typeface="+mn-lt"/>
              </a:rPr>
            </a:br>
            <a:r>
              <a:rPr lang="en-US" b="1" i="0" u="none" strike="noStrike" dirty="0">
                <a:effectLst/>
                <a:latin typeface="+mn-lt"/>
              </a:rPr>
              <a:t>Class Responsibility Collaborator</a:t>
            </a:r>
            <a:br>
              <a:rPr lang="en-US" b="0" dirty="0">
                <a:effectLst/>
                <a:latin typeface="+mn-lt"/>
              </a:rPr>
            </a:b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EAD8BC64-FF1A-36FA-0B79-45F578FF9F4A}"/>
              </a:ext>
            </a:extLst>
          </p:cNvPr>
          <p:cNvSpPr>
            <a:spLocks noGrp="1"/>
          </p:cNvSpPr>
          <p:nvPr>
            <p:ph idx="1"/>
          </p:nvPr>
        </p:nvSpPr>
        <p:spPr>
          <a:xfrm>
            <a:off x="208547" y="1253331"/>
            <a:ext cx="5466347" cy="4351338"/>
          </a:xfrm>
        </p:spPr>
        <p:txBody>
          <a:bodyPr>
            <a:normAutofit fontScale="85000" lnSpcReduction="10000"/>
          </a:bodyPr>
          <a:lstStyle/>
          <a:p>
            <a:pPr>
              <a:buNone/>
            </a:pPr>
            <a:r>
              <a:rPr lang="en-US" sz="2600" b="1" dirty="0"/>
              <a:t>Ride</a:t>
            </a:r>
          </a:p>
          <a:p>
            <a:pPr>
              <a:buNone/>
            </a:pPr>
            <a:r>
              <a:rPr lang="en-US" sz="2600" b="1" dirty="0"/>
              <a:t>Description:</a:t>
            </a:r>
            <a:br>
              <a:rPr lang="en-US" sz="2600" dirty="0"/>
            </a:br>
            <a:r>
              <a:rPr lang="en-US" sz="2600" dirty="0"/>
              <a:t>Represents a single transportation service from pickup to drop-off.</a:t>
            </a:r>
          </a:p>
          <a:p>
            <a:pPr>
              <a:buNone/>
            </a:pPr>
            <a:r>
              <a:rPr lang="en-US" sz="2600" b="1" dirty="0"/>
              <a:t>Responsibilities:</a:t>
            </a:r>
            <a:endParaRPr lang="en-US" sz="2600" dirty="0"/>
          </a:p>
          <a:p>
            <a:pPr>
              <a:buFont typeface="Arial" panose="020B0604020202020204" pitchFamily="34" charset="0"/>
              <a:buChar char="•"/>
            </a:pPr>
            <a:r>
              <a:rPr lang="en-US" sz="2600" dirty="0"/>
              <a:t>Link customer with driver → </a:t>
            </a:r>
            <a:r>
              <a:rPr lang="en-US" sz="2600" i="1" dirty="0"/>
              <a:t>Collaborators: Customer, Driver</a:t>
            </a:r>
            <a:endParaRPr lang="en-US" sz="2600" dirty="0"/>
          </a:p>
          <a:p>
            <a:pPr>
              <a:buFont typeface="Arial" panose="020B0604020202020204" pitchFamily="34" charset="0"/>
              <a:buChar char="•"/>
            </a:pPr>
            <a:r>
              <a:rPr lang="en-US" sz="2600" dirty="0"/>
              <a:t>Track ride progress → </a:t>
            </a:r>
            <a:r>
              <a:rPr lang="en-US" sz="2600" i="1" dirty="0"/>
              <a:t>Collaborator: Location</a:t>
            </a:r>
            <a:endParaRPr lang="en-US" sz="2600" dirty="0"/>
          </a:p>
          <a:p>
            <a:pPr>
              <a:buFont typeface="Arial" panose="020B0604020202020204" pitchFamily="34" charset="0"/>
              <a:buChar char="•"/>
            </a:pPr>
            <a:r>
              <a:rPr lang="en-US" sz="2600" dirty="0"/>
              <a:t>Update ride status (requested, accepted, ongoing, completed) → </a:t>
            </a:r>
            <a:r>
              <a:rPr lang="en-US" sz="2600" i="1" dirty="0"/>
              <a:t>Collaborator: Driver</a:t>
            </a:r>
            <a:endParaRPr lang="en-US" sz="2600" dirty="0"/>
          </a:p>
          <a:p>
            <a:pPr>
              <a:buFont typeface="Arial" panose="020B0604020202020204" pitchFamily="34" charset="0"/>
              <a:buChar char="•"/>
            </a:pPr>
            <a:r>
              <a:rPr lang="en-US" sz="2600" dirty="0"/>
              <a:t>Generate ride history → </a:t>
            </a:r>
            <a:r>
              <a:rPr lang="en-US" sz="2600" i="1" dirty="0"/>
              <a:t>Collaborators: Customer, Driver</a:t>
            </a:r>
            <a:endParaRPr lang="en-US" sz="2600" dirty="0"/>
          </a:p>
          <a:p>
            <a:endParaRPr lang="en-US" dirty="0"/>
          </a:p>
        </p:txBody>
      </p:sp>
      <p:sp>
        <p:nvSpPr>
          <p:cNvPr id="4" name="TextBox 3">
            <a:extLst>
              <a:ext uri="{FF2B5EF4-FFF2-40B4-BE49-F238E27FC236}">
                <a16:creationId xmlns:a16="http://schemas.microsoft.com/office/drawing/2014/main" id="{54657B74-1005-A87C-6585-C5091CA678D4}"/>
              </a:ext>
            </a:extLst>
          </p:cNvPr>
          <p:cNvSpPr txBox="1"/>
          <p:nvPr/>
        </p:nvSpPr>
        <p:spPr>
          <a:xfrm>
            <a:off x="5674894" y="1155031"/>
            <a:ext cx="6308559" cy="4154984"/>
          </a:xfrm>
          <a:prstGeom prst="rect">
            <a:avLst/>
          </a:prstGeom>
          <a:noFill/>
        </p:spPr>
        <p:txBody>
          <a:bodyPr wrap="square" rtlCol="0">
            <a:spAutoFit/>
          </a:bodyPr>
          <a:lstStyle/>
          <a:p>
            <a:pPr>
              <a:buNone/>
            </a:pPr>
            <a:r>
              <a:rPr lang="en-US" sz="2400" b="1" dirty="0"/>
              <a:t>Payment</a:t>
            </a:r>
          </a:p>
          <a:p>
            <a:pPr>
              <a:buNone/>
            </a:pPr>
            <a:r>
              <a:rPr lang="en-US" sz="2400" b="1" dirty="0"/>
              <a:t>Description:</a:t>
            </a:r>
            <a:br>
              <a:rPr lang="en-US" sz="2400" dirty="0"/>
            </a:br>
            <a:r>
              <a:rPr lang="en-US" sz="2400" dirty="0"/>
              <a:t>Handles processing and recording of customer payments for rides.</a:t>
            </a:r>
          </a:p>
          <a:p>
            <a:pPr>
              <a:buNone/>
            </a:pPr>
            <a:r>
              <a:rPr lang="en-US" sz="2400" b="1" dirty="0"/>
              <a:t>Responsibilities:</a:t>
            </a:r>
            <a:endParaRPr lang="en-US" sz="2400" dirty="0"/>
          </a:p>
          <a:p>
            <a:pPr>
              <a:buFont typeface="Arial" panose="020B0604020202020204" pitchFamily="34" charset="0"/>
              <a:buChar char="•"/>
            </a:pPr>
            <a:r>
              <a:rPr lang="en-US" sz="2400" dirty="0"/>
              <a:t>Process ride payment → </a:t>
            </a:r>
            <a:r>
              <a:rPr lang="en-US" sz="2400" i="1" dirty="0"/>
              <a:t>Collaborators: Customer, Ride</a:t>
            </a:r>
            <a:endParaRPr lang="en-US" sz="2400" dirty="0"/>
          </a:p>
          <a:p>
            <a:pPr>
              <a:buFont typeface="Arial" panose="020B0604020202020204" pitchFamily="34" charset="0"/>
              <a:buChar char="•"/>
            </a:pPr>
            <a:r>
              <a:rPr lang="en-US" sz="2400" dirty="0"/>
              <a:t>Generate digital receipt → </a:t>
            </a:r>
            <a:r>
              <a:rPr lang="en-US" sz="2400" i="1" dirty="0"/>
              <a:t>Collaborator: Customer</a:t>
            </a:r>
            <a:endParaRPr lang="en-US" sz="2400" dirty="0"/>
          </a:p>
          <a:p>
            <a:pPr>
              <a:buFont typeface="Arial" panose="020B0604020202020204" pitchFamily="34" charset="0"/>
              <a:buChar char="•"/>
            </a:pPr>
            <a:r>
              <a:rPr lang="en-US" sz="2400" dirty="0"/>
              <a:t>Store payment history → </a:t>
            </a:r>
            <a:r>
              <a:rPr lang="en-US" sz="2400" i="1" dirty="0"/>
              <a:t>Collaborator: Account</a:t>
            </a:r>
            <a:endParaRPr lang="en-US" sz="2400" dirty="0"/>
          </a:p>
          <a:p>
            <a:endParaRPr lang="en-US" sz="2400" dirty="0"/>
          </a:p>
        </p:txBody>
      </p:sp>
    </p:spTree>
    <p:extLst>
      <p:ext uri="{BB962C8B-B14F-4D97-AF65-F5344CB8AC3E}">
        <p14:creationId xmlns:p14="http://schemas.microsoft.com/office/powerpoint/2010/main" val="254092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9D64A-5CFB-853A-2785-D83FD52E7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3E22A-F7BF-DAF9-4C46-E1C4730C14A5}"/>
              </a:ext>
            </a:extLst>
          </p:cNvPr>
          <p:cNvSpPr>
            <a:spLocks noGrp="1"/>
          </p:cNvSpPr>
          <p:nvPr>
            <p:ph type="title"/>
          </p:nvPr>
        </p:nvSpPr>
        <p:spPr>
          <a:xfrm>
            <a:off x="838200" y="268872"/>
            <a:ext cx="10515600" cy="1325563"/>
          </a:xfrm>
        </p:spPr>
        <p:txBody>
          <a:bodyPr>
            <a:normAutofit fontScale="90000"/>
          </a:bodyPr>
          <a:lstStyle/>
          <a:p>
            <a:pPr rtl="0"/>
            <a:br>
              <a:rPr lang="en-US" b="1" i="0" u="none" strike="noStrike" dirty="0">
                <a:solidFill>
                  <a:srgbClr val="AF7B51"/>
                </a:solidFill>
                <a:effectLst/>
                <a:latin typeface="+mn-lt"/>
              </a:rPr>
            </a:br>
            <a:br>
              <a:rPr lang="en-US" b="1" i="0" u="none" strike="noStrike" dirty="0">
                <a:solidFill>
                  <a:srgbClr val="AF7B51"/>
                </a:solidFill>
                <a:effectLst/>
                <a:latin typeface="+mn-lt"/>
              </a:rPr>
            </a:br>
            <a:r>
              <a:rPr lang="en-US" b="1" i="0" u="none" strike="noStrike" dirty="0">
                <a:effectLst/>
                <a:latin typeface="+mn-lt"/>
              </a:rPr>
              <a:t>Class Responsibility Collaborator</a:t>
            </a:r>
            <a:br>
              <a:rPr lang="en-US" b="0" dirty="0">
                <a:effectLst/>
                <a:latin typeface="+mn-lt"/>
              </a:rPr>
            </a:b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7F84A9DD-41DF-6A9D-AA57-CB7912B0E6FC}"/>
              </a:ext>
            </a:extLst>
          </p:cNvPr>
          <p:cNvSpPr>
            <a:spLocks noGrp="1"/>
          </p:cNvSpPr>
          <p:nvPr>
            <p:ph idx="1"/>
          </p:nvPr>
        </p:nvSpPr>
        <p:spPr>
          <a:xfrm>
            <a:off x="208547" y="1253331"/>
            <a:ext cx="5466347" cy="4351338"/>
          </a:xfrm>
        </p:spPr>
        <p:txBody>
          <a:bodyPr>
            <a:normAutofit lnSpcReduction="10000"/>
          </a:bodyPr>
          <a:lstStyle/>
          <a:p>
            <a:pPr>
              <a:buNone/>
            </a:pPr>
            <a:r>
              <a:rPr lang="en-GB" sz="2400" b="1" dirty="0"/>
              <a:t>Manager</a:t>
            </a:r>
          </a:p>
          <a:p>
            <a:pPr>
              <a:buNone/>
            </a:pPr>
            <a:r>
              <a:rPr lang="en-GB" sz="2400" b="1" dirty="0"/>
              <a:t>Description:</a:t>
            </a:r>
            <a:br>
              <a:rPr lang="en-GB" sz="2400" dirty="0"/>
            </a:br>
            <a:r>
              <a:rPr lang="en-GB" sz="2400" dirty="0"/>
              <a:t>An administrative user who monitors system operations and accesses business analytics.</a:t>
            </a:r>
          </a:p>
          <a:p>
            <a:pPr>
              <a:buNone/>
            </a:pPr>
            <a:r>
              <a:rPr lang="en-GB" sz="2400" b="1" dirty="0"/>
              <a:t>Responsibilities:</a:t>
            </a:r>
            <a:endParaRPr lang="en-GB" sz="2400" dirty="0"/>
          </a:p>
          <a:p>
            <a:pPr>
              <a:buFont typeface="Arial" panose="020B0604020202020204" pitchFamily="34" charset="0"/>
              <a:buChar char="•"/>
            </a:pPr>
            <a:r>
              <a:rPr lang="en-GB" sz="2400" dirty="0"/>
              <a:t>Access ride and payment reports → </a:t>
            </a:r>
            <a:r>
              <a:rPr lang="en-GB" sz="2400" i="1" dirty="0"/>
              <a:t>Collaborator: Report</a:t>
            </a:r>
            <a:endParaRPr lang="en-GB" sz="2400" dirty="0"/>
          </a:p>
          <a:p>
            <a:pPr>
              <a:buFont typeface="Arial" panose="020B0604020202020204" pitchFamily="34" charset="0"/>
              <a:buChar char="•"/>
            </a:pPr>
            <a:r>
              <a:rPr lang="en-GB" sz="2400" dirty="0"/>
              <a:t>Manage user accounts → </a:t>
            </a:r>
            <a:r>
              <a:rPr lang="en-GB" sz="2400" i="1" dirty="0"/>
              <a:t>Collaborator: Account</a:t>
            </a:r>
            <a:endParaRPr lang="en-GB" sz="2400" dirty="0"/>
          </a:p>
          <a:p>
            <a:pPr>
              <a:buFont typeface="Arial" panose="020B0604020202020204" pitchFamily="34" charset="0"/>
              <a:buChar char="•"/>
            </a:pPr>
            <a:r>
              <a:rPr lang="en-GB" sz="2400" dirty="0"/>
              <a:t>Monitor driver and customer activity → </a:t>
            </a:r>
            <a:r>
              <a:rPr lang="en-GB" sz="2400" i="1" dirty="0"/>
              <a:t>Collaborators: Driver, Customer</a:t>
            </a:r>
            <a:endParaRPr lang="en-GB" sz="2400" dirty="0"/>
          </a:p>
          <a:p>
            <a:endParaRPr lang="en-US" dirty="0"/>
          </a:p>
        </p:txBody>
      </p:sp>
      <p:sp>
        <p:nvSpPr>
          <p:cNvPr id="4" name="TextBox 3">
            <a:extLst>
              <a:ext uri="{FF2B5EF4-FFF2-40B4-BE49-F238E27FC236}">
                <a16:creationId xmlns:a16="http://schemas.microsoft.com/office/drawing/2014/main" id="{E8B5ACD7-7769-5A7D-EC35-E9399796AF42}"/>
              </a:ext>
            </a:extLst>
          </p:cNvPr>
          <p:cNvSpPr txBox="1"/>
          <p:nvPr/>
        </p:nvSpPr>
        <p:spPr>
          <a:xfrm>
            <a:off x="5674894" y="1179094"/>
            <a:ext cx="6497053" cy="4431983"/>
          </a:xfrm>
          <a:prstGeom prst="rect">
            <a:avLst/>
          </a:prstGeom>
          <a:noFill/>
        </p:spPr>
        <p:txBody>
          <a:bodyPr wrap="square" rtlCol="0">
            <a:spAutoFit/>
          </a:bodyPr>
          <a:lstStyle/>
          <a:p>
            <a:pPr>
              <a:buNone/>
            </a:pPr>
            <a:r>
              <a:rPr lang="en-US" sz="2400" b="1" dirty="0"/>
              <a:t>Account</a:t>
            </a:r>
          </a:p>
          <a:p>
            <a:pPr>
              <a:buNone/>
            </a:pPr>
            <a:r>
              <a:rPr lang="en-US" sz="2400" b="1" dirty="0"/>
              <a:t>Description:</a:t>
            </a:r>
            <a:br>
              <a:rPr lang="en-US" sz="2400" dirty="0"/>
            </a:br>
            <a:r>
              <a:rPr lang="en-US" sz="2400" dirty="0"/>
              <a:t>Stores login credentials and user profile data for all users.</a:t>
            </a:r>
          </a:p>
          <a:p>
            <a:pPr>
              <a:buNone/>
            </a:pPr>
            <a:r>
              <a:rPr lang="en-US" sz="2400" b="1" dirty="0"/>
              <a:t>Responsibilities:</a:t>
            </a:r>
            <a:endParaRPr lang="en-US" sz="2400" dirty="0"/>
          </a:p>
          <a:p>
            <a:pPr>
              <a:buFont typeface="Arial" panose="020B0604020202020204" pitchFamily="34" charset="0"/>
              <a:buChar char="•"/>
            </a:pPr>
            <a:r>
              <a:rPr lang="en-US" sz="2400" dirty="0"/>
              <a:t>Store user credentials → </a:t>
            </a:r>
            <a:r>
              <a:rPr lang="en-US" sz="2400" i="1" dirty="0"/>
              <a:t>Collaborators: Customer, Driver, Manager</a:t>
            </a:r>
            <a:endParaRPr lang="en-US" sz="2400" dirty="0"/>
          </a:p>
          <a:p>
            <a:pPr>
              <a:buFont typeface="Arial" panose="020B0604020202020204" pitchFamily="34" charset="0"/>
              <a:buChar char="•"/>
            </a:pPr>
            <a:r>
              <a:rPr lang="en-US" sz="2400" dirty="0"/>
              <a:t>Allow profile updates → </a:t>
            </a:r>
            <a:r>
              <a:rPr lang="en-US" sz="2400" i="1" dirty="0"/>
              <a:t>Collaborators: Customer, Driver</a:t>
            </a:r>
            <a:endParaRPr lang="en-US" sz="2400" dirty="0"/>
          </a:p>
          <a:p>
            <a:pPr>
              <a:buFont typeface="Arial" panose="020B0604020202020204" pitchFamily="34" charset="0"/>
              <a:buChar char="•"/>
            </a:pPr>
            <a:r>
              <a:rPr lang="en-US" sz="2400" dirty="0"/>
              <a:t>Manage security (authentication/authorization) → </a:t>
            </a:r>
            <a:r>
              <a:rPr lang="en-US" sz="2400" i="1" dirty="0"/>
              <a:t>Internal logic or Auth module</a:t>
            </a:r>
            <a:endParaRPr lang="en-US" sz="2400" dirty="0"/>
          </a:p>
          <a:p>
            <a:endParaRPr lang="en-US" dirty="0"/>
          </a:p>
        </p:txBody>
      </p:sp>
    </p:spTree>
    <p:extLst>
      <p:ext uri="{BB962C8B-B14F-4D97-AF65-F5344CB8AC3E}">
        <p14:creationId xmlns:p14="http://schemas.microsoft.com/office/powerpoint/2010/main" val="40759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8DC7A-A6D5-ED82-A090-56B683B3D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7F3E5-0DCC-89CA-8739-4EEDF00DD54A}"/>
              </a:ext>
            </a:extLst>
          </p:cNvPr>
          <p:cNvSpPr>
            <a:spLocks noGrp="1"/>
          </p:cNvSpPr>
          <p:nvPr>
            <p:ph type="title"/>
          </p:nvPr>
        </p:nvSpPr>
        <p:spPr>
          <a:xfrm>
            <a:off x="838200" y="268872"/>
            <a:ext cx="10515600" cy="1325563"/>
          </a:xfrm>
        </p:spPr>
        <p:txBody>
          <a:bodyPr>
            <a:normAutofit fontScale="90000"/>
          </a:bodyPr>
          <a:lstStyle/>
          <a:p>
            <a:pPr rtl="0"/>
            <a:br>
              <a:rPr lang="en-US" b="1" i="0" u="none" strike="noStrike" dirty="0">
                <a:solidFill>
                  <a:srgbClr val="AF7B51"/>
                </a:solidFill>
                <a:effectLst/>
                <a:latin typeface="+mn-lt"/>
              </a:rPr>
            </a:br>
            <a:br>
              <a:rPr lang="en-US" b="1" i="0" u="none" strike="noStrike" dirty="0">
                <a:solidFill>
                  <a:srgbClr val="AF7B51"/>
                </a:solidFill>
                <a:effectLst/>
                <a:latin typeface="+mn-lt"/>
              </a:rPr>
            </a:br>
            <a:r>
              <a:rPr lang="en-US" b="1" i="0" u="none" strike="noStrike" dirty="0">
                <a:effectLst/>
                <a:latin typeface="+mn-lt"/>
              </a:rPr>
              <a:t>Class Responsibility Collaborator</a:t>
            </a:r>
            <a:br>
              <a:rPr lang="en-US" b="0" dirty="0">
                <a:effectLst/>
                <a:latin typeface="+mn-lt"/>
              </a:rPr>
            </a:b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956058CB-F8B4-DC43-6CE7-D3BEF6F72312}"/>
              </a:ext>
            </a:extLst>
          </p:cNvPr>
          <p:cNvSpPr>
            <a:spLocks noGrp="1"/>
          </p:cNvSpPr>
          <p:nvPr>
            <p:ph idx="1"/>
          </p:nvPr>
        </p:nvSpPr>
        <p:spPr>
          <a:xfrm>
            <a:off x="208547" y="1253331"/>
            <a:ext cx="5466347" cy="4351338"/>
          </a:xfrm>
        </p:spPr>
        <p:txBody>
          <a:bodyPr/>
          <a:lstStyle/>
          <a:p>
            <a:pPr>
              <a:buNone/>
            </a:pPr>
            <a:r>
              <a:rPr lang="en-US" sz="2400" b="1" dirty="0"/>
              <a:t>Vehicle </a:t>
            </a:r>
            <a:r>
              <a:rPr lang="en-US" sz="2400" b="1" i="1" dirty="0"/>
              <a:t>(Data Holder)</a:t>
            </a:r>
            <a:endParaRPr lang="en-US" sz="2400" b="1" dirty="0"/>
          </a:p>
          <a:p>
            <a:pPr>
              <a:buNone/>
            </a:pPr>
            <a:r>
              <a:rPr lang="en-US" sz="2400" b="1" dirty="0"/>
              <a:t>Description:</a:t>
            </a:r>
            <a:br>
              <a:rPr lang="en-US" sz="2400" dirty="0"/>
            </a:br>
            <a:r>
              <a:rPr lang="en-US" sz="2400" dirty="0"/>
              <a:t>Stores static information about a driver’s registered vehicle.</a:t>
            </a:r>
          </a:p>
          <a:p>
            <a:pPr>
              <a:buNone/>
            </a:pPr>
            <a:r>
              <a:rPr lang="en-US" sz="2400" b="1" dirty="0"/>
              <a:t>Responsibilities:</a:t>
            </a:r>
            <a:endParaRPr lang="en-US" sz="2400" dirty="0"/>
          </a:p>
          <a:p>
            <a:pPr>
              <a:buFont typeface="Arial" panose="020B0604020202020204" pitchFamily="34" charset="0"/>
              <a:buChar char="•"/>
            </a:pPr>
            <a:r>
              <a:rPr lang="en-US" sz="2400" dirty="0"/>
              <a:t>Hold vehicle details (model, license plate, type) → </a:t>
            </a:r>
            <a:r>
              <a:rPr lang="en-US" sz="2400" i="1" dirty="0"/>
              <a:t>Collaborator: Driver</a:t>
            </a:r>
            <a:endParaRPr lang="en-US" sz="2400" dirty="0"/>
          </a:p>
          <a:p>
            <a:endParaRPr lang="en-US" dirty="0"/>
          </a:p>
        </p:txBody>
      </p:sp>
      <p:sp>
        <p:nvSpPr>
          <p:cNvPr id="4" name="TextBox 3">
            <a:extLst>
              <a:ext uri="{FF2B5EF4-FFF2-40B4-BE49-F238E27FC236}">
                <a16:creationId xmlns:a16="http://schemas.microsoft.com/office/drawing/2014/main" id="{C902EBD9-744A-DF66-A46B-BBC3FC724A80}"/>
              </a:ext>
            </a:extLst>
          </p:cNvPr>
          <p:cNvSpPr txBox="1"/>
          <p:nvPr/>
        </p:nvSpPr>
        <p:spPr>
          <a:xfrm>
            <a:off x="5674894" y="1155031"/>
            <a:ext cx="6308559" cy="3785652"/>
          </a:xfrm>
          <a:prstGeom prst="rect">
            <a:avLst/>
          </a:prstGeom>
          <a:noFill/>
        </p:spPr>
        <p:txBody>
          <a:bodyPr wrap="square" rtlCol="0">
            <a:spAutoFit/>
          </a:bodyPr>
          <a:lstStyle/>
          <a:p>
            <a:pPr>
              <a:buNone/>
            </a:pPr>
            <a:r>
              <a:rPr lang="en-GB" sz="2400" b="1" dirty="0"/>
              <a:t>Location </a:t>
            </a:r>
            <a:r>
              <a:rPr lang="en-GB" sz="2400" b="1" i="1" dirty="0"/>
              <a:t>(Data Holder)</a:t>
            </a:r>
            <a:endParaRPr lang="en-GB" sz="2400" b="1" dirty="0"/>
          </a:p>
          <a:p>
            <a:pPr>
              <a:buNone/>
            </a:pPr>
            <a:r>
              <a:rPr lang="en-GB" sz="2400" b="1" dirty="0"/>
              <a:t>Description:</a:t>
            </a:r>
            <a:br>
              <a:rPr lang="en-GB" sz="2400" dirty="0"/>
            </a:br>
            <a:r>
              <a:rPr lang="en-GB" sz="2400" dirty="0"/>
              <a:t>Stores geolocation data used for pickup, drop-off, and real-time tracking.</a:t>
            </a:r>
          </a:p>
          <a:p>
            <a:pPr>
              <a:buNone/>
            </a:pPr>
            <a:r>
              <a:rPr lang="en-GB" sz="2400" b="1" dirty="0"/>
              <a:t>Responsibilities:</a:t>
            </a:r>
            <a:endParaRPr lang="en-GB" sz="2400" dirty="0"/>
          </a:p>
          <a:p>
            <a:pPr>
              <a:buFont typeface="Arial" panose="020B0604020202020204" pitchFamily="34" charset="0"/>
              <a:buChar char="•"/>
            </a:pPr>
            <a:r>
              <a:rPr lang="en-GB" sz="2400" dirty="0"/>
              <a:t>Record pickup/drop-off locations → </a:t>
            </a:r>
            <a:r>
              <a:rPr lang="en-GB" sz="2400" i="1" dirty="0"/>
              <a:t>Collaborators: Customer, Ride</a:t>
            </a:r>
            <a:endParaRPr lang="en-GB" sz="2400" dirty="0"/>
          </a:p>
          <a:p>
            <a:pPr>
              <a:buFont typeface="Arial" panose="020B0604020202020204" pitchFamily="34" charset="0"/>
              <a:buChar char="•"/>
            </a:pPr>
            <a:r>
              <a:rPr lang="en-GB" sz="2400" dirty="0"/>
              <a:t>Update real-time position during trip → </a:t>
            </a:r>
            <a:r>
              <a:rPr lang="en-GB" sz="2400" i="1" dirty="0"/>
              <a:t>Collaborator: Ride</a:t>
            </a:r>
            <a:endParaRPr lang="en-GB" sz="2400" dirty="0"/>
          </a:p>
          <a:p>
            <a:endParaRPr lang="en-US" sz="2400" dirty="0"/>
          </a:p>
        </p:txBody>
      </p:sp>
    </p:spTree>
    <p:extLst>
      <p:ext uri="{BB962C8B-B14F-4D97-AF65-F5344CB8AC3E}">
        <p14:creationId xmlns:p14="http://schemas.microsoft.com/office/powerpoint/2010/main" val="266518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3732E-F470-2A7D-D9D8-A4852E5AC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F6E77C-D07A-B3CD-9097-5BCE3EA56E02}"/>
              </a:ext>
            </a:extLst>
          </p:cNvPr>
          <p:cNvSpPr>
            <a:spLocks noGrp="1"/>
          </p:cNvSpPr>
          <p:nvPr>
            <p:ph type="title"/>
          </p:nvPr>
        </p:nvSpPr>
        <p:spPr>
          <a:xfrm>
            <a:off x="838200" y="268872"/>
            <a:ext cx="10515600" cy="1325563"/>
          </a:xfrm>
        </p:spPr>
        <p:txBody>
          <a:bodyPr>
            <a:normAutofit fontScale="90000"/>
          </a:bodyPr>
          <a:lstStyle/>
          <a:p>
            <a:pPr rtl="0"/>
            <a:br>
              <a:rPr lang="en-US" b="1" i="0" u="none" strike="noStrike" dirty="0">
                <a:solidFill>
                  <a:srgbClr val="AF7B51"/>
                </a:solidFill>
                <a:effectLst/>
                <a:latin typeface="+mn-lt"/>
              </a:rPr>
            </a:br>
            <a:br>
              <a:rPr lang="en-US" b="1" i="0" u="none" strike="noStrike" dirty="0">
                <a:solidFill>
                  <a:srgbClr val="AF7B51"/>
                </a:solidFill>
                <a:effectLst/>
                <a:latin typeface="+mn-lt"/>
              </a:rPr>
            </a:br>
            <a:r>
              <a:rPr lang="en-US" b="1" i="0" u="none" strike="noStrike" dirty="0">
                <a:effectLst/>
                <a:latin typeface="+mn-lt"/>
              </a:rPr>
              <a:t>Class Responsibility Collaborator</a:t>
            </a:r>
            <a:br>
              <a:rPr lang="en-US" b="0" dirty="0">
                <a:effectLst/>
                <a:latin typeface="+mn-lt"/>
              </a:rPr>
            </a:b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FDD5B5EF-8608-D4F6-8985-1DC6A6FA9ACB}"/>
              </a:ext>
            </a:extLst>
          </p:cNvPr>
          <p:cNvSpPr>
            <a:spLocks noGrp="1"/>
          </p:cNvSpPr>
          <p:nvPr>
            <p:ph idx="1"/>
          </p:nvPr>
        </p:nvSpPr>
        <p:spPr>
          <a:xfrm>
            <a:off x="208547" y="1253331"/>
            <a:ext cx="5466347" cy="4351338"/>
          </a:xfrm>
        </p:spPr>
        <p:txBody>
          <a:bodyPr/>
          <a:lstStyle/>
          <a:p>
            <a:pPr>
              <a:buNone/>
            </a:pPr>
            <a:r>
              <a:rPr lang="en-US" sz="2400" b="1" dirty="0"/>
              <a:t>Report </a:t>
            </a:r>
            <a:r>
              <a:rPr lang="en-US" sz="2400" b="1" i="1" dirty="0"/>
              <a:t>(Data Holder)</a:t>
            </a:r>
            <a:endParaRPr lang="en-US" sz="2400" b="1" dirty="0"/>
          </a:p>
          <a:p>
            <a:pPr>
              <a:buNone/>
            </a:pPr>
            <a:r>
              <a:rPr lang="en-US" sz="2400" b="1" dirty="0"/>
              <a:t>Description:</a:t>
            </a:r>
            <a:br>
              <a:rPr lang="en-US" sz="2400" dirty="0"/>
            </a:br>
            <a:r>
              <a:rPr lang="en-US" sz="2400" dirty="0"/>
              <a:t>Contains summarized data for administrative review and analytics.</a:t>
            </a:r>
          </a:p>
          <a:p>
            <a:pPr>
              <a:buNone/>
            </a:pPr>
            <a:r>
              <a:rPr lang="en-US" sz="2400" b="1" dirty="0"/>
              <a:t>Responsibilities:</a:t>
            </a:r>
            <a:endParaRPr lang="en-US" sz="2400" dirty="0"/>
          </a:p>
          <a:p>
            <a:pPr>
              <a:buFont typeface="Arial" panose="020B0604020202020204" pitchFamily="34" charset="0"/>
              <a:buChar char="•"/>
            </a:pPr>
            <a:r>
              <a:rPr lang="en-US" sz="2400" dirty="0"/>
              <a:t>Store ride and payment summaries → </a:t>
            </a:r>
            <a:r>
              <a:rPr lang="en-US" sz="2400" i="1" dirty="0"/>
              <a:t>Collaborators: Ride, Payment</a:t>
            </a:r>
            <a:endParaRPr lang="en-US" sz="2400" dirty="0"/>
          </a:p>
          <a:p>
            <a:pPr>
              <a:buFont typeface="Arial" panose="020B0604020202020204" pitchFamily="34" charset="0"/>
              <a:buChar char="•"/>
            </a:pPr>
            <a:r>
              <a:rPr lang="en-US" sz="2400" dirty="0"/>
              <a:t>Present operational metrics to managers → </a:t>
            </a:r>
            <a:r>
              <a:rPr lang="en-US" sz="2400" i="1" dirty="0"/>
              <a:t>Collaborator: Manager</a:t>
            </a:r>
            <a:endParaRPr lang="en-US" sz="2400" dirty="0"/>
          </a:p>
          <a:p>
            <a:endParaRPr lang="en-US" dirty="0"/>
          </a:p>
        </p:txBody>
      </p:sp>
    </p:spTree>
    <p:extLst>
      <p:ext uri="{BB962C8B-B14F-4D97-AF65-F5344CB8AC3E}">
        <p14:creationId xmlns:p14="http://schemas.microsoft.com/office/powerpoint/2010/main" val="2966952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0" y="-188327"/>
            <a:ext cx="10515600" cy="1325563"/>
          </a:xfrm>
        </p:spPr>
        <p:txBody>
          <a:bodyPr/>
          <a:lstStyle/>
          <a:p>
            <a:r>
              <a:rPr lang="en-GB" dirty="0"/>
              <a:t>UML Class Diagram</a:t>
            </a:r>
            <a:endParaRPr lang="en-US" dirty="0"/>
          </a:p>
        </p:txBody>
      </p:sp>
      <p:pic>
        <p:nvPicPr>
          <p:cNvPr id="1026" name="Picture 2">
            <a:extLst>
              <a:ext uri="{FF2B5EF4-FFF2-40B4-BE49-F238E27FC236}">
                <a16:creationId xmlns:a16="http://schemas.microsoft.com/office/drawing/2014/main" id="{21B6ED53-50C4-7AB5-A80A-D6A6578D9A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971536"/>
            <a:ext cx="8566484" cy="5826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0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p:txBody>
          <a:bodyPr/>
          <a:lstStyle/>
          <a:p>
            <a:r>
              <a:rPr lang="en-GB" dirty="0"/>
              <a:t>Design Patterns: </a:t>
            </a:r>
            <a:r>
              <a:rPr lang="en-US" dirty="0"/>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p:txBody>
          <a:bodyPr>
            <a:normAutofit fontScale="92500"/>
          </a:bodyPr>
          <a:lstStyle/>
          <a:p>
            <a:pPr>
              <a:buNone/>
            </a:pPr>
            <a:r>
              <a:rPr lang="en-GB" b="1" dirty="0"/>
              <a:t>Used in:</a:t>
            </a:r>
            <a:r>
              <a:rPr lang="en-GB" dirty="0"/>
              <a:t> Manager, Report</a:t>
            </a:r>
          </a:p>
          <a:p>
            <a:pPr>
              <a:buNone/>
            </a:pPr>
            <a:r>
              <a:rPr lang="en-GB" dirty="0"/>
              <a:t>We apply the Singleton pattern to the </a:t>
            </a:r>
            <a:r>
              <a:rPr lang="en-GB" b="1" dirty="0"/>
              <a:t>Manager</a:t>
            </a:r>
            <a:r>
              <a:rPr lang="en-GB" dirty="0"/>
              <a:t> and </a:t>
            </a:r>
            <a:r>
              <a:rPr lang="en-GB" b="1" dirty="0"/>
              <a:t>Report</a:t>
            </a:r>
            <a:r>
              <a:rPr lang="en-GB" dirty="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b="1" dirty="0"/>
              <a:t>Justification:</a:t>
            </a:r>
            <a:endParaRPr lang="en-GB" dirty="0"/>
          </a:p>
          <a:p>
            <a:pPr>
              <a:buFont typeface="Arial" panose="020B0604020202020204" pitchFamily="34" charset="0"/>
              <a:buChar char="•"/>
            </a:pPr>
            <a:r>
              <a:rPr lang="en-GB" dirty="0"/>
              <a:t>Ensures centralized control over system-wide data</a:t>
            </a:r>
          </a:p>
          <a:p>
            <a:pPr>
              <a:buFont typeface="Arial" panose="020B0604020202020204" pitchFamily="34" charset="0"/>
              <a:buChar char="•"/>
            </a:pPr>
            <a:r>
              <a:rPr lang="en-GB" dirty="0"/>
              <a:t>Prevents duplicate report generation</a:t>
            </a:r>
          </a:p>
          <a:p>
            <a:pPr>
              <a:buFont typeface="Arial" panose="020B0604020202020204" pitchFamily="34" charset="0"/>
              <a:buChar char="•"/>
            </a:pPr>
            <a:r>
              <a:rPr lang="en-GB" dirty="0"/>
              <a:t>Simplifies coordination of admin tasks</a:t>
            </a:r>
          </a:p>
          <a:p>
            <a:endParaRPr lang="en-US" dirty="0"/>
          </a:p>
        </p:txBody>
      </p:sp>
    </p:spTree>
    <p:extLst>
      <p:ext uri="{BB962C8B-B14F-4D97-AF65-F5344CB8AC3E}">
        <p14:creationId xmlns:p14="http://schemas.microsoft.com/office/powerpoint/2010/main" val="64858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p:txBody>
          <a:bodyPr/>
          <a:lstStyle/>
          <a:p>
            <a:r>
              <a:rPr lang="en-GB" dirty="0"/>
              <a:t>Design Patterns: </a:t>
            </a:r>
            <a:r>
              <a:rPr lang="en-US" dirty="0"/>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p:txBody>
          <a:bodyPr>
            <a:normAutofit fontScale="92500" lnSpcReduction="10000"/>
          </a:bodyPr>
          <a:lstStyle/>
          <a:p>
            <a:pPr>
              <a:buNone/>
            </a:pPr>
            <a:r>
              <a:rPr lang="en-GB" b="1" dirty="0"/>
              <a:t>Used in:</a:t>
            </a:r>
            <a:r>
              <a:rPr lang="en-GB" dirty="0"/>
              <a:t> Ride, Payment creation</a:t>
            </a:r>
          </a:p>
          <a:p>
            <a:pPr marL="0" indent="0">
              <a:buNone/>
            </a:pPr>
            <a:r>
              <a:rPr lang="en-GB" dirty="0"/>
              <a:t>The Factory pattern is used to encapsulate the creation of </a:t>
            </a:r>
            <a:r>
              <a:rPr lang="en-GB" b="1" dirty="0"/>
              <a:t>Ride</a:t>
            </a:r>
            <a:r>
              <a:rPr lang="en-GB" dirty="0"/>
              <a:t> and </a:t>
            </a:r>
            <a:r>
              <a:rPr lang="en-GB" b="1" dirty="0"/>
              <a:t>Payment</a:t>
            </a:r>
            <a:r>
              <a:rPr lang="en-GB" dirty="0"/>
              <a:t> objects. For example, a </a:t>
            </a:r>
            <a:r>
              <a:rPr lang="en-GB" dirty="0" err="1"/>
              <a:t>RideFactory</a:t>
            </a:r>
            <a:r>
              <a:rPr lang="en-GB" dirty="0"/>
              <a:t> an handle the creation of ride instances depending on the vehicle type (car, motorbike), and a </a:t>
            </a:r>
            <a:r>
              <a:rPr lang="en-GB" dirty="0" err="1"/>
              <a:t>PaymentFactory</a:t>
            </a:r>
            <a:r>
              <a:rPr lang="en-GB" dirty="0"/>
              <a:t> can handle the creation of payments depending on the payment method (credit card, wallet, etc.).</a:t>
            </a:r>
          </a:p>
          <a:p>
            <a:pPr>
              <a:buNone/>
            </a:pPr>
            <a:r>
              <a:rPr lang="en-US" b="1" dirty="0"/>
              <a:t>Justification:</a:t>
            </a:r>
            <a:endParaRPr lang="en-US" dirty="0"/>
          </a:p>
          <a:p>
            <a:pPr>
              <a:buFont typeface="Arial" panose="020B0604020202020204" pitchFamily="34" charset="0"/>
              <a:buChar char="•"/>
            </a:pPr>
            <a:r>
              <a:rPr lang="en-US" dirty="0"/>
              <a:t>Encapsulates object creation logic</a:t>
            </a:r>
          </a:p>
          <a:p>
            <a:pPr>
              <a:buFont typeface="Arial" panose="020B0604020202020204" pitchFamily="34" charset="0"/>
              <a:buChar char="•"/>
            </a:pPr>
            <a:r>
              <a:rPr lang="en-US" dirty="0"/>
              <a:t>Supports future extension (e.g., adding new vehicle types or payment methods)</a:t>
            </a:r>
          </a:p>
          <a:p>
            <a:pPr>
              <a:buFont typeface="Arial" panose="020B0604020202020204" pitchFamily="34" charset="0"/>
              <a:buChar char="•"/>
            </a:pPr>
            <a:r>
              <a:rPr lang="en-US" dirty="0"/>
              <a:t>Simplifies client-side code</a:t>
            </a:r>
          </a:p>
          <a:p>
            <a:pPr marL="0" indent="0">
              <a:buNone/>
            </a:pPr>
            <a:endParaRPr lang="en-GB" dirty="0"/>
          </a:p>
          <a:p>
            <a:endParaRPr lang="en-US" dirty="0"/>
          </a:p>
        </p:txBody>
      </p:sp>
    </p:spTree>
    <p:extLst>
      <p:ext uri="{BB962C8B-B14F-4D97-AF65-F5344CB8AC3E}">
        <p14:creationId xmlns:p14="http://schemas.microsoft.com/office/powerpoint/2010/main" val="29132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p:txBody>
          <a:bodyPr/>
          <a:lstStyle/>
          <a:p>
            <a:r>
              <a:rPr lang="en-GB" dirty="0"/>
              <a:t>Design Patterns: </a:t>
            </a:r>
            <a:r>
              <a:rPr lang="en-US" dirty="0"/>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p:txBody>
          <a:bodyPr/>
          <a:lstStyle/>
          <a:p>
            <a:pPr>
              <a:buNone/>
            </a:pPr>
            <a:r>
              <a:rPr lang="en-GB" b="1" dirty="0"/>
              <a:t>Used in:</a:t>
            </a:r>
            <a:r>
              <a:rPr lang="en-GB" dirty="0"/>
              <a:t> Ride, Customer, Driver updates</a:t>
            </a:r>
          </a:p>
          <a:p>
            <a:pPr>
              <a:buNone/>
            </a:pPr>
            <a:r>
              <a:rPr lang="en-GB" dirty="0"/>
              <a:t>The Observer pattern is applied to </a:t>
            </a:r>
            <a:r>
              <a:rPr lang="en-GB" b="1" dirty="0"/>
              <a:t>Ride</a:t>
            </a:r>
            <a:r>
              <a:rPr lang="en-GB" dirty="0"/>
              <a:t> so that </a:t>
            </a:r>
            <a:r>
              <a:rPr lang="en-GB" b="1" dirty="0"/>
              <a:t>Customer</a:t>
            </a:r>
            <a:r>
              <a:rPr lang="en-GB" dirty="0"/>
              <a:t> and </a:t>
            </a:r>
            <a:r>
              <a:rPr lang="en-GB" b="1" dirty="0"/>
              <a:t>Driver</a:t>
            </a:r>
            <a:r>
              <a:rPr lang="en-GB" dirty="0"/>
              <a:t> can subscribe to ride status updates (e.g., when the driver is nearby, when the ride starts, when it finishes). This ensures that both users get real-time notifications without tight coupling between objects.</a:t>
            </a:r>
          </a:p>
          <a:p>
            <a:pPr>
              <a:buNone/>
            </a:pPr>
            <a:r>
              <a:rPr lang="en-GB" b="1" dirty="0"/>
              <a:t>Justification:</a:t>
            </a:r>
            <a:endParaRPr lang="en-GB" dirty="0"/>
          </a:p>
          <a:p>
            <a:pPr>
              <a:buFont typeface="Arial" panose="020B0604020202020204" pitchFamily="34" charset="0"/>
              <a:buChar char="•"/>
            </a:pPr>
            <a:r>
              <a:rPr lang="en-GB" dirty="0"/>
              <a:t>Enables real-time status updates</a:t>
            </a:r>
          </a:p>
          <a:p>
            <a:pPr>
              <a:buFont typeface="Arial" panose="020B0604020202020204" pitchFamily="34" charset="0"/>
              <a:buChar char="•"/>
            </a:pPr>
            <a:r>
              <a:rPr lang="en-GB" dirty="0"/>
              <a:t>Reduces coupling between Ride and its observers</a:t>
            </a:r>
          </a:p>
          <a:p>
            <a:pPr>
              <a:buFont typeface="Arial" panose="020B0604020202020204" pitchFamily="34" charset="0"/>
              <a:buChar char="•"/>
            </a:pPr>
            <a:r>
              <a:rPr lang="en-GB" dirty="0"/>
              <a:t>Improves user experience with live notifications</a:t>
            </a:r>
          </a:p>
          <a:p>
            <a:endParaRPr lang="en-US" dirty="0"/>
          </a:p>
        </p:txBody>
      </p:sp>
    </p:spTree>
    <p:extLst>
      <p:ext uri="{BB962C8B-B14F-4D97-AF65-F5344CB8AC3E}">
        <p14:creationId xmlns:p14="http://schemas.microsoft.com/office/powerpoint/2010/main" val="287045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p:txBody>
          <a:bodyPr/>
          <a:lstStyle/>
          <a:p>
            <a:r>
              <a:rPr lang="en-GB" dirty="0"/>
              <a:t>Design Patterns: </a:t>
            </a:r>
            <a:r>
              <a:rPr lang="en-US" dirty="0"/>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p:txBody>
          <a:bodyPr>
            <a:normAutofit lnSpcReduction="10000"/>
          </a:bodyPr>
          <a:lstStyle/>
          <a:p>
            <a:pPr>
              <a:buNone/>
            </a:pPr>
            <a:r>
              <a:rPr lang="en-GB" b="1" dirty="0"/>
              <a:t>Used in:</a:t>
            </a:r>
            <a:r>
              <a:rPr lang="en-GB" dirty="0"/>
              <a:t> Payment processing</a:t>
            </a:r>
          </a:p>
          <a:p>
            <a:pPr>
              <a:buNone/>
            </a:pPr>
            <a:r>
              <a:rPr lang="en-GB" dirty="0"/>
              <a:t>The </a:t>
            </a:r>
            <a:r>
              <a:rPr lang="en-GB" b="1" dirty="0"/>
              <a:t>Payment</a:t>
            </a:r>
            <a:r>
              <a:rPr lang="en-GB" dirty="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b="1" dirty="0"/>
              <a:t>Justification:</a:t>
            </a:r>
            <a:endParaRPr lang="en-GB" dirty="0"/>
          </a:p>
          <a:p>
            <a:pPr>
              <a:buFont typeface="Arial" panose="020B0604020202020204" pitchFamily="34" charset="0"/>
              <a:buChar char="•"/>
            </a:pPr>
            <a:r>
              <a:rPr lang="en-GB" dirty="0"/>
              <a:t>Supports multiple, interchangeable payment strategies</a:t>
            </a:r>
          </a:p>
          <a:p>
            <a:pPr>
              <a:buFont typeface="Arial" panose="020B0604020202020204" pitchFamily="34" charset="0"/>
              <a:buChar char="•"/>
            </a:pPr>
            <a:r>
              <a:rPr lang="en-GB" dirty="0"/>
              <a:t>Improves flexibility and testability of payment workflows</a:t>
            </a:r>
          </a:p>
          <a:p>
            <a:pPr>
              <a:buFont typeface="Arial" panose="020B0604020202020204" pitchFamily="34" charset="0"/>
              <a:buChar char="•"/>
            </a:pPr>
            <a:r>
              <a:rPr lang="en-GB" dirty="0"/>
              <a:t>Makes the system easily extendable for future payment methods</a:t>
            </a:r>
          </a:p>
          <a:p>
            <a:endParaRPr lang="en-US" dirty="0"/>
          </a:p>
        </p:txBody>
      </p:sp>
    </p:spTree>
    <p:extLst>
      <p:ext uri="{BB962C8B-B14F-4D97-AF65-F5344CB8AC3E}">
        <p14:creationId xmlns:p14="http://schemas.microsoft.com/office/powerpoint/2010/main" val="309467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838200" y="1690688"/>
            <a:ext cx="10515600" cy="4351338"/>
          </a:xfrm>
        </p:spPr>
        <p:txBody>
          <a:bodyPr>
            <a:normAutofit fontScale="92500" lnSpcReduction="20000"/>
          </a:bodyPr>
          <a:lstStyle/>
          <a:p>
            <a:pPr>
              <a:buNone/>
            </a:pPr>
            <a:r>
              <a:rPr lang="en-GB" dirty="0"/>
              <a:t>- </a:t>
            </a:r>
            <a:r>
              <a:rPr lang="en-GB" dirty="0" err="1"/>
              <a:t>SmartRide</a:t>
            </a:r>
            <a:r>
              <a:rPr lang="en-GB" dirty="0"/>
              <a:t> is a transportation service company operating in a busy metropolitan city. The company connects customers with available drivers for a fee, using cars and motorbikes. Currently, </a:t>
            </a:r>
            <a:r>
              <a:rPr lang="en-GB" dirty="0" err="1"/>
              <a:t>SmartRide’s</a:t>
            </a:r>
            <a:r>
              <a:rPr lang="en-GB" dirty="0"/>
              <a:t> operations are managed manually, leading to inefficiencies such as long wait times, lost ride opportunities, and slow payment handling. To address these challenges and to prepare for future growth, </a:t>
            </a:r>
            <a:r>
              <a:rPr lang="en-GB" dirty="0" err="1"/>
              <a:t>SmartRide</a:t>
            </a:r>
            <a:r>
              <a:rPr lang="en-GB" dirty="0"/>
              <a:t> has commissioned the development of a new Online Ride-Sharing Platform (ORSP).</a:t>
            </a:r>
          </a:p>
          <a:p>
            <a:pPr marL="0" indent="0">
              <a:buNone/>
            </a:pPr>
            <a:r>
              <a:rPr lang="en-GB" dirty="0"/>
              <a:t>- </a:t>
            </a:r>
            <a:r>
              <a:rPr lang="en-GB" dirty="0" err="1"/>
              <a:t>SESoft</a:t>
            </a:r>
            <a:r>
              <a:rPr lang="en-GB" dirty="0"/>
              <a:t> Consulting has been tasked with designing and developing the ORSP to automate and enhance </a:t>
            </a:r>
            <a:r>
              <a:rPr lang="en-GB" dirty="0" err="1"/>
              <a:t>SmartRide’s</a:t>
            </a:r>
            <a:r>
              <a:rPr lang="en-GB" dirty="0"/>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pPr marL="0" indent="0">
              <a:buNone/>
            </a:pPr>
            <a:r>
              <a:rPr lang="en-GB" dirty="0"/>
              <a:t>.</a:t>
            </a:r>
          </a:p>
          <a:p>
            <a:endParaRPr lang="en-US" dirty="0"/>
          </a:p>
        </p:txBody>
      </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p:txBody>
          <a:bodyPr/>
          <a:lstStyle/>
          <a:p>
            <a:r>
              <a:rPr lang="en-US" dirty="0"/>
              <a:t>Design Heuristics Applied</a:t>
            </a:r>
          </a:p>
        </p:txBody>
      </p:sp>
      <p:sp>
        <p:nvSpPr>
          <p:cNvPr id="3" name="Content Placeholder 2">
            <a:extLst>
              <a:ext uri="{FF2B5EF4-FFF2-40B4-BE49-F238E27FC236}">
                <a16:creationId xmlns:a16="http://schemas.microsoft.com/office/drawing/2014/main" id="{F484CBA1-1681-EB9F-4DF4-254E0921AD05}"/>
              </a:ext>
            </a:extLst>
          </p:cNvPr>
          <p:cNvSpPr>
            <a:spLocks noGrp="1"/>
          </p:cNvSpPr>
          <p:nvPr>
            <p:ph idx="1"/>
          </p:nvPr>
        </p:nvSpPr>
        <p:spPr/>
        <p:txBody>
          <a:bodyPr/>
          <a:lstStyle/>
          <a:p>
            <a:pPr>
              <a:buFont typeface="Arial" panose="020B0604020202020204" pitchFamily="34" charset="0"/>
              <a:buChar char="•"/>
            </a:pPr>
            <a:r>
              <a:rPr lang="en-GB" b="1" dirty="0"/>
              <a:t>Separation of Concerns:</a:t>
            </a:r>
            <a:r>
              <a:rPr lang="en-GB" dirty="0"/>
              <a:t> Each class has a clear and focused responsibility (e.g., Ride handles trip management, Payment handles financial transactions).</a:t>
            </a:r>
          </a:p>
          <a:p>
            <a:pPr>
              <a:buFont typeface="Arial" panose="020B0604020202020204" pitchFamily="34" charset="0"/>
              <a:buChar char="•"/>
            </a:pPr>
            <a:r>
              <a:rPr lang="en-GB" b="1" dirty="0"/>
              <a:t>Low Coupling, High Cohesion:</a:t>
            </a:r>
            <a:r>
              <a:rPr lang="en-GB" dirty="0"/>
              <a:t> Interactions between classes are minimal and well-defined; each class’s internal logic is cohesive.</a:t>
            </a:r>
          </a:p>
          <a:p>
            <a:pPr>
              <a:buFont typeface="Arial" panose="020B0604020202020204" pitchFamily="34" charset="0"/>
              <a:buChar char="•"/>
            </a:pPr>
            <a:r>
              <a:rPr lang="en-GB" b="1" dirty="0"/>
              <a:t>Don’t Repeat Yourself (DRY):</a:t>
            </a:r>
            <a:r>
              <a:rPr lang="en-GB" dirty="0"/>
              <a:t> Shared logic like authentication is placed in the Account class or related services to avoid duplication.</a:t>
            </a:r>
          </a:p>
          <a:p>
            <a:pPr>
              <a:buFont typeface="Arial" panose="020B0604020202020204" pitchFamily="34" charset="0"/>
              <a:buChar char="•"/>
            </a:pPr>
            <a:r>
              <a:rPr lang="en-GB" b="1" dirty="0"/>
              <a:t>Encapsulation:</a:t>
            </a:r>
            <a:r>
              <a:rPr lang="en-GB" dirty="0"/>
              <a:t> Attributes are kept private, and access is provided through public methods to protect the system’s internal state.</a:t>
            </a:r>
          </a:p>
          <a:p>
            <a:endParaRPr lang="en-US" dirty="0"/>
          </a:p>
        </p:txBody>
      </p:sp>
    </p:spTree>
    <p:extLst>
      <p:ext uri="{BB962C8B-B14F-4D97-AF65-F5344CB8AC3E}">
        <p14:creationId xmlns:p14="http://schemas.microsoft.com/office/powerpoint/2010/main" val="100974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p:txBody>
          <a:bodyPr>
            <a:normAutofit/>
          </a:bodyPr>
          <a:lstStyle/>
          <a:p>
            <a:r>
              <a:rPr lang="en-US" b="1" i="0" u="none" strike="noStrike" dirty="0">
                <a:effectLst/>
              </a:rPr>
              <a:t>Bootstrapping Process (Initialization)</a:t>
            </a:r>
            <a:endParaRPr lang="en-US" dirty="0"/>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p:txBody>
          <a:bodyPr>
            <a:normAutofit fontScale="70000" lnSpcReduction="20000"/>
          </a:bodyPr>
          <a:lstStyle/>
          <a:p>
            <a:pPr>
              <a:buNone/>
            </a:pPr>
            <a:r>
              <a:rPr lang="en-GB" b="1" dirty="0"/>
              <a:t>Introduction</a:t>
            </a:r>
          </a:p>
          <a:p>
            <a:pPr>
              <a:buNone/>
            </a:pPr>
            <a:r>
              <a:rPr lang="en-GB" dirty="0"/>
              <a:t>The bootstrapping process initializes key components in a specific order to ensure proper system functionality.</a:t>
            </a:r>
          </a:p>
          <a:p>
            <a:pPr>
              <a:buNone/>
            </a:pPr>
            <a:r>
              <a:rPr lang="en-GB" b="1" dirty="0"/>
              <a:t>Key Components:</a:t>
            </a:r>
            <a:endParaRPr lang="en-GB" dirty="0"/>
          </a:p>
          <a:p>
            <a:pPr>
              <a:buFont typeface="Arial" panose="020B0604020202020204" pitchFamily="34" charset="0"/>
              <a:buChar char="•"/>
            </a:pPr>
            <a:r>
              <a:rPr lang="en-GB" b="1" dirty="0"/>
              <a:t>Customer:</a:t>
            </a:r>
            <a:r>
              <a:rPr lang="en-GB" dirty="0"/>
              <a:t> Initiates ride bookings and interacts with the system</a:t>
            </a:r>
          </a:p>
          <a:p>
            <a:pPr>
              <a:buFont typeface="Arial" panose="020B0604020202020204" pitchFamily="34" charset="0"/>
              <a:buChar char="•"/>
            </a:pPr>
            <a:r>
              <a:rPr lang="en-GB" b="1" dirty="0"/>
              <a:t>Driver:</a:t>
            </a:r>
            <a:r>
              <a:rPr lang="en-GB" dirty="0"/>
              <a:t> Accepts ride requests and updates ride status</a:t>
            </a:r>
          </a:p>
          <a:p>
            <a:pPr>
              <a:buFont typeface="Arial" panose="020B0604020202020204" pitchFamily="34" charset="0"/>
              <a:buChar char="•"/>
            </a:pPr>
            <a:r>
              <a:rPr lang="en-GB" b="1" dirty="0"/>
              <a:t>Ride:</a:t>
            </a:r>
            <a:r>
              <a:rPr lang="en-GB" dirty="0"/>
              <a:t> Manages ride details, assignments, and status tracking</a:t>
            </a:r>
          </a:p>
          <a:p>
            <a:pPr>
              <a:buFont typeface="Arial" panose="020B0604020202020204" pitchFamily="34" charset="0"/>
              <a:buChar char="•"/>
            </a:pPr>
            <a:r>
              <a:rPr lang="en-GB" b="1" dirty="0"/>
              <a:t>Vehicle:</a:t>
            </a:r>
            <a:r>
              <a:rPr lang="en-GB" dirty="0"/>
              <a:t> Represents driver vehicles and their availability</a:t>
            </a:r>
          </a:p>
          <a:p>
            <a:pPr>
              <a:buFont typeface="Arial" panose="020B0604020202020204" pitchFamily="34" charset="0"/>
              <a:buChar char="•"/>
            </a:pPr>
            <a:r>
              <a:rPr lang="en-GB" b="1" dirty="0"/>
              <a:t>Location:</a:t>
            </a:r>
            <a:r>
              <a:rPr lang="en-GB" dirty="0"/>
              <a:t> Stores pickup and drop-off information</a:t>
            </a:r>
          </a:p>
          <a:p>
            <a:pPr>
              <a:buFont typeface="Arial" panose="020B0604020202020204" pitchFamily="34" charset="0"/>
              <a:buChar char="•"/>
            </a:pPr>
            <a:r>
              <a:rPr lang="en-GB" b="1" dirty="0"/>
              <a:t>Payment:</a:t>
            </a:r>
            <a:r>
              <a:rPr lang="en-GB" dirty="0"/>
              <a:t> Handles online transactions and receipts</a:t>
            </a:r>
          </a:p>
          <a:p>
            <a:pPr>
              <a:buFont typeface="Arial" panose="020B0604020202020204" pitchFamily="34" charset="0"/>
              <a:buChar char="•"/>
            </a:pPr>
            <a:r>
              <a:rPr lang="en-GB" b="1" dirty="0"/>
              <a:t>Account:</a:t>
            </a:r>
            <a:r>
              <a:rPr lang="en-GB" dirty="0"/>
              <a:t> Manages authentication and profile information</a:t>
            </a:r>
          </a:p>
          <a:p>
            <a:pPr>
              <a:buFont typeface="Arial" panose="020B0604020202020204" pitchFamily="34" charset="0"/>
              <a:buChar char="•"/>
            </a:pPr>
            <a:r>
              <a:rPr lang="en-GB" b="1" dirty="0"/>
              <a:t>Manager:</a:t>
            </a:r>
            <a:r>
              <a:rPr lang="en-GB" dirty="0"/>
              <a:t> Oversees system operations and accesses reports</a:t>
            </a:r>
          </a:p>
          <a:p>
            <a:pPr>
              <a:buFont typeface="Arial" panose="020B0604020202020204" pitchFamily="34" charset="0"/>
              <a:buChar char="•"/>
            </a:pPr>
            <a:r>
              <a:rPr lang="en-GB" b="1" dirty="0"/>
              <a:t>Report:</a:t>
            </a:r>
            <a:r>
              <a:rPr lang="en-GB" dirty="0"/>
              <a:t> Generates summaries of rides, payments, and trends</a:t>
            </a:r>
          </a:p>
          <a:p>
            <a:endParaRPr lang="en-US" dirty="0"/>
          </a:p>
        </p:txBody>
      </p:sp>
    </p:spTree>
    <p:extLst>
      <p:ext uri="{BB962C8B-B14F-4D97-AF65-F5344CB8AC3E}">
        <p14:creationId xmlns:p14="http://schemas.microsoft.com/office/powerpoint/2010/main" val="254343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p:txBody>
          <a:bodyPr/>
          <a:lstStyle/>
          <a:p>
            <a:r>
              <a:rPr lang="en-US" b="1" i="0" u="none" strike="noStrike" dirty="0">
                <a:effectLst/>
              </a:rPr>
              <a:t>Bootstrapping Process (Initialization)</a:t>
            </a:r>
            <a:endParaRPr lang="en-US" dirty="0"/>
          </a:p>
        </p:txBody>
      </p:sp>
      <p:pic>
        <p:nvPicPr>
          <p:cNvPr id="5" name="Content Placeholder 4">
            <a:extLst>
              <a:ext uri="{FF2B5EF4-FFF2-40B4-BE49-F238E27FC236}">
                <a16:creationId xmlns:a16="http://schemas.microsoft.com/office/drawing/2014/main" id="{6C576D3D-0320-F8FC-E283-E3A172D59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705" y="1278751"/>
            <a:ext cx="10130589" cy="5383237"/>
          </a:xfrm>
        </p:spPr>
      </p:pic>
    </p:spTree>
    <p:extLst>
      <p:ext uri="{BB962C8B-B14F-4D97-AF65-F5344CB8AC3E}">
        <p14:creationId xmlns:p14="http://schemas.microsoft.com/office/powerpoint/2010/main" val="334940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C408-27D0-1A5C-8305-D5F9BBAE5F1A}"/>
              </a:ext>
            </a:extLst>
          </p:cNvPr>
          <p:cNvSpPr>
            <a:spLocks noGrp="1"/>
          </p:cNvSpPr>
          <p:nvPr>
            <p:ph type="title"/>
          </p:nvPr>
        </p:nvSpPr>
        <p:spPr/>
        <p:txBody>
          <a:bodyPr/>
          <a:lstStyle/>
          <a:p>
            <a:r>
              <a:rPr lang="en-US" b="1" i="0" u="none" strike="noStrike" dirty="0">
                <a:effectLst/>
              </a:rPr>
              <a:t>Bootstrapping Process (Initialization)</a:t>
            </a:r>
            <a:endParaRPr lang="en-US" dirty="0"/>
          </a:p>
        </p:txBody>
      </p:sp>
      <p:sp>
        <p:nvSpPr>
          <p:cNvPr id="3" name="Content Placeholder 2">
            <a:extLst>
              <a:ext uri="{FF2B5EF4-FFF2-40B4-BE49-F238E27FC236}">
                <a16:creationId xmlns:a16="http://schemas.microsoft.com/office/drawing/2014/main" id="{80AF2B69-7FCD-AB46-BC72-98C16D153985}"/>
              </a:ext>
            </a:extLst>
          </p:cNvPr>
          <p:cNvSpPr>
            <a:spLocks noGrp="1"/>
          </p:cNvSpPr>
          <p:nvPr>
            <p:ph idx="1"/>
          </p:nvPr>
        </p:nvSpPr>
        <p:spPr>
          <a:xfrm>
            <a:off x="838200" y="1265907"/>
            <a:ext cx="10515600" cy="5592093"/>
          </a:xfrm>
        </p:spPr>
        <p:txBody>
          <a:bodyPr>
            <a:normAutofit fontScale="55000" lnSpcReduction="20000"/>
          </a:bodyPr>
          <a:lstStyle/>
          <a:p>
            <a:pPr marL="0" indent="0">
              <a:buNone/>
            </a:pPr>
            <a:r>
              <a:rPr lang="en-US" sz="4400" dirty="0"/>
              <a:t>Component Initialization</a:t>
            </a:r>
          </a:p>
          <a:p>
            <a:pPr>
              <a:buNone/>
            </a:pPr>
            <a:r>
              <a:rPr lang="en-GB" sz="4400" b="1" dirty="0"/>
              <a:t>Customer Initialization:</a:t>
            </a:r>
            <a:endParaRPr lang="en-GB" sz="4400" dirty="0"/>
          </a:p>
          <a:p>
            <a:pPr>
              <a:buFont typeface="Arial" panose="020B0604020202020204" pitchFamily="34" charset="0"/>
              <a:buChar char="•"/>
            </a:pPr>
            <a:r>
              <a:rPr lang="en-GB" sz="4400" dirty="0"/>
              <a:t>System starts by creating the </a:t>
            </a:r>
            <a:r>
              <a:rPr lang="en-GB" sz="4400" b="1" dirty="0"/>
              <a:t>Customer</a:t>
            </a:r>
            <a:r>
              <a:rPr lang="en-GB" sz="4400" dirty="0"/>
              <a:t> instance</a:t>
            </a:r>
          </a:p>
          <a:p>
            <a:pPr>
              <a:buFont typeface="Arial" panose="020B0604020202020204" pitchFamily="34" charset="0"/>
              <a:buChar char="•"/>
            </a:pPr>
            <a:r>
              <a:rPr lang="en-GB" sz="4400" dirty="0"/>
              <a:t>Customer can initiate ride booking and manage their profile</a:t>
            </a:r>
          </a:p>
          <a:p>
            <a:pPr>
              <a:buNone/>
            </a:pPr>
            <a:r>
              <a:rPr lang="en-GB" sz="4400" b="1" dirty="0"/>
              <a:t>Driver Initialization:</a:t>
            </a:r>
            <a:endParaRPr lang="en-GB" sz="4400" dirty="0"/>
          </a:p>
          <a:p>
            <a:pPr>
              <a:buFont typeface="Arial" panose="020B0604020202020204" pitchFamily="34" charset="0"/>
              <a:buChar char="•"/>
            </a:pPr>
            <a:r>
              <a:rPr lang="en-GB" sz="4400" dirty="0"/>
              <a:t>System creates </a:t>
            </a:r>
            <a:r>
              <a:rPr lang="en-GB" sz="4400" b="1" dirty="0"/>
              <a:t>Driver</a:t>
            </a:r>
            <a:r>
              <a:rPr lang="en-GB" sz="4400" dirty="0"/>
              <a:t> instance after registration</a:t>
            </a:r>
          </a:p>
          <a:p>
            <a:pPr>
              <a:buFont typeface="Arial" panose="020B0604020202020204" pitchFamily="34" charset="0"/>
              <a:buChar char="•"/>
            </a:pPr>
            <a:r>
              <a:rPr lang="en-GB" sz="4400" dirty="0"/>
              <a:t>Driver registers vehicle and becomes available for ride assignments</a:t>
            </a:r>
          </a:p>
          <a:p>
            <a:pPr>
              <a:buNone/>
            </a:pPr>
            <a:r>
              <a:rPr lang="en-GB" sz="4400" b="1" dirty="0"/>
              <a:t>Ride Initialization:</a:t>
            </a:r>
            <a:endParaRPr lang="en-GB" sz="4400" dirty="0"/>
          </a:p>
          <a:p>
            <a:pPr>
              <a:buFont typeface="Arial" panose="020B0604020202020204" pitchFamily="34" charset="0"/>
              <a:buChar char="•"/>
            </a:pPr>
            <a:r>
              <a:rPr lang="en-GB" sz="4400" dirty="0"/>
              <a:t>Customer creates </a:t>
            </a:r>
            <a:r>
              <a:rPr lang="en-GB" sz="4400" b="1" dirty="0"/>
              <a:t>Ride</a:t>
            </a:r>
            <a:r>
              <a:rPr lang="en-GB" sz="4400" dirty="0"/>
              <a:t> instance</a:t>
            </a:r>
          </a:p>
          <a:p>
            <a:pPr>
              <a:buFont typeface="Arial" panose="020B0604020202020204" pitchFamily="34" charset="0"/>
              <a:buChar char="•"/>
            </a:pPr>
            <a:r>
              <a:rPr lang="en-GB" sz="4400" dirty="0"/>
              <a:t>Ride sets </a:t>
            </a:r>
            <a:r>
              <a:rPr lang="en-GB" sz="4400" b="1" dirty="0"/>
              <a:t>Location</a:t>
            </a:r>
            <a:r>
              <a:rPr lang="en-GB" sz="4400" dirty="0"/>
              <a:t> with pickup and drop-off points</a:t>
            </a:r>
          </a:p>
          <a:p>
            <a:pPr>
              <a:buFont typeface="Arial" panose="020B0604020202020204" pitchFamily="34" charset="0"/>
              <a:buChar char="•"/>
            </a:pPr>
            <a:r>
              <a:rPr lang="en-GB" sz="4400" dirty="0"/>
              <a:t>Ride checks for available </a:t>
            </a:r>
            <a:r>
              <a:rPr lang="en-GB" sz="4400" b="1" dirty="0"/>
              <a:t>Driver</a:t>
            </a:r>
            <a:r>
              <a:rPr lang="en-GB" sz="4400" dirty="0"/>
              <a:t> and assigns one</a:t>
            </a:r>
          </a:p>
          <a:p>
            <a:pPr>
              <a:buNone/>
            </a:pPr>
            <a:r>
              <a:rPr lang="en-GB" sz="4400" b="1" dirty="0"/>
              <a:t>Vehicle Initialization:</a:t>
            </a:r>
            <a:endParaRPr lang="en-GB" sz="4400" dirty="0"/>
          </a:p>
          <a:p>
            <a:pPr>
              <a:buFont typeface="Arial" panose="020B0604020202020204" pitchFamily="34" charset="0"/>
              <a:buChar char="•"/>
            </a:pPr>
            <a:r>
              <a:rPr lang="en-GB" sz="4400" dirty="0"/>
              <a:t>System registers </a:t>
            </a:r>
            <a:r>
              <a:rPr lang="en-GB" sz="4400" b="1" dirty="0"/>
              <a:t>Vehicle</a:t>
            </a:r>
            <a:r>
              <a:rPr lang="en-GB" sz="4400" dirty="0"/>
              <a:t> during driver onboarding</a:t>
            </a:r>
          </a:p>
          <a:p>
            <a:pPr>
              <a:buFont typeface="Arial" panose="020B0604020202020204" pitchFamily="34" charset="0"/>
              <a:buChar char="•"/>
            </a:pPr>
            <a:r>
              <a:rPr lang="en-GB" sz="4400" dirty="0"/>
              <a:t>Vehicle is linked to </a:t>
            </a:r>
            <a:r>
              <a:rPr lang="en-GB" sz="4400" b="1" dirty="0"/>
              <a:t>Driver</a:t>
            </a:r>
            <a:r>
              <a:rPr lang="en-GB" sz="4400" dirty="0"/>
              <a:t> and marked available or unavailable</a:t>
            </a:r>
          </a:p>
          <a:p>
            <a:pPr marL="0" indent="0">
              <a:buNone/>
            </a:pPr>
            <a:endParaRPr lang="en-US" dirty="0"/>
          </a:p>
        </p:txBody>
      </p:sp>
    </p:spTree>
    <p:extLst>
      <p:ext uri="{BB962C8B-B14F-4D97-AF65-F5344CB8AC3E}">
        <p14:creationId xmlns:p14="http://schemas.microsoft.com/office/powerpoint/2010/main" val="219639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AC96E-3CEB-CD85-A6EC-9ED43FBE1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35083-4060-7F12-4969-9505F1E4E61B}"/>
              </a:ext>
            </a:extLst>
          </p:cNvPr>
          <p:cNvSpPr>
            <a:spLocks noGrp="1"/>
          </p:cNvSpPr>
          <p:nvPr>
            <p:ph type="title"/>
          </p:nvPr>
        </p:nvSpPr>
        <p:spPr/>
        <p:txBody>
          <a:bodyPr/>
          <a:lstStyle/>
          <a:p>
            <a:r>
              <a:rPr lang="en-US" b="1" i="0" u="none" strike="noStrike" dirty="0">
                <a:effectLst/>
              </a:rPr>
              <a:t>Bootstrapping Process (Initialization)</a:t>
            </a:r>
            <a:endParaRPr lang="en-US" dirty="0"/>
          </a:p>
        </p:txBody>
      </p:sp>
      <p:sp>
        <p:nvSpPr>
          <p:cNvPr id="3" name="Content Placeholder 2">
            <a:extLst>
              <a:ext uri="{FF2B5EF4-FFF2-40B4-BE49-F238E27FC236}">
                <a16:creationId xmlns:a16="http://schemas.microsoft.com/office/drawing/2014/main" id="{2C27C976-9D7E-9562-2036-A3CDAA9CB240}"/>
              </a:ext>
            </a:extLst>
          </p:cNvPr>
          <p:cNvSpPr>
            <a:spLocks noGrp="1"/>
          </p:cNvSpPr>
          <p:nvPr>
            <p:ph idx="1"/>
          </p:nvPr>
        </p:nvSpPr>
        <p:spPr>
          <a:xfrm>
            <a:off x="838200" y="1355351"/>
            <a:ext cx="10515600" cy="5502650"/>
          </a:xfrm>
        </p:spPr>
        <p:txBody>
          <a:bodyPr>
            <a:normAutofit fontScale="85000" lnSpcReduction="20000"/>
          </a:bodyPr>
          <a:lstStyle/>
          <a:p>
            <a:pPr marL="0" indent="0">
              <a:buNone/>
            </a:pPr>
            <a:r>
              <a:rPr lang="en-US" sz="3300" dirty="0"/>
              <a:t>Component Initialization</a:t>
            </a:r>
          </a:p>
          <a:p>
            <a:pPr>
              <a:buNone/>
            </a:pPr>
            <a:r>
              <a:rPr lang="en-GB" sz="3200" b="1" dirty="0"/>
              <a:t>Location Initialization:</a:t>
            </a:r>
            <a:endParaRPr lang="en-GB" sz="3200" dirty="0"/>
          </a:p>
          <a:p>
            <a:pPr>
              <a:buFont typeface="Arial" panose="020B0604020202020204" pitchFamily="34" charset="0"/>
              <a:buChar char="•"/>
            </a:pPr>
            <a:r>
              <a:rPr lang="en-GB" sz="3200" dirty="0"/>
              <a:t>System captures </a:t>
            </a:r>
            <a:r>
              <a:rPr lang="en-GB" sz="3200" b="1" dirty="0"/>
              <a:t>Location</a:t>
            </a:r>
            <a:r>
              <a:rPr lang="en-GB" sz="3200" dirty="0"/>
              <a:t> data during ride request</a:t>
            </a:r>
          </a:p>
          <a:p>
            <a:pPr>
              <a:buFont typeface="Arial" panose="020B0604020202020204" pitchFamily="34" charset="0"/>
              <a:buChar char="•"/>
            </a:pPr>
            <a:r>
              <a:rPr lang="en-GB" sz="3200" dirty="0"/>
              <a:t>Location provides routing and estimated time of arrival (ETA)</a:t>
            </a:r>
          </a:p>
          <a:p>
            <a:pPr>
              <a:buNone/>
            </a:pPr>
            <a:r>
              <a:rPr lang="en-GB" sz="3200" b="1" dirty="0"/>
              <a:t>Payment Initialization:</a:t>
            </a:r>
            <a:endParaRPr lang="en-GB" sz="3200" dirty="0"/>
          </a:p>
          <a:p>
            <a:pPr>
              <a:buFont typeface="Arial" panose="020B0604020202020204" pitchFamily="34" charset="0"/>
              <a:buChar char="•"/>
            </a:pPr>
            <a:r>
              <a:rPr lang="en-GB" sz="3200" dirty="0"/>
              <a:t>System creates </a:t>
            </a:r>
            <a:r>
              <a:rPr lang="en-GB" sz="3200" b="1" dirty="0"/>
              <a:t>Payment</a:t>
            </a:r>
            <a:r>
              <a:rPr lang="en-GB" sz="3200" dirty="0"/>
              <a:t> instance after ride completion</a:t>
            </a:r>
          </a:p>
          <a:p>
            <a:pPr>
              <a:buFont typeface="Arial" panose="020B0604020202020204" pitchFamily="34" charset="0"/>
              <a:buChar char="•"/>
            </a:pPr>
            <a:r>
              <a:rPr lang="en-GB" sz="3200" dirty="0"/>
              <a:t>Payment processes online transaction and updates ride payment status</a:t>
            </a:r>
          </a:p>
          <a:p>
            <a:pPr>
              <a:buNone/>
            </a:pPr>
            <a:r>
              <a:rPr lang="en-GB" sz="3200" b="1" dirty="0"/>
              <a:t>Account Initialization:</a:t>
            </a:r>
            <a:endParaRPr lang="en-GB" sz="3200" dirty="0"/>
          </a:p>
          <a:p>
            <a:pPr>
              <a:buFont typeface="Arial" panose="020B0604020202020204" pitchFamily="34" charset="0"/>
              <a:buChar char="•"/>
            </a:pPr>
            <a:r>
              <a:rPr lang="en-GB" sz="3200" dirty="0"/>
              <a:t>System creates </a:t>
            </a:r>
            <a:r>
              <a:rPr lang="en-GB" sz="3200" b="1" dirty="0"/>
              <a:t>Account</a:t>
            </a:r>
            <a:r>
              <a:rPr lang="en-GB" sz="3200" dirty="0"/>
              <a:t> for Customer and Driver during registration</a:t>
            </a:r>
          </a:p>
          <a:p>
            <a:pPr>
              <a:buFont typeface="Arial" panose="020B0604020202020204" pitchFamily="34" charset="0"/>
              <a:buChar char="•"/>
            </a:pPr>
            <a:r>
              <a:rPr lang="en-GB" sz="3200" dirty="0"/>
              <a:t>Account manages login credentials and user roles</a:t>
            </a:r>
          </a:p>
          <a:p>
            <a:pPr>
              <a:buNone/>
            </a:pPr>
            <a:r>
              <a:rPr lang="en-GB" sz="3200" b="1" dirty="0"/>
              <a:t>Report Initialization:</a:t>
            </a:r>
            <a:endParaRPr lang="en-GB" sz="3200" dirty="0"/>
          </a:p>
          <a:p>
            <a:pPr>
              <a:buFont typeface="Arial" panose="020B0604020202020204" pitchFamily="34" charset="0"/>
              <a:buChar char="•"/>
            </a:pPr>
            <a:r>
              <a:rPr lang="en-GB" sz="3200" dirty="0"/>
              <a:t>System creates </a:t>
            </a:r>
            <a:r>
              <a:rPr lang="en-GB" sz="3200" b="1" dirty="0"/>
              <a:t>Report</a:t>
            </a:r>
            <a:r>
              <a:rPr lang="en-GB" sz="3200" dirty="0"/>
              <a:t> instance on manager request</a:t>
            </a:r>
          </a:p>
          <a:p>
            <a:pPr>
              <a:buFont typeface="Arial" panose="020B0604020202020204" pitchFamily="34" charset="0"/>
              <a:buChar char="•"/>
            </a:pPr>
            <a:r>
              <a:rPr lang="en-GB" sz="3200" dirty="0"/>
              <a:t>Report aggregates ride, payment, and performance data</a:t>
            </a:r>
          </a:p>
          <a:p>
            <a:pPr marL="0" indent="0">
              <a:buNone/>
            </a:pPr>
            <a:endParaRPr lang="en-US" dirty="0"/>
          </a:p>
        </p:txBody>
      </p:sp>
    </p:spTree>
    <p:extLst>
      <p:ext uri="{BB962C8B-B14F-4D97-AF65-F5344CB8AC3E}">
        <p14:creationId xmlns:p14="http://schemas.microsoft.com/office/powerpoint/2010/main" val="136483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8CA5-31A2-C7A0-52E9-66269C2D2656}"/>
              </a:ext>
            </a:extLst>
          </p:cNvPr>
          <p:cNvSpPr>
            <a:spLocks noGrp="1"/>
          </p:cNvSpPr>
          <p:nvPr>
            <p:ph type="title"/>
          </p:nvPr>
        </p:nvSpPr>
        <p:spPr/>
        <p:txBody>
          <a:bodyPr/>
          <a:lstStyle/>
          <a:p>
            <a:r>
              <a:rPr lang="en-US" b="1" i="0" u="none" strike="noStrike" dirty="0">
                <a:effectLst/>
              </a:rPr>
              <a:t>Bootstrapping Process (Initialization)</a:t>
            </a:r>
            <a:endParaRPr lang="en-US" dirty="0"/>
          </a:p>
        </p:txBody>
      </p:sp>
      <p:sp>
        <p:nvSpPr>
          <p:cNvPr id="3" name="Content Placeholder 2">
            <a:extLst>
              <a:ext uri="{FF2B5EF4-FFF2-40B4-BE49-F238E27FC236}">
                <a16:creationId xmlns:a16="http://schemas.microsoft.com/office/drawing/2014/main" id="{FF932B76-818D-09E7-6836-4DC11AC97BCF}"/>
              </a:ext>
            </a:extLst>
          </p:cNvPr>
          <p:cNvSpPr>
            <a:spLocks noGrp="1"/>
          </p:cNvSpPr>
          <p:nvPr>
            <p:ph idx="1"/>
          </p:nvPr>
        </p:nvSpPr>
        <p:spPr/>
        <p:txBody>
          <a:bodyPr>
            <a:normAutofit fontScale="85000" lnSpcReduction="20000"/>
          </a:bodyPr>
          <a:lstStyle/>
          <a:p>
            <a:pPr marL="0" indent="0">
              <a:buNone/>
            </a:pPr>
            <a:r>
              <a:rPr lang="en-US" dirty="0"/>
              <a:t>Explanation</a:t>
            </a:r>
          </a:p>
          <a:p>
            <a:pPr marL="0" indent="0">
              <a:buNone/>
            </a:pPr>
            <a:r>
              <a:rPr lang="en-GB" dirty="0"/>
              <a:t>The </a:t>
            </a:r>
            <a:r>
              <a:rPr lang="en-GB" b="1" dirty="0"/>
              <a:t>Customer</a:t>
            </a:r>
            <a:r>
              <a:rPr lang="en-GB" dirty="0"/>
              <a:t> and </a:t>
            </a:r>
            <a:r>
              <a:rPr lang="en-GB" b="1" dirty="0"/>
              <a:t>Driver</a:t>
            </a:r>
            <a:r>
              <a:rPr lang="en-GB" dirty="0"/>
              <a:t> components initialize first to enable ride requests and driver availability.</a:t>
            </a:r>
            <a:br>
              <a:rPr lang="en-GB" dirty="0"/>
            </a:br>
            <a:r>
              <a:rPr lang="en-GB" dirty="0"/>
              <a:t>The </a:t>
            </a:r>
            <a:r>
              <a:rPr lang="en-GB" b="1" dirty="0"/>
              <a:t>Ride</a:t>
            </a:r>
            <a:r>
              <a:rPr lang="en-GB" dirty="0"/>
              <a:t> system activates next to handle booking management, including driver assignment and location tracking.</a:t>
            </a:r>
            <a:br>
              <a:rPr lang="en-GB" dirty="0"/>
            </a:br>
            <a:r>
              <a:rPr lang="en-GB" dirty="0"/>
              <a:t>The </a:t>
            </a:r>
            <a:r>
              <a:rPr lang="en-GB" b="1" dirty="0"/>
              <a:t>Vehicle</a:t>
            </a:r>
            <a:r>
              <a:rPr lang="en-GB" dirty="0"/>
              <a:t> component links to drivers to manage vehicle details and status.</a:t>
            </a:r>
            <a:br>
              <a:rPr lang="en-GB" dirty="0"/>
            </a:br>
            <a:r>
              <a:rPr lang="en-GB" dirty="0"/>
              <a:t>The </a:t>
            </a:r>
            <a:r>
              <a:rPr lang="en-GB" b="1" dirty="0"/>
              <a:t>Location</a:t>
            </a:r>
            <a:r>
              <a:rPr lang="en-GB" dirty="0"/>
              <a:t> system manages pickup and drop-off points and calculates estimated arrival times.</a:t>
            </a:r>
            <a:br>
              <a:rPr lang="en-GB" dirty="0"/>
            </a:br>
            <a:r>
              <a:rPr lang="en-GB" dirty="0"/>
              <a:t>The </a:t>
            </a:r>
            <a:r>
              <a:rPr lang="en-GB" b="1" dirty="0"/>
              <a:t>Payment</a:t>
            </a:r>
            <a:r>
              <a:rPr lang="en-GB" dirty="0"/>
              <a:t> system prepares for secure online transactions after the ride is completed.</a:t>
            </a:r>
            <a:br>
              <a:rPr lang="en-GB" dirty="0"/>
            </a:br>
            <a:r>
              <a:rPr lang="en-GB" dirty="0"/>
              <a:t>The </a:t>
            </a:r>
            <a:r>
              <a:rPr lang="en-GB" b="1" dirty="0"/>
              <a:t>Account</a:t>
            </a:r>
            <a:r>
              <a:rPr lang="en-GB" dirty="0"/>
              <a:t> system ensures proper user authentication and role management for both customers and drivers.</a:t>
            </a:r>
            <a:br>
              <a:rPr lang="en-GB" dirty="0"/>
            </a:br>
            <a:r>
              <a:rPr lang="en-GB" dirty="0"/>
              <a:t>The </a:t>
            </a:r>
            <a:r>
              <a:rPr lang="en-GB" b="1" dirty="0"/>
              <a:t>Report</a:t>
            </a:r>
            <a:r>
              <a:rPr lang="en-GB" dirty="0"/>
              <a:t> system activates on demand to provide managers with business insights and performance data.</a:t>
            </a:r>
            <a:br>
              <a:rPr lang="en-GB" dirty="0"/>
            </a:br>
            <a:r>
              <a:rPr lang="en-GB" dirty="0"/>
              <a:t>Each component maintains independence while ensuring necessary collaboration to deliver a seamless ride-sharing experience.</a:t>
            </a:r>
            <a:endParaRPr lang="en-US" dirty="0"/>
          </a:p>
        </p:txBody>
      </p:sp>
    </p:spTree>
    <p:extLst>
      <p:ext uri="{BB962C8B-B14F-4D97-AF65-F5344CB8AC3E}">
        <p14:creationId xmlns:p14="http://schemas.microsoft.com/office/powerpoint/2010/main" val="156512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p:txBody>
          <a:bodyPr/>
          <a:lstStyle/>
          <a:p>
            <a:r>
              <a:rPr lang="en-GB" dirty="0"/>
              <a:t>Four typical, non-trivial interaction patterns/scenarios</a:t>
            </a:r>
            <a:endParaRPr lang="en-US" dirty="0"/>
          </a:p>
        </p:txBody>
      </p:sp>
      <p:pic>
        <p:nvPicPr>
          <p:cNvPr id="5" name="Content Placeholder 4">
            <a:extLst>
              <a:ext uri="{FF2B5EF4-FFF2-40B4-BE49-F238E27FC236}">
                <a16:creationId xmlns:a16="http://schemas.microsoft.com/office/drawing/2014/main" id="{7789F66B-D9B0-28BD-2102-817179BAD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942" y="1532203"/>
            <a:ext cx="6211051" cy="4509045"/>
          </a:xfrm>
        </p:spPr>
      </p:pic>
      <p:sp>
        <p:nvSpPr>
          <p:cNvPr id="7" name="TextBox 6">
            <a:extLst>
              <a:ext uri="{FF2B5EF4-FFF2-40B4-BE49-F238E27FC236}">
                <a16:creationId xmlns:a16="http://schemas.microsoft.com/office/drawing/2014/main" id="{53C65626-7FD2-13E3-342B-5C39BBCD8D2F}"/>
              </a:ext>
            </a:extLst>
          </p:cNvPr>
          <p:cNvSpPr txBox="1"/>
          <p:nvPr/>
        </p:nvSpPr>
        <p:spPr>
          <a:xfrm>
            <a:off x="838200" y="1690688"/>
            <a:ext cx="4760742" cy="2308324"/>
          </a:xfrm>
          <a:prstGeom prst="rect">
            <a:avLst/>
          </a:prstGeom>
          <a:noFill/>
        </p:spPr>
        <p:txBody>
          <a:bodyPr wrap="square" rtlCol="0">
            <a:spAutoFit/>
          </a:bodyPr>
          <a:lstStyle/>
          <a:p>
            <a:r>
              <a:rPr lang="en-GB" sz="2400" b="1" dirty="0"/>
              <a:t>Ride Booking and Driver Assignment</a:t>
            </a:r>
          </a:p>
          <a:p>
            <a:r>
              <a:rPr lang="en-GB" sz="2400" dirty="0"/>
              <a:t>Ensures customer input (location) is valid, driver availability is checked, and assignment happens automatically and reliably.</a:t>
            </a:r>
            <a:endParaRPr lang="en-US" sz="2400" dirty="0"/>
          </a:p>
        </p:txBody>
      </p:sp>
    </p:spTree>
    <p:extLst>
      <p:ext uri="{BB962C8B-B14F-4D97-AF65-F5344CB8AC3E}">
        <p14:creationId xmlns:p14="http://schemas.microsoft.com/office/powerpoint/2010/main" val="3513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p:txBody>
          <a:bodyPr/>
          <a:lstStyle/>
          <a:p>
            <a:r>
              <a:rPr lang="en-GB" dirty="0"/>
              <a:t>Four typical, non-trivial interaction patterns/scenarios</a:t>
            </a:r>
            <a:endParaRPr lang="en-US" dirty="0"/>
          </a:p>
        </p:txBody>
      </p:sp>
      <p:sp>
        <p:nvSpPr>
          <p:cNvPr id="7" name="TextBox 6">
            <a:extLst>
              <a:ext uri="{FF2B5EF4-FFF2-40B4-BE49-F238E27FC236}">
                <a16:creationId xmlns:a16="http://schemas.microsoft.com/office/drawing/2014/main" id="{271ED841-E3CF-68C9-50F7-583B71C15DDA}"/>
              </a:ext>
            </a:extLst>
          </p:cNvPr>
          <p:cNvSpPr txBox="1"/>
          <p:nvPr/>
        </p:nvSpPr>
        <p:spPr>
          <a:xfrm>
            <a:off x="838200" y="1690688"/>
            <a:ext cx="4760742" cy="1938992"/>
          </a:xfrm>
          <a:prstGeom prst="rect">
            <a:avLst/>
          </a:prstGeom>
          <a:noFill/>
        </p:spPr>
        <p:txBody>
          <a:bodyPr wrap="square" rtlCol="0">
            <a:spAutoFit/>
          </a:bodyPr>
          <a:lstStyle/>
          <a:p>
            <a:r>
              <a:rPr lang="en-GB" sz="2400" b="1" dirty="0"/>
              <a:t>Payment Processing After Ride Completion</a:t>
            </a:r>
          </a:p>
          <a:p>
            <a:r>
              <a:rPr lang="en-GB" sz="2400" dirty="0"/>
              <a:t>Validates payment details, ensures secure processing, and updates ride status based on payment outcome.</a:t>
            </a:r>
            <a:endParaRPr lang="en-US" sz="2400" dirty="0"/>
          </a:p>
        </p:txBody>
      </p:sp>
      <p:pic>
        <p:nvPicPr>
          <p:cNvPr id="12" name="Content Placeholder 11">
            <a:extLst>
              <a:ext uri="{FF2B5EF4-FFF2-40B4-BE49-F238E27FC236}">
                <a16:creationId xmlns:a16="http://schemas.microsoft.com/office/drawing/2014/main" id="{E81BE228-D2C2-E1AE-BD61-8D35DF9C3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6168" y="1453105"/>
            <a:ext cx="6625832" cy="4353149"/>
          </a:xfrm>
        </p:spPr>
      </p:pic>
    </p:spTree>
    <p:extLst>
      <p:ext uri="{BB962C8B-B14F-4D97-AF65-F5344CB8AC3E}">
        <p14:creationId xmlns:p14="http://schemas.microsoft.com/office/powerpoint/2010/main" val="17526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p:txBody>
          <a:bodyPr/>
          <a:lstStyle/>
          <a:p>
            <a:r>
              <a:rPr lang="en-GB" dirty="0"/>
              <a:t>Four typical, non-trivial interaction patterns/scenarios</a:t>
            </a:r>
            <a:endParaRPr lang="en-US" dirty="0"/>
          </a:p>
        </p:txBody>
      </p:sp>
      <p:sp>
        <p:nvSpPr>
          <p:cNvPr id="7" name="TextBox 6">
            <a:extLst>
              <a:ext uri="{FF2B5EF4-FFF2-40B4-BE49-F238E27FC236}">
                <a16:creationId xmlns:a16="http://schemas.microsoft.com/office/drawing/2014/main" id="{0A6CE5B5-AA72-BDA4-8168-A9DACC185045}"/>
              </a:ext>
            </a:extLst>
          </p:cNvPr>
          <p:cNvSpPr txBox="1"/>
          <p:nvPr/>
        </p:nvSpPr>
        <p:spPr>
          <a:xfrm>
            <a:off x="838200" y="1690688"/>
            <a:ext cx="4760742" cy="2308324"/>
          </a:xfrm>
          <a:prstGeom prst="rect">
            <a:avLst/>
          </a:prstGeom>
          <a:noFill/>
        </p:spPr>
        <p:txBody>
          <a:bodyPr wrap="square" rtlCol="0">
            <a:spAutoFit/>
          </a:bodyPr>
          <a:lstStyle/>
          <a:p>
            <a:r>
              <a:rPr lang="en-GB" sz="2400" b="1" dirty="0"/>
              <a:t>Driver Location Update and Real-time Tracking</a:t>
            </a:r>
          </a:p>
          <a:p>
            <a:r>
              <a:rPr lang="en-GB" sz="2400" dirty="0"/>
              <a:t>Enables live driver tracking, keeps ETA accurate, and improves customer confidence during the waiting period.</a:t>
            </a:r>
          </a:p>
        </p:txBody>
      </p:sp>
      <p:pic>
        <p:nvPicPr>
          <p:cNvPr id="8" name="Content Placeholder 7">
            <a:extLst>
              <a:ext uri="{FF2B5EF4-FFF2-40B4-BE49-F238E27FC236}">
                <a16:creationId xmlns:a16="http://schemas.microsoft.com/office/drawing/2014/main" id="{1ABE310F-CF9C-DBFB-5881-A856DD166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6158" y="2095273"/>
            <a:ext cx="6795842" cy="3417046"/>
          </a:xfrm>
        </p:spPr>
      </p:pic>
    </p:spTree>
    <p:extLst>
      <p:ext uri="{BB962C8B-B14F-4D97-AF65-F5344CB8AC3E}">
        <p14:creationId xmlns:p14="http://schemas.microsoft.com/office/powerpoint/2010/main" val="323043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p:txBody>
          <a:bodyPr/>
          <a:lstStyle/>
          <a:p>
            <a:r>
              <a:rPr lang="en-GB" dirty="0"/>
              <a:t>Four typical, non-trivial interaction patterns/scenarios</a:t>
            </a:r>
            <a:endParaRPr lang="en-US" dirty="0"/>
          </a:p>
        </p:txBody>
      </p:sp>
      <p:sp>
        <p:nvSpPr>
          <p:cNvPr id="7" name="TextBox 6">
            <a:extLst>
              <a:ext uri="{FF2B5EF4-FFF2-40B4-BE49-F238E27FC236}">
                <a16:creationId xmlns:a16="http://schemas.microsoft.com/office/drawing/2014/main" id="{1D35C69E-DEAD-CC8E-7134-E3795F5FB096}"/>
              </a:ext>
            </a:extLst>
          </p:cNvPr>
          <p:cNvSpPr txBox="1"/>
          <p:nvPr/>
        </p:nvSpPr>
        <p:spPr>
          <a:xfrm>
            <a:off x="838200" y="1690688"/>
            <a:ext cx="4760742" cy="2308324"/>
          </a:xfrm>
          <a:prstGeom prst="rect">
            <a:avLst/>
          </a:prstGeom>
          <a:noFill/>
        </p:spPr>
        <p:txBody>
          <a:bodyPr wrap="square" rtlCol="0">
            <a:spAutoFit/>
          </a:bodyPr>
          <a:lstStyle/>
          <a:p>
            <a:r>
              <a:rPr lang="en-US" sz="2400" b="1" dirty="0"/>
              <a:t>Manager Generating Operational Reports</a:t>
            </a:r>
          </a:p>
          <a:p>
            <a:r>
              <a:rPr lang="en-GB" sz="2400" dirty="0"/>
              <a:t>Ensures data integrity across modules, supports operational decision-making, and validates report generation processes.</a:t>
            </a:r>
            <a:endParaRPr lang="en-US" sz="2400" dirty="0"/>
          </a:p>
        </p:txBody>
      </p:sp>
      <p:pic>
        <p:nvPicPr>
          <p:cNvPr id="8" name="Content Placeholder 7">
            <a:extLst>
              <a:ext uri="{FF2B5EF4-FFF2-40B4-BE49-F238E27FC236}">
                <a16:creationId xmlns:a16="http://schemas.microsoft.com/office/drawing/2014/main" id="{063375C2-FF32-F31A-C84B-033F603B9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3714" y="1597917"/>
            <a:ext cx="6530510" cy="4802187"/>
          </a:xfrm>
        </p:spPr>
      </p:pic>
    </p:spTree>
    <p:extLst>
      <p:ext uri="{BB962C8B-B14F-4D97-AF65-F5344CB8AC3E}">
        <p14:creationId xmlns:p14="http://schemas.microsoft.com/office/powerpoint/2010/main" val="2952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p:txBody>
          <a:bodyPr/>
          <a:lstStyle/>
          <a:p>
            <a:r>
              <a:rPr lang="en-US" dirty="0"/>
              <a:t>Goals</a:t>
            </a:r>
          </a:p>
        </p:txBody>
      </p:sp>
      <p:graphicFrame>
        <p:nvGraphicFramePr>
          <p:cNvPr id="4" name="Content Placeholder 3">
            <a:extLst>
              <a:ext uri="{FF2B5EF4-FFF2-40B4-BE49-F238E27FC236}">
                <a16:creationId xmlns:a16="http://schemas.microsoft.com/office/drawing/2014/main" id="{E1DE97EA-9894-FEA8-6044-164E2F2DB2FF}"/>
              </a:ext>
            </a:extLst>
          </p:cNvPr>
          <p:cNvGraphicFramePr>
            <a:graphicFrameLocks noGrp="1"/>
          </p:cNvGraphicFramePr>
          <p:nvPr>
            <p:ph idx="1"/>
            <p:extLst>
              <p:ext uri="{D42A27DB-BD31-4B8C-83A1-F6EECF244321}">
                <p14:modId xmlns:p14="http://schemas.microsoft.com/office/powerpoint/2010/main" val="826625005"/>
              </p:ext>
            </p:extLst>
          </p:nvPr>
        </p:nvGraphicFramePr>
        <p:xfrm>
          <a:off x="838200" y="1404938"/>
          <a:ext cx="8411076" cy="4443414"/>
        </p:xfrm>
        <a:graphic>
          <a:graphicData uri="http://schemas.openxmlformats.org/drawingml/2006/table">
            <a:tbl>
              <a:tblPr/>
              <a:tblGrid>
                <a:gridCol w="8411076">
                  <a:extLst>
                    <a:ext uri="{9D8B030D-6E8A-4147-A177-3AD203B41FA5}">
                      <a16:colId xmlns:a16="http://schemas.microsoft.com/office/drawing/2014/main" val="3413665983"/>
                    </a:ext>
                  </a:extLst>
                </a:gridCol>
              </a:tblGrid>
              <a:tr h="740569">
                <a:tc>
                  <a:txBody>
                    <a:bodyPr/>
                    <a:lstStyle/>
                    <a:p>
                      <a:pPr marL="285750" indent="-285750" algn="l">
                        <a:buFont typeface="Arial" panose="020B0604020202020204" pitchFamily="34" charset="0"/>
                        <a:buChar char="•"/>
                      </a:pPr>
                      <a:r>
                        <a:rPr lang="en-GB" dirty="0">
                          <a:effectLst/>
                        </a:rPr>
                        <a:t>Enable customers to create accounts, book rides, and pay online.</a:t>
                      </a:r>
                    </a:p>
                  </a:txBody>
                  <a:tcPr anchor="ctr">
                    <a:lnL>
                      <a:noFill/>
                    </a:lnL>
                    <a:lnR>
                      <a:noFill/>
                    </a:lnR>
                    <a:lnT>
                      <a:noFill/>
                    </a:lnT>
                    <a:lnB>
                      <a:noFill/>
                    </a:lnB>
                    <a:noFill/>
                  </a:tcPr>
                </a:tc>
                <a:extLst>
                  <a:ext uri="{0D108BD9-81ED-4DB2-BD59-A6C34878D82A}">
                    <a16:rowId xmlns:a16="http://schemas.microsoft.com/office/drawing/2014/main" val="1216946446"/>
                  </a:ext>
                </a:extLst>
              </a:tr>
              <a:tr h="740569">
                <a:tc>
                  <a:txBody>
                    <a:bodyPr/>
                    <a:lstStyle/>
                    <a:p>
                      <a:pPr marL="285750" indent="-285750" algn="l">
                        <a:buFont typeface="Arial" panose="020B0604020202020204" pitchFamily="34" charset="0"/>
                        <a:buChar char="•"/>
                      </a:pPr>
                      <a:r>
                        <a:rPr lang="en-GB" dirty="0">
                          <a:effectLst/>
                        </a:rPr>
                        <a:t>Enable drivers to create profiles, accept ride requests, and navigate to customers.</a:t>
                      </a:r>
                    </a:p>
                  </a:txBody>
                  <a:tcPr anchor="ctr">
                    <a:lnL>
                      <a:noFill/>
                    </a:lnL>
                    <a:lnR>
                      <a:noFill/>
                    </a:lnR>
                    <a:lnT>
                      <a:noFill/>
                    </a:lnT>
                    <a:lnB>
                      <a:noFill/>
                    </a:lnB>
                    <a:noFill/>
                  </a:tcPr>
                </a:tc>
                <a:extLst>
                  <a:ext uri="{0D108BD9-81ED-4DB2-BD59-A6C34878D82A}">
                    <a16:rowId xmlns:a16="http://schemas.microsoft.com/office/drawing/2014/main" val="2979131010"/>
                  </a:ext>
                </a:extLst>
              </a:tr>
              <a:tr h="740569">
                <a:tc>
                  <a:txBody>
                    <a:bodyPr/>
                    <a:lstStyle/>
                    <a:p>
                      <a:pPr marL="285750" indent="-285750" algn="l">
                        <a:buFont typeface="Arial" panose="020B0604020202020204" pitchFamily="34" charset="0"/>
                        <a:buChar char="•"/>
                      </a:pPr>
                      <a:r>
                        <a:rPr lang="en-GB">
                          <a:effectLst/>
                        </a:rPr>
                        <a:t>Provide real-time GPS tracking and ETA updates to customers.</a:t>
                      </a:r>
                    </a:p>
                  </a:txBody>
                  <a:tcPr anchor="ctr">
                    <a:lnL>
                      <a:noFill/>
                    </a:lnL>
                    <a:lnR>
                      <a:noFill/>
                    </a:lnR>
                    <a:lnT>
                      <a:noFill/>
                    </a:lnT>
                    <a:lnB>
                      <a:noFill/>
                    </a:lnB>
                    <a:noFill/>
                  </a:tcPr>
                </a:tc>
                <a:extLst>
                  <a:ext uri="{0D108BD9-81ED-4DB2-BD59-A6C34878D82A}">
                    <a16:rowId xmlns:a16="http://schemas.microsoft.com/office/drawing/2014/main" val="2100152697"/>
                  </a:ext>
                </a:extLst>
              </a:tr>
              <a:tr h="740569">
                <a:tc>
                  <a:txBody>
                    <a:bodyPr/>
                    <a:lstStyle/>
                    <a:p>
                      <a:pPr marL="285750" indent="-285750" algn="l">
                        <a:buFont typeface="Arial" panose="020B0604020202020204" pitchFamily="34" charset="0"/>
                        <a:buChar char="•"/>
                      </a:pPr>
                      <a:r>
                        <a:rPr lang="en-GB">
                          <a:effectLst/>
                        </a:rPr>
                        <a:t>Automate payment handling, receipts, and confirmations.</a:t>
                      </a:r>
                    </a:p>
                  </a:txBody>
                  <a:tcPr anchor="ctr">
                    <a:lnL>
                      <a:noFill/>
                    </a:lnL>
                    <a:lnR>
                      <a:noFill/>
                    </a:lnR>
                    <a:lnT>
                      <a:noFill/>
                    </a:lnT>
                    <a:lnB>
                      <a:noFill/>
                    </a:lnB>
                    <a:noFill/>
                  </a:tcPr>
                </a:tc>
                <a:extLst>
                  <a:ext uri="{0D108BD9-81ED-4DB2-BD59-A6C34878D82A}">
                    <a16:rowId xmlns:a16="http://schemas.microsoft.com/office/drawing/2014/main" val="3381302558"/>
                  </a:ext>
                </a:extLst>
              </a:tr>
              <a:tr h="740569">
                <a:tc>
                  <a:txBody>
                    <a:bodyPr/>
                    <a:lstStyle/>
                    <a:p>
                      <a:pPr marL="285750" indent="-285750" algn="l">
                        <a:buFont typeface="Arial" panose="020B0604020202020204" pitchFamily="34" charset="0"/>
                        <a:buChar char="•"/>
                      </a:pPr>
                      <a:r>
                        <a:rPr lang="en-GB" dirty="0">
                          <a:effectLst/>
                        </a:rPr>
                        <a:t>Allow managers to access reports on rides, revenue, and demand trends.</a:t>
                      </a:r>
                    </a:p>
                  </a:txBody>
                  <a:tcPr anchor="ctr">
                    <a:lnL>
                      <a:noFill/>
                    </a:lnL>
                    <a:lnR>
                      <a:noFill/>
                    </a:lnR>
                    <a:lnT>
                      <a:noFill/>
                    </a:lnT>
                    <a:lnB>
                      <a:noFill/>
                    </a:lnB>
                    <a:noFill/>
                  </a:tcPr>
                </a:tc>
                <a:extLst>
                  <a:ext uri="{0D108BD9-81ED-4DB2-BD59-A6C34878D82A}">
                    <a16:rowId xmlns:a16="http://schemas.microsoft.com/office/drawing/2014/main" val="64866270"/>
                  </a:ext>
                </a:extLst>
              </a:tr>
              <a:tr h="740569">
                <a:tc>
                  <a:txBody>
                    <a:bodyPr/>
                    <a:lstStyle/>
                    <a:p>
                      <a:pPr marL="285750" indent="-285750" algn="l">
                        <a:buFont typeface="Arial" panose="020B0604020202020204" pitchFamily="34" charset="0"/>
                        <a:buChar char="•"/>
                      </a:pPr>
                      <a:r>
                        <a:rPr lang="en-GB" dirty="0">
                          <a:effectLst/>
                        </a:rPr>
                        <a:t>Ensure system security, reliability, and scalability for future growth.</a:t>
                      </a:r>
                    </a:p>
                  </a:txBody>
                  <a:tcPr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302330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607D686-5F77-5974-D506-A00647D2D078}"/>
              </a:ext>
            </a:extLst>
          </p:cNvPr>
          <p:cNvSpPr>
            <a:spLocks noGrp="1"/>
          </p:cNvSpPr>
          <p:nvPr>
            <p:ph idx="1"/>
          </p:nvPr>
        </p:nvSpPr>
        <p:spPr/>
        <p:txBody>
          <a:bodyPr/>
          <a:lstStyle/>
          <a:p>
            <a:r>
              <a:rPr lang="en-GB" dirty="0"/>
              <a:t>Thank you</a:t>
            </a:r>
            <a:endParaRPr lang="en-US" dirty="0"/>
          </a:p>
        </p:txBody>
      </p:sp>
    </p:spTree>
    <p:extLst>
      <p:ext uri="{BB962C8B-B14F-4D97-AF65-F5344CB8AC3E}">
        <p14:creationId xmlns:p14="http://schemas.microsoft.com/office/powerpoint/2010/main" val="215876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p:txBody>
          <a:bodyPr/>
          <a:lstStyle/>
          <a:p>
            <a:r>
              <a:rPr lang="en-US" b="1" dirty="0"/>
              <a:t>Project Objectives</a:t>
            </a:r>
            <a:endParaRPr lang="en-US" dirty="0"/>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539199" y="1548998"/>
            <a:ext cx="11652801" cy="376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GB" sz="2000" dirty="0"/>
              <a:t>The primary objectives of the ORSP project are:</a:t>
            </a:r>
          </a:p>
          <a:p>
            <a:pPr>
              <a:buFont typeface="Arial" panose="020B0604020202020204" pitchFamily="34" charset="0"/>
              <a:buChar char="•"/>
            </a:pPr>
            <a:r>
              <a:rPr lang="en-GB" sz="2000" b="1" dirty="0"/>
              <a:t>Automate ride-booking</a:t>
            </a:r>
            <a:r>
              <a:rPr lang="en-GB" sz="2000" dirty="0"/>
              <a:t> by allowing customers to easily request rides through a digital platform.</a:t>
            </a:r>
          </a:p>
          <a:p>
            <a:pPr>
              <a:buFont typeface="Arial" panose="020B0604020202020204" pitchFamily="34" charset="0"/>
              <a:buChar char="•"/>
            </a:pPr>
            <a:r>
              <a:rPr lang="en-GB" sz="2000" b="1" dirty="0"/>
              <a:t>Reduce customer wait times</a:t>
            </a:r>
            <a:r>
              <a:rPr lang="en-GB" sz="2000" dirty="0"/>
              <a:t> by efficiently matching available drivers to ride requests in real time.</a:t>
            </a:r>
          </a:p>
          <a:p>
            <a:pPr>
              <a:buFont typeface="Arial" panose="020B0604020202020204" pitchFamily="34" charset="0"/>
              <a:buChar char="•"/>
            </a:pPr>
            <a:r>
              <a:rPr lang="en-GB" sz="2000" b="1" dirty="0"/>
              <a:t>Introduce secure online payment processing</a:t>
            </a:r>
            <a:r>
              <a:rPr lang="en-GB" sz="2000" dirty="0"/>
              <a:t> to replace manual cash handling.</a:t>
            </a:r>
          </a:p>
          <a:p>
            <a:pPr>
              <a:buFont typeface="Arial" panose="020B0604020202020204" pitchFamily="34" charset="0"/>
              <a:buChar char="•"/>
            </a:pPr>
            <a:r>
              <a:rPr lang="en-GB" sz="2000" b="1" dirty="0"/>
              <a:t>Provide real-time tracking</a:t>
            </a:r>
            <a:r>
              <a:rPr lang="en-GB" sz="2000" dirty="0"/>
              <a:t> for customers to monitor driver location and estimated arrival times.</a:t>
            </a:r>
          </a:p>
          <a:p>
            <a:pPr>
              <a:buFont typeface="Arial" panose="020B0604020202020204" pitchFamily="34" charset="0"/>
              <a:buChar char="•"/>
            </a:pPr>
            <a:r>
              <a:rPr lang="en-GB" sz="2000" b="1" dirty="0"/>
              <a:t>Enable account management</a:t>
            </a:r>
            <a:r>
              <a:rPr lang="en-GB" sz="2000" dirty="0"/>
              <a:t> for customers and drivers through user profiles.</a:t>
            </a:r>
          </a:p>
          <a:p>
            <a:pPr>
              <a:buFont typeface="Arial" panose="020B0604020202020204" pitchFamily="34" charset="0"/>
              <a:buChar char="•"/>
            </a:pPr>
            <a:r>
              <a:rPr lang="en-GB" sz="2000" b="1" dirty="0"/>
              <a:t>Generate operational reports</a:t>
            </a:r>
            <a:r>
              <a:rPr lang="en-GB" sz="2000" dirty="0"/>
              <a:t> to help </a:t>
            </a:r>
            <a:r>
              <a:rPr lang="en-GB" sz="2000" dirty="0" err="1"/>
              <a:t>SmartRide’s</a:t>
            </a:r>
            <a:r>
              <a:rPr lang="en-GB" sz="2000" dirty="0"/>
              <a:t> management monitor service performance and demand trends.</a:t>
            </a:r>
          </a:p>
          <a:p>
            <a:r>
              <a:rPr lang="en-GB" sz="2000" dirty="0"/>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p:txBody>
          <a:bodyPr>
            <a:normAutofit fontScale="62500" lnSpcReduction="20000"/>
          </a:bodyPr>
          <a:lstStyle/>
          <a:p>
            <a:pPr>
              <a:buNone/>
            </a:pPr>
            <a:r>
              <a:rPr lang="en-GB" dirty="0" err="1"/>
              <a:t>SmartRide’s</a:t>
            </a:r>
            <a:r>
              <a:rPr lang="en-GB" dirty="0"/>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b="1" dirty="0"/>
              <a:t>Long Wait Times</a:t>
            </a:r>
            <a:r>
              <a:rPr lang="en-GB" dirty="0"/>
              <a:t>: Customers often experience significant delays in securing a ride, especially during peak hours, due to the lack of an automated driver assignment process.</a:t>
            </a:r>
          </a:p>
          <a:p>
            <a:pPr>
              <a:buFont typeface="Arial" panose="020B0604020202020204" pitchFamily="34" charset="0"/>
              <a:buChar char="•"/>
            </a:pPr>
            <a:r>
              <a:rPr lang="en-GB" b="1" dirty="0"/>
              <a:t>Missed Ride Opportunities</a:t>
            </a:r>
            <a:r>
              <a:rPr lang="en-GB" dirty="0"/>
              <a:t>: Without an efficient system to match customers with available drivers, many potential rides are lost, leading to lost revenue and frustrated customers.</a:t>
            </a:r>
          </a:p>
          <a:p>
            <a:pPr>
              <a:buFont typeface="Arial" panose="020B0604020202020204" pitchFamily="34" charset="0"/>
              <a:buChar char="•"/>
            </a:pPr>
            <a:r>
              <a:rPr lang="en-GB" b="1" dirty="0"/>
              <a:t>Manual Payment Processing</a:t>
            </a:r>
            <a:r>
              <a:rPr lang="en-GB" dirty="0"/>
              <a:t>: Payments are currently handled manually between drivers and customers, which is time-consuming, error-prone, and inconvenient for both parties.</a:t>
            </a:r>
          </a:p>
          <a:p>
            <a:pPr>
              <a:buFont typeface="Arial" panose="020B0604020202020204" pitchFamily="34" charset="0"/>
              <a:buChar char="•"/>
            </a:pPr>
            <a:r>
              <a:rPr lang="en-GB" b="1" dirty="0"/>
              <a:t>Driver Assignment Inefficiencies</a:t>
            </a:r>
            <a:r>
              <a:rPr lang="en-GB" dirty="0"/>
              <a:t>: During periods of high demand, there is no organized method for quickly identifying and assigning nearby available drivers to customers.</a:t>
            </a:r>
          </a:p>
          <a:p>
            <a:pPr>
              <a:buFont typeface="Arial" panose="020B0604020202020204" pitchFamily="34" charset="0"/>
              <a:buChar char="•"/>
            </a:pPr>
            <a:r>
              <a:rPr lang="en-GB" b="1" dirty="0"/>
              <a:t>Limited Visibility for Customers</a:t>
            </a:r>
            <a:r>
              <a:rPr lang="en-GB" dirty="0"/>
              <a:t>: Customers have no way to track where their driver is or receive accurate arrival time estimates, leading to uncertainty and dissatisfaction.</a:t>
            </a:r>
          </a:p>
          <a:p>
            <a:pPr>
              <a:buFont typeface="Arial" panose="020B0604020202020204" pitchFamily="34" charset="0"/>
              <a:buChar char="•"/>
            </a:pPr>
            <a:r>
              <a:rPr lang="en-GB" b="1" dirty="0"/>
              <a:t>High Administrative Overhead</a:t>
            </a:r>
            <a:r>
              <a:rPr lang="en-GB" dirty="0"/>
              <a:t>: Manual ride tracking, payment recording, and business reporting require significant administrative effort, slowing down operations and decision-making.</a:t>
            </a:r>
          </a:p>
          <a:p>
            <a:pPr>
              <a:buFont typeface="Arial" panose="020B0604020202020204" pitchFamily="34" charset="0"/>
              <a:buChar char="•"/>
            </a:pPr>
            <a:r>
              <a:rPr lang="en-GB" b="1" dirty="0"/>
              <a:t>Scalability Limitations</a:t>
            </a:r>
            <a:r>
              <a:rPr lang="en-GB" dirty="0"/>
              <a:t>: The current manual approach is not scalable. As customer demand grows, the company struggles to handle increased ride requests without compromising service quality.</a:t>
            </a:r>
          </a:p>
          <a:p>
            <a:endParaRPr lang="en-US" dirty="0"/>
          </a:p>
        </p:txBody>
      </p:sp>
    </p:spTree>
    <p:extLst>
      <p:ext uri="{BB962C8B-B14F-4D97-AF65-F5344CB8AC3E}">
        <p14:creationId xmlns:p14="http://schemas.microsoft.com/office/powerpoint/2010/main" val="42095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p:txBody>
          <a:bodyPr/>
          <a:lstStyle/>
          <a:p>
            <a:r>
              <a:rPr lang="en-GB" dirty="0"/>
              <a:t>Functional Requirements at Goal Level</a:t>
            </a:r>
            <a:endParaRPr lang="en-US" dirty="0"/>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304800" y="1347788"/>
            <a:ext cx="10839450" cy="4486275"/>
          </a:xfrm>
        </p:spPr>
        <p:txBody>
          <a:bodyPr>
            <a:normAutofit fontScale="25000" lnSpcReduction="20000"/>
          </a:bodyPr>
          <a:lstStyle/>
          <a:p>
            <a:pPr>
              <a:buNone/>
            </a:pPr>
            <a:r>
              <a:rPr lang="en-GB" sz="5600" dirty="0"/>
              <a:t>The Online Ride-Sharing Platform (ORSP) for </a:t>
            </a:r>
            <a:r>
              <a:rPr lang="en-GB" sz="5600" dirty="0" err="1"/>
              <a:t>SmartRide</a:t>
            </a:r>
            <a:r>
              <a:rPr lang="en-GB" sz="5600" dirty="0"/>
              <a:t> must support the following core goals:</a:t>
            </a:r>
          </a:p>
          <a:p>
            <a:pPr>
              <a:buFont typeface="Arial" panose="020B0604020202020204" pitchFamily="34" charset="0"/>
              <a:buChar char="•"/>
            </a:pPr>
            <a:r>
              <a:rPr lang="en-GB" sz="5600" b="1" dirty="0"/>
              <a:t>Enable Customer Account Management: </a:t>
            </a:r>
            <a:r>
              <a:rPr lang="en-GB" sz="5600" dirty="0"/>
              <a:t>Customers must be able to create, update, and manage their user accounts, including personal details, payment information, and ride history.</a:t>
            </a:r>
          </a:p>
          <a:p>
            <a:pPr>
              <a:buFont typeface="Arial" panose="020B0604020202020204" pitchFamily="34" charset="0"/>
              <a:buChar char="•"/>
            </a:pPr>
            <a:r>
              <a:rPr lang="en-GB" sz="5600" b="1" dirty="0"/>
              <a:t>Enable Driver Account Management: </a:t>
            </a:r>
            <a:r>
              <a:rPr lang="en-GB" sz="5600" dirty="0"/>
              <a:t>Drivers must be able to register, update, and manage their profiles, vehicle information, and availability status.</a:t>
            </a:r>
          </a:p>
          <a:p>
            <a:pPr>
              <a:buFont typeface="Arial" panose="020B0604020202020204" pitchFamily="34" charset="0"/>
              <a:buChar char="•"/>
            </a:pPr>
            <a:r>
              <a:rPr lang="en-GB" sz="5600" b="1" dirty="0"/>
              <a:t>Support Ride Booking: </a:t>
            </a:r>
            <a:r>
              <a:rPr lang="en-GB" sz="5600" dirty="0"/>
              <a:t>Customers must be able to input pickup and drop-off locations and submit ride requests through the platform.</a:t>
            </a:r>
          </a:p>
          <a:p>
            <a:pPr>
              <a:buFont typeface="Arial" panose="020B0604020202020204" pitchFamily="34" charset="0"/>
              <a:buChar char="•"/>
            </a:pPr>
            <a:r>
              <a:rPr lang="en-GB" sz="5600" b="1" dirty="0"/>
              <a:t>Automate Driver Assignment: </a:t>
            </a:r>
            <a:r>
              <a:rPr lang="en-GB" sz="5600" dirty="0"/>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5600" b="1" dirty="0"/>
              <a:t>Provide Real-time Tracking: </a:t>
            </a:r>
            <a:r>
              <a:rPr lang="en-GB" sz="5600" dirty="0"/>
              <a:t>Both customers and drivers must have access to live GPS tracking to monitor driver location, route progress, and estimated arrival times.</a:t>
            </a:r>
          </a:p>
          <a:p>
            <a:pPr>
              <a:buFont typeface="Arial" panose="020B0604020202020204" pitchFamily="34" charset="0"/>
              <a:buChar char="•"/>
            </a:pPr>
            <a:r>
              <a:rPr lang="en-GB" sz="5600" b="1" dirty="0"/>
              <a:t>Enable Secure Online Payments: </a:t>
            </a:r>
            <a:r>
              <a:rPr lang="en-GB" sz="5600" dirty="0"/>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5600" b="1" dirty="0"/>
              <a:t>Generate Operational Reports: </a:t>
            </a:r>
            <a:r>
              <a:rPr lang="en-GB" sz="5600" dirty="0"/>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5600" b="1" dirty="0"/>
              <a:t>Support Notifications and Updates: </a:t>
            </a:r>
            <a:r>
              <a:rPr lang="en-GB" sz="5600" dirty="0"/>
              <a:t>The system must send real-time updates to customers and drivers about ride status changes, estimated arrival times, and payment confirmations.</a:t>
            </a:r>
          </a:p>
          <a:p>
            <a:pPr>
              <a:buFont typeface="Arial" panose="020B0604020202020204" pitchFamily="34" charset="0"/>
              <a:buChar char="•"/>
            </a:pPr>
            <a:r>
              <a:rPr lang="en-GB" sz="5600" b="1" dirty="0"/>
              <a:t>Ensure Ride History Management: </a:t>
            </a:r>
            <a:r>
              <a:rPr lang="en-GB" sz="5600" dirty="0"/>
              <a:t>Customers and drivers must be able to view their respective ride histories, including trip details, payment records, and ratings.</a:t>
            </a:r>
          </a:p>
          <a:p>
            <a:pPr>
              <a:buFont typeface="Arial" panose="020B0604020202020204" pitchFamily="34" charset="0"/>
              <a:buChar char="•"/>
            </a:pPr>
            <a:r>
              <a:rPr lang="en-GB" sz="5600" b="1" dirty="0"/>
              <a:t>Facilitate System Scalability and Maintenance: </a:t>
            </a:r>
            <a:r>
              <a:rPr lang="en-GB" sz="5600" dirty="0"/>
              <a:t>The system must be designed to easily accommodate future expansions, such as adding new cities, new vehicle types, or new customer loyalty programs.</a:t>
            </a:r>
          </a:p>
          <a:p>
            <a:endParaRPr lang="en-US" dirty="0"/>
          </a:p>
        </p:txBody>
      </p:sp>
    </p:spTree>
    <p:extLst>
      <p:ext uri="{BB962C8B-B14F-4D97-AF65-F5344CB8AC3E}">
        <p14:creationId xmlns:p14="http://schemas.microsoft.com/office/powerpoint/2010/main" val="395305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p:txBody>
          <a:bodyPr>
            <a:normAutofit fontScale="47500" lnSpcReduction="20000"/>
          </a:bodyPr>
          <a:lstStyle/>
          <a:p>
            <a:pPr>
              <a:buNone/>
            </a:pPr>
            <a:r>
              <a:rPr lang="en-GB" dirty="0"/>
              <a:t>The Online Ride-Sharing Platform (ORSP) must meet the following key quality attributes to ensure a reliable, scalable, and user-friendly system:</a:t>
            </a:r>
          </a:p>
          <a:p>
            <a:pPr>
              <a:buFont typeface="Arial" panose="020B0604020202020204" pitchFamily="34" charset="0"/>
              <a:buChar char="•"/>
            </a:pPr>
            <a:r>
              <a:rPr lang="en-GB" b="1" dirty="0"/>
              <a:t>Performance and Scalability</a:t>
            </a:r>
            <a:br>
              <a:rPr lang="en-GB" dirty="0"/>
            </a:br>
            <a:r>
              <a:rPr lang="en-GB" dirty="0"/>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b="1" dirty="0"/>
              <a:t>Reliability and Availability</a:t>
            </a:r>
            <a:br>
              <a:rPr lang="en-GB" dirty="0"/>
            </a:br>
            <a:r>
              <a:rPr lang="en-GB" dirty="0"/>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b="1" dirty="0"/>
              <a:t>Security</a:t>
            </a:r>
            <a:br>
              <a:rPr lang="en-GB" dirty="0"/>
            </a:br>
            <a:r>
              <a:rPr lang="en-GB" dirty="0"/>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b="1" dirty="0"/>
              <a:t>Usability</a:t>
            </a:r>
            <a:br>
              <a:rPr lang="en-GB" dirty="0"/>
            </a:br>
            <a:r>
              <a:rPr lang="en-GB" dirty="0"/>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b="1" dirty="0"/>
              <a:t>Maintainability</a:t>
            </a:r>
            <a:br>
              <a:rPr lang="en-GB" dirty="0"/>
            </a:br>
            <a:r>
              <a:rPr lang="en-GB" dirty="0"/>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b="1" dirty="0"/>
              <a:t>Interoperability</a:t>
            </a:r>
            <a:br>
              <a:rPr lang="en-GB" dirty="0"/>
            </a:br>
            <a:r>
              <a:rPr lang="en-GB" dirty="0"/>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b="1" dirty="0"/>
              <a:t>Responsiveness</a:t>
            </a:r>
            <a:br>
              <a:rPr lang="en-GB" dirty="0"/>
            </a:br>
            <a:r>
              <a:rPr lang="en-GB" dirty="0"/>
              <a:t>Real-time features such as ride tracking, driver assignment, and notification delivery must occur with minimal latency to enhance the user experience.</a:t>
            </a:r>
          </a:p>
          <a:p>
            <a:endParaRPr lang="en-US" dirty="0"/>
          </a:p>
        </p:txBody>
      </p:sp>
    </p:spTree>
    <p:extLst>
      <p:ext uri="{BB962C8B-B14F-4D97-AF65-F5344CB8AC3E}">
        <p14:creationId xmlns:p14="http://schemas.microsoft.com/office/powerpoint/2010/main" val="403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B694-0DDD-2A39-7D06-DBB49206ECF3}"/>
              </a:ext>
            </a:extLst>
          </p:cNvPr>
          <p:cNvSpPr>
            <a:spLocks noGrp="1"/>
          </p:cNvSpPr>
          <p:nvPr>
            <p:ph type="title"/>
          </p:nvPr>
        </p:nvSpPr>
        <p:spPr/>
        <p:txBody>
          <a:bodyPr>
            <a:normAutofit/>
          </a:bodyPr>
          <a:lstStyle/>
          <a:p>
            <a:r>
              <a:rPr lang="en-US" sz="4000" b="1" i="0" u="none" strike="noStrike" dirty="0">
                <a:solidFill>
                  <a:srgbClr val="000000"/>
                </a:solidFill>
                <a:effectLst/>
                <a:latin typeface="Times New Roman" panose="02020603050405020304" pitchFamily="18" charset="0"/>
              </a:rPr>
              <a:t>Actors of the Project</a:t>
            </a:r>
            <a:endParaRPr lang="en-US" sz="4000" dirty="0"/>
          </a:p>
        </p:txBody>
      </p:sp>
      <p:sp>
        <p:nvSpPr>
          <p:cNvPr id="3" name="Content Placeholder 2">
            <a:extLst>
              <a:ext uri="{FF2B5EF4-FFF2-40B4-BE49-F238E27FC236}">
                <a16:creationId xmlns:a16="http://schemas.microsoft.com/office/drawing/2014/main" id="{1B239F3B-EFD7-3F52-5F90-B8CDF3B8EEDB}"/>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GB" b="1" dirty="0"/>
              <a:t>Customer: </a:t>
            </a:r>
            <a:r>
              <a:rPr lang="en-GB" dirty="0"/>
              <a:t>An individual who uses the platform to book rides, track driver locations, make payments, and manage their ride history and personal profile.</a:t>
            </a:r>
          </a:p>
          <a:p>
            <a:pPr>
              <a:buFont typeface="Arial" panose="020B0604020202020204" pitchFamily="34" charset="0"/>
              <a:buChar char="•"/>
            </a:pPr>
            <a:r>
              <a:rPr lang="en-GB" b="1" dirty="0"/>
              <a:t>Driver: </a:t>
            </a:r>
            <a:r>
              <a:rPr lang="en-GB" dirty="0"/>
              <a:t>A registered individual who uses the platform to receive ride requests, accept bookings, navigate to pickup and drop-off locations, and manage their availability and profile.</a:t>
            </a:r>
          </a:p>
          <a:p>
            <a:pPr>
              <a:buFont typeface="Arial" panose="020B0604020202020204" pitchFamily="34" charset="0"/>
              <a:buChar char="•"/>
            </a:pPr>
            <a:r>
              <a:rPr lang="en-GB" b="1" dirty="0"/>
              <a:t>Manager: </a:t>
            </a:r>
            <a:r>
              <a:rPr lang="en-GB" dirty="0"/>
              <a:t>A </a:t>
            </a:r>
            <a:r>
              <a:rPr lang="en-GB" dirty="0" err="1"/>
              <a:t>SmartRide</a:t>
            </a:r>
            <a:r>
              <a:rPr lang="en-GB" dirty="0"/>
              <a:t> administrative user who oversees system operations, reviews reporting and analytics, manages customer or driver accounts when necessary, and monitors service performance trends.</a:t>
            </a:r>
          </a:p>
          <a:p>
            <a:pPr>
              <a:buFont typeface="Arial" panose="020B0604020202020204" pitchFamily="34" charset="0"/>
              <a:buChar char="•"/>
            </a:pPr>
            <a:r>
              <a:rPr lang="en-GB" b="1" dirty="0"/>
              <a:t>Payment Gateway Provider</a:t>
            </a:r>
            <a:r>
              <a:rPr lang="en-GB" dirty="0"/>
              <a:t> </a:t>
            </a:r>
            <a:r>
              <a:rPr lang="en-GB" i="1" dirty="0"/>
              <a:t>(External Actor): </a:t>
            </a:r>
            <a:r>
              <a:rPr lang="en-GB" dirty="0"/>
              <a:t>A third-party service responsible for securely processing customer payments. </a:t>
            </a:r>
            <a:r>
              <a:rPr lang="en-GB" dirty="0" err="1"/>
              <a:t>SmartRide</a:t>
            </a:r>
            <a:r>
              <a:rPr lang="en-GB" dirty="0"/>
              <a:t> will integrate with an external gateway to manage financial transactions without directly handling sensitive payment data.</a:t>
            </a:r>
          </a:p>
          <a:p>
            <a:pPr>
              <a:buFont typeface="Arial" panose="020B0604020202020204" pitchFamily="34" charset="0"/>
              <a:buChar char="•"/>
            </a:pPr>
            <a:r>
              <a:rPr lang="en-GB" b="1" dirty="0"/>
              <a:t>GPS Navigation Service</a:t>
            </a:r>
            <a:r>
              <a:rPr lang="en-GB" dirty="0"/>
              <a:t> </a:t>
            </a:r>
            <a:r>
              <a:rPr lang="en-GB" i="1" dirty="0"/>
              <a:t>(External Actor): </a:t>
            </a:r>
            <a:r>
              <a:rPr lang="en-GB" dirty="0"/>
              <a:t>A third-party service used to provide real-time location tracking, route optimization, and estimated arrival times for both customers and drivers.</a:t>
            </a:r>
          </a:p>
          <a:p>
            <a:endParaRPr lang="en-US" dirty="0"/>
          </a:p>
        </p:txBody>
      </p:sp>
    </p:spTree>
    <p:extLst>
      <p:ext uri="{BB962C8B-B14F-4D97-AF65-F5344CB8AC3E}">
        <p14:creationId xmlns:p14="http://schemas.microsoft.com/office/powerpoint/2010/main" val="4363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2753-E7DC-6F35-82EB-A3B6BDC76976}"/>
              </a:ext>
            </a:extLst>
          </p:cNvPr>
          <p:cNvSpPr>
            <a:spLocks noGrp="1"/>
          </p:cNvSpPr>
          <p:nvPr>
            <p:ph type="title"/>
          </p:nvPr>
        </p:nvSpPr>
        <p:spPr/>
        <p:txBody>
          <a:bodyPr/>
          <a:lstStyle/>
          <a:p>
            <a:r>
              <a:rPr lang="en-GB" dirty="0"/>
              <a:t>Identified Classes</a:t>
            </a:r>
            <a:endParaRPr lang="en-US" dirty="0"/>
          </a:p>
        </p:txBody>
      </p:sp>
      <p:sp>
        <p:nvSpPr>
          <p:cNvPr id="3" name="Content Placeholder 2">
            <a:extLst>
              <a:ext uri="{FF2B5EF4-FFF2-40B4-BE49-F238E27FC236}">
                <a16:creationId xmlns:a16="http://schemas.microsoft.com/office/drawing/2014/main" id="{5F977B52-E3EC-0A17-8D06-E61FE75444BD}"/>
              </a:ext>
            </a:extLst>
          </p:cNvPr>
          <p:cNvSpPr>
            <a:spLocks noGrp="1"/>
          </p:cNvSpPr>
          <p:nvPr>
            <p:ph idx="1"/>
          </p:nvPr>
        </p:nvSpPr>
        <p:spPr>
          <a:xfrm>
            <a:off x="838200" y="1729581"/>
            <a:ext cx="10515600" cy="4351338"/>
          </a:xfrm>
        </p:spPr>
        <p:txBody>
          <a:bodyPr/>
          <a:lstStyle/>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D4063518-3F80-8533-8796-45E11C9A9CC7}"/>
              </a:ext>
            </a:extLst>
          </p:cNvPr>
          <p:cNvSpPr txBox="1"/>
          <p:nvPr/>
        </p:nvSpPr>
        <p:spPr>
          <a:xfrm>
            <a:off x="6362700" y="3148532"/>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Location</a:t>
            </a:r>
            <a:endParaRPr lang="en-US" sz="4000" dirty="0"/>
          </a:p>
        </p:txBody>
      </p:sp>
      <p:sp>
        <p:nvSpPr>
          <p:cNvPr id="6" name="TextBox 5">
            <a:extLst>
              <a:ext uri="{FF2B5EF4-FFF2-40B4-BE49-F238E27FC236}">
                <a16:creationId xmlns:a16="http://schemas.microsoft.com/office/drawing/2014/main" id="{A6330347-0DBC-7B53-E488-53B0CEBAF1DC}"/>
              </a:ext>
            </a:extLst>
          </p:cNvPr>
          <p:cNvSpPr txBox="1"/>
          <p:nvPr/>
        </p:nvSpPr>
        <p:spPr>
          <a:xfrm>
            <a:off x="1104900" y="2082404"/>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Customer</a:t>
            </a:r>
            <a:endParaRPr lang="en-US" sz="4000" dirty="0"/>
          </a:p>
        </p:txBody>
      </p:sp>
      <p:sp>
        <p:nvSpPr>
          <p:cNvPr id="7" name="TextBox 6">
            <a:extLst>
              <a:ext uri="{FF2B5EF4-FFF2-40B4-BE49-F238E27FC236}">
                <a16:creationId xmlns:a16="http://schemas.microsoft.com/office/drawing/2014/main" id="{FB9FEFB3-FE10-9897-339A-9C02ACBE9434}"/>
              </a:ext>
            </a:extLst>
          </p:cNvPr>
          <p:cNvSpPr txBox="1"/>
          <p:nvPr/>
        </p:nvSpPr>
        <p:spPr>
          <a:xfrm>
            <a:off x="3790950" y="2056607"/>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Diver</a:t>
            </a:r>
            <a:endParaRPr lang="en-US" sz="4000" dirty="0"/>
          </a:p>
        </p:txBody>
      </p:sp>
      <p:sp>
        <p:nvSpPr>
          <p:cNvPr id="8" name="TextBox 7">
            <a:extLst>
              <a:ext uri="{FF2B5EF4-FFF2-40B4-BE49-F238E27FC236}">
                <a16:creationId xmlns:a16="http://schemas.microsoft.com/office/drawing/2014/main" id="{AC44E498-BF84-6E63-1A4F-DB0F7E1CDA7D}"/>
              </a:ext>
            </a:extLst>
          </p:cNvPr>
          <p:cNvSpPr txBox="1"/>
          <p:nvPr/>
        </p:nvSpPr>
        <p:spPr>
          <a:xfrm>
            <a:off x="8934450" y="2056607"/>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Vehicle</a:t>
            </a:r>
            <a:endParaRPr lang="en-US" sz="4000" dirty="0"/>
          </a:p>
        </p:txBody>
      </p:sp>
      <p:sp>
        <p:nvSpPr>
          <p:cNvPr id="9" name="TextBox 8">
            <a:extLst>
              <a:ext uri="{FF2B5EF4-FFF2-40B4-BE49-F238E27FC236}">
                <a16:creationId xmlns:a16="http://schemas.microsoft.com/office/drawing/2014/main" id="{F7216D9E-462B-1572-9DE0-6AD72CADA10B}"/>
              </a:ext>
            </a:extLst>
          </p:cNvPr>
          <p:cNvSpPr txBox="1"/>
          <p:nvPr/>
        </p:nvSpPr>
        <p:spPr>
          <a:xfrm>
            <a:off x="6362700" y="2037557"/>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Ride</a:t>
            </a:r>
            <a:endParaRPr lang="en-US" sz="4000" dirty="0"/>
          </a:p>
        </p:txBody>
      </p:sp>
      <p:sp>
        <p:nvSpPr>
          <p:cNvPr id="10" name="TextBox 9">
            <a:extLst>
              <a:ext uri="{FF2B5EF4-FFF2-40B4-BE49-F238E27FC236}">
                <a16:creationId xmlns:a16="http://schemas.microsoft.com/office/drawing/2014/main" id="{C592D771-477E-4DB2-5C66-0F45D6591FD6}"/>
              </a:ext>
            </a:extLst>
          </p:cNvPr>
          <p:cNvSpPr txBox="1"/>
          <p:nvPr/>
        </p:nvSpPr>
        <p:spPr>
          <a:xfrm>
            <a:off x="1104900" y="3143113"/>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Payment</a:t>
            </a:r>
            <a:endParaRPr lang="en-US" sz="4000" dirty="0"/>
          </a:p>
        </p:txBody>
      </p:sp>
      <p:sp>
        <p:nvSpPr>
          <p:cNvPr id="13" name="TextBox 12">
            <a:extLst>
              <a:ext uri="{FF2B5EF4-FFF2-40B4-BE49-F238E27FC236}">
                <a16:creationId xmlns:a16="http://schemas.microsoft.com/office/drawing/2014/main" id="{075BDC34-0618-0BBA-EB9B-CC6F9A7A44D1}"/>
              </a:ext>
            </a:extLst>
          </p:cNvPr>
          <p:cNvSpPr txBox="1"/>
          <p:nvPr/>
        </p:nvSpPr>
        <p:spPr>
          <a:xfrm>
            <a:off x="3829049" y="3143113"/>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Manager</a:t>
            </a:r>
            <a:endParaRPr lang="en-US" sz="4000" dirty="0"/>
          </a:p>
        </p:txBody>
      </p:sp>
      <p:sp>
        <p:nvSpPr>
          <p:cNvPr id="14" name="TextBox 13">
            <a:extLst>
              <a:ext uri="{FF2B5EF4-FFF2-40B4-BE49-F238E27FC236}">
                <a16:creationId xmlns:a16="http://schemas.microsoft.com/office/drawing/2014/main" id="{7F06A386-39A2-4616-163A-3295A612C2D8}"/>
              </a:ext>
            </a:extLst>
          </p:cNvPr>
          <p:cNvSpPr txBox="1"/>
          <p:nvPr/>
        </p:nvSpPr>
        <p:spPr>
          <a:xfrm>
            <a:off x="9048750" y="3148532"/>
            <a:ext cx="2305050"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Account</a:t>
            </a:r>
          </a:p>
        </p:txBody>
      </p:sp>
    </p:spTree>
    <p:extLst>
      <p:ext uri="{BB962C8B-B14F-4D97-AF65-F5344CB8AC3E}">
        <p14:creationId xmlns:p14="http://schemas.microsoft.com/office/powerpoint/2010/main" val="45128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2761</Words>
  <Application>Microsoft Office PowerPoint</Application>
  <PresentationFormat>Widescreen</PresentationFormat>
  <Paragraphs>221</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SmartRide</vt:lpstr>
      <vt:lpstr>Introduction</vt:lpstr>
      <vt:lpstr>Goals</vt:lpstr>
      <vt:lpstr>Project Objectives</vt:lpstr>
      <vt:lpstr>Pain Points</vt:lpstr>
      <vt:lpstr>Functional Requirements at Goal Level</vt:lpstr>
      <vt:lpstr>Non-Functional Requirements</vt:lpstr>
      <vt:lpstr>Actors of the Project</vt:lpstr>
      <vt:lpstr>Identified Classes</vt:lpstr>
      <vt:lpstr>  Class Responsibility Collaborator  </vt:lpstr>
      <vt:lpstr>  Class Responsibility Collaborator  </vt:lpstr>
      <vt:lpstr>  Class Responsibility Collaborator  </vt:lpstr>
      <vt:lpstr>  Class Responsibility Collaborator  </vt:lpstr>
      <vt:lpstr>  Class Responsibility Collaborator  </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Dương Long</cp:lastModifiedBy>
  <cp:revision>2</cp:revision>
  <dcterms:created xsi:type="dcterms:W3CDTF">2025-04-28T01:55:30Z</dcterms:created>
  <dcterms:modified xsi:type="dcterms:W3CDTF">2025-05-01T05:31:23Z</dcterms:modified>
</cp:coreProperties>
</file>