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90" r:id="rId6"/>
    <p:sldId id="277" r:id="rId7"/>
    <p:sldId id="261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12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7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8" d="100"/>
          <a:sy n="38" d="100"/>
        </p:scale>
        <p:origin x="-23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EEEB-C0EE-4447-84CF-6D52E928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3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D1C4-A328-184B-BD7E-9EF1BDF9EFF0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EB14D-B575-E14C-B6ED-8D63E39CBD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2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B14D-B575-E14C-B6ED-8D63E39CBDB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0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Administrative Issues </a:t>
            </a:r>
          </a:p>
        </p:txBody>
      </p:sp>
    </p:spTree>
    <p:extLst>
      <p:ext uri="{BB962C8B-B14F-4D97-AF65-F5344CB8AC3E}">
        <p14:creationId xmlns:p14="http://schemas.microsoft.com/office/powerpoint/2010/main" val="125391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Work Assignments and Work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69444"/>
            <a:ext cx="7662864" cy="35678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 assignments</a:t>
            </a:r>
          </a:p>
          <a:p>
            <a:pPr lvl="1"/>
            <a:r>
              <a:rPr lang="en-US" dirty="0"/>
              <a:t>Disputes over which workers will be assigned to perform particular jobs or job duties </a:t>
            </a:r>
          </a:p>
          <a:p>
            <a:pPr lvl="1"/>
            <a:r>
              <a:rPr lang="en-US" dirty="0"/>
              <a:t>In Singapore, assignment of duty is managerial prerogative if the assignment is consistent and compatible with the terms of conditions of employment </a:t>
            </a:r>
          </a:p>
          <a:p>
            <a:pPr lvl="1"/>
            <a:r>
              <a:rPr lang="en-US" dirty="0"/>
              <a:t>Many companies do not have written job descriptions however, union and management negotiate the “appropriateness” of the duties assigned to a particular employee based on the unwritten understanding established at the time of hiring and over the course of the employment relationship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7" y="935664"/>
            <a:ext cx="2030818" cy="13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9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Work Assignments and Work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00112"/>
            <a:ext cx="7662864" cy="43462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Ex. Determining timing/duration of a work shift, day or week </a:t>
            </a:r>
          </a:p>
          <a:p>
            <a:r>
              <a:rPr lang="en-US" dirty="0"/>
              <a:t>Management has a right to determine work schedules unless restricted by negotiated language in the labor agreement </a:t>
            </a:r>
          </a:p>
          <a:p>
            <a:r>
              <a:rPr lang="en-US" dirty="0"/>
              <a:t>In Singapore, employers have gradually move from 5.5 workweek to 5-day workweek because government has called for a better work-life balance in recent years </a:t>
            </a:r>
          </a:p>
          <a:p>
            <a:r>
              <a:rPr lang="en-US" dirty="0"/>
              <a:t>Unions desire </a:t>
            </a:r>
            <a:r>
              <a:rPr lang="en-US" b="1" dirty="0"/>
              <a:t>flextime </a:t>
            </a:r>
            <a:r>
              <a:rPr lang="en-US" dirty="0"/>
              <a:t>work schedules – employees start and finish work at his own discretion as long as specified total number of hours per week/per day are worked </a:t>
            </a:r>
          </a:p>
          <a:p>
            <a:r>
              <a:rPr lang="en-US" b="1" dirty="0"/>
              <a:t>Compressed workweek: </a:t>
            </a:r>
            <a:r>
              <a:rPr lang="en-US" dirty="0"/>
              <a:t>10 hr. work days with 3 days off each week or eight 9-hour days </a:t>
            </a:r>
          </a:p>
          <a:p>
            <a:pPr lvl="1"/>
            <a:r>
              <a:rPr lang="en-US" dirty="0"/>
              <a:t>Employment Act provides high flexibility for employers to fix their work schedules for a normal workweek or workday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1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Seniority &amp; Older Employees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398890"/>
            <a:ext cx="3767328" cy="44591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Seniority is usually measured by length of employee’s continuous service in a company or in a specific department or job line-of-progression </a:t>
            </a:r>
          </a:p>
          <a:p>
            <a:r>
              <a:rPr lang="en-US" dirty="0"/>
              <a:t>May be used to determine </a:t>
            </a:r>
            <a:r>
              <a:rPr lang="en-US" b="1" dirty="0"/>
              <a:t>benefit rights </a:t>
            </a:r>
            <a:r>
              <a:rPr lang="en-US" dirty="0"/>
              <a:t>or </a:t>
            </a:r>
            <a:r>
              <a:rPr lang="en-US" b="1" dirty="0"/>
              <a:t>competitive job rights </a:t>
            </a:r>
          </a:p>
          <a:p>
            <a:pPr lvl="1"/>
            <a:r>
              <a:rPr lang="en-US" dirty="0"/>
              <a:t>In Singapore, transfer and promotion decisions are managerial prerogatives so management can make decisions without negotiating with the union </a:t>
            </a:r>
          </a:p>
          <a:p>
            <a:pPr lvl="1"/>
            <a:r>
              <a:rPr lang="en-US" dirty="0"/>
              <a:t>However, they are still held accountable for and answerable to charges of discrimination against union members 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398890"/>
            <a:ext cx="3767328" cy="44591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Retirement Age Act: employers cannot fire an employee based on age if the employee is below 62 years of age and covered by the Act </a:t>
            </a:r>
          </a:p>
          <a:p>
            <a:r>
              <a:rPr lang="en-US" dirty="0"/>
              <a:t>Employers are allowed to reduce the pay of specific individuals attaining the age of 60 by up to 10% based on reasonable factors (productivity or performance) </a:t>
            </a:r>
          </a:p>
          <a:p>
            <a:r>
              <a:rPr lang="en-US" dirty="0"/>
              <a:t>Proposal: employers pay a lump sum goodwill payment at the retirement age of 62</a:t>
            </a:r>
          </a:p>
          <a:p>
            <a:r>
              <a:rPr lang="en-US" dirty="0"/>
              <a:t>Tripartite Guidelines on Re-employment of Older Employees TGROE promotes changing of mindset regarding employing older workers. Not legally binding</a:t>
            </a:r>
          </a:p>
        </p:txBody>
      </p:sp>
    </p:spTree>
    <p:extLst>
      <p:ext uri="{BB962C8B-B14F-4D97-AF65-F5344CB8AC3E}">
        <p14:creationId xmlns:p14="http://schemas.microsoft.com/office/powerpoint/2010/main" val="173760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Training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19.28% of economically active locals in Singapore who held a lower secondary or lower educational qualification </a:t>
            </a:r>
          </a:p>
          <a:p>
            <a:r>
              <a:rPr lang="en-US" dirty="0"/>
              <a:t>Encourage and/or subsidize them to go for skills upgrading and training </a:t>
            </a:r>
          </a:p>
          <a:p>
            <a:r>
              <a:rPr lang="en-US" dirty="0"/>
              <a:t>If not, Government will supplement their income via the Workfare Income Supplement Scheme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Ex. Formal structured program (apprenticeship, new employee orientation, basic skills, job specific)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2" y="4191012"/>
            <a:ext cx="2784192" cy="18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4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Restructuring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approach reduces need for multi-level managerial tiers of authority and tears down bureaucratic barriers between departments </a:t>
            </a:r>
          </a:p>
          <a:p>
            <a:pPr lvl="1"/>
            <a:r>
              <a:rPr lang="en-US" dirty="0"/>
              <a:t>Employees can improve on technical and behavioral skills </a:t>
            </a:r>
          </a:p>
          <a:p>
            <a:r>
              <a:rPr lang="en-US" dirty="0"/>
              <a:t>Coupled with employee training and empowerment programs most effective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Ex. Employee involvement, worker participation, cross-training, multi-skills, self-manager work teams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189229"/>
            <a:ext cx="3208374" cy="21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Safety and Health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11778"/>
            <a:ext cx="7662864" cy="4162778"/>
          </a:xfrm>
        </p:spPr>
        <p:txBody>
          <a:bodyPr>
            <a:normAutofit/>
          </a:bodyPr>
          <a:lstStyle/>
          <a:p>
            <a:r>
              <a:rPr lang="en-US" dirty="0"/>
              <a:t>Government has great interest in directly asserting control over what employers must and must not do at business premises </a:t>
            </a:r>
          </a:p>
          <a:p>
            <a:r>
              <a:rPr lang="en-US" dirty="0"/>
              <a:t>MOM adopted 6 broad approaches to safety and health </a:t>
            </a:r>
          </a:p>
          <a:p>
            <a:r>
              <a:rPr lang="en-US" dirty="0"/>
              <a:t>MOM implemented a comprehensive Occupational Safety and health (OSH) Framework </a:t>
            </a:r>
          </a:p>
          <a:p>
            <a:pPr lvl="1"/>
            <a:r>
              <a:rPr lang="en-US" dirty="0"/>
              <a:t>Reduce risks at the source</a:t>
            </a:r>
          </a:p>
          <a:p>
            <a:pPr lvl="1"/>
            <a:r>
              <a:rPr lang="en-US" dirty="0"/>
              <a:t>Instill a greater sense of ownership within industries </a:t>
            </a:r>
          </a:p>
          <a:p>
            <a:pPr lvl="1"/>
            <a:r>
              <a:rPr lang="en-US" dirty="0"/>
              <a:t>Impose higher penalties for poor safety management 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4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1086555"/>
            <a:ext cx="8142111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Planning for a safe and health workplace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Factory Registration System requires workplaces covered by the WSHA to file a Factory Notification or Factory Registration before they set up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Maintain a safe and healthy management system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All workplaces covered by WSHA need risk assessments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 Program-Based Engagement initiative launched to reduce occupational injuries and fatalities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Requirement of incident reporting to the Commission of Workplace Safety and Health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Building capabilities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Employers are expected to train employees to recognize potentially hazardous situations, know their responsibilities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Events, awards, incentives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 tax incentives and awards given out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Accredited service providers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Enhance and ensure professionalism in actual workplace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Reports and statistics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Provide timely and useful reports and statistics to help decision makers in all Tripartite sectors to consider and take appropriate action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8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Towards a Friendly Built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601030"/>
            <a:ext cx="3767328" cy="3252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Singapore, no legislation to compel employers to give special attention to disabled persons employment sin</a:t>
            </a:r>
          </a:p>
          <a:p>
            <a:r>
              <a:rPr lang="en-US" dirty="0"/>
              <a:t>204-page Code on Accessibility in the Built Environment 2007 carries a set of mandatory requirements on all new buildings </a:t>
            </a:r>
          </a:p>
          <a:p>
            <a:pPr lvl="1"/>
            <a:r>
              <a:rPr lang="en-US" dirty="0"/>
              <a:t>Government set up a S$40mil Accessibility Fund to subsidize building owners when they turn their buildings “Accessible”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34753" y="2601030"/>
            <a:ext cx="3767328" cy="3252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“Universal Design” concept: design of products and environment that can be used by all without the need for adaptation or specialized design </a:t>
            </a:r>
          </a:p>
          <a:p>
            <a:pPr lvl="1"/>
            <a:r>
              <a:rPr lang="en-US" dirty="0"/>
              <a:t>Ex. Family with young children, hearing impaired, elderly, blind, ambulant disabled, wheelchair users …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15" y="4874428"/>
            <a:ext cx="2783766" cy="18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9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25889"/>
            <a:ext cx="7662864" cy="42333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Technological Change and Job Protection </a:t>
            </a:r>
          </a:p>
          <a:p>
            <a:r>
              <a:rPr lang="en-US" dirty="0"/>
              <a:t>Job Security and Personnel Changes </a:t>
            </a:r>
          </a:p>
          <a:p>
            <a:pPr lvl="1"/>
            <a:r>
              <a:rPr lang="en-US" dirty="0"/>
              <a:t>Subcontracting, outsourcing, work transfer</a:t>
            </a:r>
          </a:p>
          <a:p>
            <a:pPr lvl="1"/>
            <a:r>
              <a:rPr lang="en-US" dirty="0"/>
              <a:t>Work assignments and jurisdiction </a:t>
            </a:r>
          </a:p>
          <a:p>
            <a:pPr lvl="1"/>
            <a:r>
              <a:rPr lang="en-US" dirty="0"/>
              <a:t>Work scheduling</a:t>
            </a:r>
          </a:p>
          <a:p>
            <a:pPr lvl="1"/>
            <a:r>
              <a:rPr lang="en-US" dirty="0"/>
              <a:t>Seniority </a:t>
            </a:r>
          </a:p>
          <a:p>
            <a:r>
              <a:rPr lang="en-US" dirty="0"/>
              <a:t>Employee Training</a:t>
            </a:r>
          </a:p>
          <a:p>
            <a:r>
              <a:rPr lang="en-US" dirty="0"/>
              <a:t>Work Restructuring</a:t>
            </a:r>
          </a:p>
          <a:p>
            <a:r>
              <a:rPr lang="en-US" dirty="0"/>
              <a:t>Safety and Health</a:t>
            </a:r>
          </a:p>
          <a:p>
            <a:pPr lvl="1"/>
            <a:r>
              <a:rPr lang="en-US" dirty="0"/>
              <a:t>Friendly Built Environments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Technological Change and Job Protecting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76399" y="3764917"/>
            <a:ext cx="5181601" cy="1500187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200" dirty="0"/>
              <a:t>Technological change 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/>
              <a:t>Automation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14" y="4635794"/>
            <a:ext cx="2125606" cy="16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Technological Change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31427"/>
            <a:ext cx="7662864" cy="41866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Changes in the production process that result form introduction of labor-saving machinery and changes in material handling and workflow </a:t>
            </a:r>
          </a:p>
          <a:p>
            <a:pPr lvl="1"/>
            <a:r>
              <a:rPr lang="en-US" dirty="0">
                <a:solidFill>
                  <a:srgbClr val="567719"/>
                </a:solidFill>
              </a:rPr>
              <a:t>Competitive advantage</a:t>
            </a:r>
            <a:r>
              <a:rPr lang="en-US" dirty="0"/>
              <a:t> gained from introduction of new technology is short lived (technology always upgrade non-stop)</a:t>
            </a:r>
          </a:p>
          <a:p>
            <a:pPr lvl="1"/>
            <a:r>
              <a:rPr lang="en-US" dirty="0"/>
              <a:t>Singapore government pushes the economy to adopt high technology and high value-added activities </a:t>
            </a:r>
          </a:p>
          <a:p>
            <a:pPr lvl="1"/>
            <a:r>
              <a:rPr lang="en-US" dirty="0"/>
              <a:t>Unions cannot resist or bargain with management on the need for technological change. </a:t>
            </a:r>
          </a:p>
          <a:p>
            <a:pPr lvl="1"/>
            <a:r>
              <a:rPr lang="en-US" dirty="0"/>
              <a:t>Some companies voluntary involve employees and union reps in selecting new technology to gain employee input</a:t>
            </a:r>
          </a:p>
          <a:p>
            <a:r>
              <a:rPr lang="en-US" b="1" dirty="0"/>
              <a:t>Automation: </a:t>
            </a:r>
            <a:r>
              <a:rPr lang="en-US" dirty="0"/>
              <a:t>a type of technological change where machines perform tasks formerly performed by humans; human operator is replaced by automatic controls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763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7000" y="1133300"/>
            <a:ext cx="8494889" cy="3267075"/>
          </a:xfrm>
        </p:spPr>
        <p:txBody>
          <a:bodyPr/>
          <a:lstStyle/>
          <a:p>
            <a:r>
              <a:rPr lang="en-US" dirty="0"/>
              <a:t>Unions have accepted the doctrine: high wages, high productivity, low labor costs as bets approach to maintain income growth and employment stability of union members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86700"/>
              </p:ext>
            </p:extLst>
          </p:nvPr>
        </p:nvGraphicFramePr>
        <p:xfrm>
          <a:off x="366887" y="2695219"/>
          <a:ext cx="79445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612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r>
                        <a:rPr lang="en-US" baseline="0" dirty="0"/>
                        <a:t> affects of technological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affects of technological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2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High productivity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Elimination of many menial/dangerous jobs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Higher wages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Shorter hours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Higher standard of living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Reduce greater wealth with less effort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Reliable and efficient completion of tasks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Lack of job growth (jobs</a:t>
                      </a:r>
                      <a:r>
                        <a:rPr lang="en-US" baseline="0" dirty="0"/>
                        <a:t> are eliminated faster than new jobs are created without any decline in productivity)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1" dirty="0"/>
                        <a:t>Deskilling: </a:t>
                      </a:r>
                      <a:r>
                        <a:rPr lang="en-US" b="0" dirty="0"/>
                        <a:t>reduction in responsibility/skill level required to perform some jobs – lower employee compensation,</a:t>
                      </a:r>
                      <a:r>
                        <a:rPr lang="en-US" b="0" baseline="0" dirty="0"/>
                        <a:t> less job security 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6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3433"/>
            <a:ext cx="6400800" cy="136207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Job Security and Personnel Changes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Job Security Work Rules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Subcontracting, outsourcing, work transfer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Work assignments and jurisdiction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Work scheduling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Seniority and Older Workers</a:t>
            </a:r>
          </a:p>
        </p:txBody>
      </p:sp>
    </p:spTree>
    <p:extLst>
      <p:ext uri="{BB962C8B-B14F-4D97-AF65-F5344CB8AC3E}">
        <p14:creationId xmlns:p14="http://schemas.microsoft.com/office/powerpoint/2010/main" val="72380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Job Security Work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044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Decline of “old social contract” whereby in exchange for good performance and loyalty, employer promised to provide employees secure employment and periodic improvements in wages and benefits </a:t>
            </a:r>
          </a:p>
          <a:p>
            <a:r>
              <a:rPr lang="en-US" dirty="0"/>
              <a:t>“new employment contract” shifts the </a:t>
            </a:r>
            <a:r>
              <a:rPr lang="en-US" dirty="0">
                <a:solidFill>
                  <a:srgbClr val="800000"/>
                </a:solidFill>
              </a:rPr>
              <a:t>risk and uncertainty </a:t>
            </a:r>
            <a:r>
              <a:rPr lang="en-US" dirty="0"/>
              <a:t>of employment to each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who is responsible for ensuring their skills and abilities stay current with available job requirements </a:t>
            </a:r>
          </a:p>
          <a:p>
            <a:r>
              <a:rPr lang="en-US" dirty="0"/>
              <a:t>Job security work rules intend to make jobs more secure </a:t>
            </a:r>
          </a:p>
          <a:p>
            <a:pPr lvl="1"/>
            <a:r>
              <a:rPr lang="en-US" dirty="0"/>
              <a:t>Unions protect jobs by negotiating contract language regarding retrenchment compensation, grievance handling procedures, work schedules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7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Issues affecting job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84778"/>
            <a:ext cx="7662864" cy="4134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Employers desire greater flexibility and cost effectiveness in adjusting the size and duties of the labor force to the workload. </a:t>
            </a:r>
          </a:p>
          <a:p>
            <a:pPr lvl="1"/>
            <a:r>
              <a:rPr lang="en-US" dirty="0"/>
              <a:t>Job assignment </a:t>
            </a:r>
          </a:p>
          <a:p>
            <a:pPr lvl="1"/>
            <a:r>
              <a:rPr lang="en-US" dirty="0"/>
              <a:t>Job content </a:t>
            </a:r>
          </a:p>
          <a:p>
            <a:pPr lvl="1"/>
            <a:r>
              <a:rPr lang="en-US" dirty="0"/>
              <a:t>Hours </a:t>
            </a:r>
          </a:p>
          <a:p>
            <a:pPr lvl="1"/>
            <a:r>
              <a:rPr lang="en-US" dirty="0"/>
              <a:t>Wages </a:t>
            </a:r>
          </a:p>
          <a:p>
            <a:pPr lvl="1"/>
            <a:r>
              <a:rPr lang="en-US" dirty="0"/>
              <a:t>Training </a:t>
            </a:r>
          </a:p>
          <a:p>
            <a:r>
              <a:rPr lang="en-US" dirty="0"/>
              <a:t>Plant closures, downsizing, and the laws </a:t>
            </a:r>
          </a:p>
          <a:p>
            <a:pPr lvl="1"/>
            <a:r>
              <a:rPr lang="en-US" dirty="0"/>
              <a:t>Retrenchment is a managerial prerogative if it arises from redundancy or restructuring </a:t>
            </a:r>
          </a:p>
          <a:p>
            <a:pPr lvl="1"/>
            <a:r>
              <a:rPr lang="en-US" dirty="0"/>
              <a:t>Under the Employment Act, employees covered by the Act are assured of job security when there is a change in employer/management of the business (ex. Merger/acquisition)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3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Subcontracting, Outsourcing, Work Transfer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40663" y="2413000"/>
            <a:ext cx="3894089" cy="4148667"/>
          </a:xfrm>
        </p:spPr>
        <p:txBody>
          <a:bodyPr>
            <a:normAutofit/>
          </a:bodyPr>
          <a:lstStyle/>
          <a:p>
            <a:r>
              <a:rPr lang="en-US" sz="1700" b="1" dirty="0"/>
              <a:t>Subcontracting: </a:t>
            </a:r>
            <a:r>
              <a:rPr lang="en-US" sz="1700" dirty="0"/>
              <a:t>firm determines it cannot perform all the tasks necessary to operate its business, another firm can better/at lower cost perform the needed tasks </a:t>
            </a:r>
          </a:p>
          <a:p>
            <a:r>
              <a:rPr lang="en-US" sz="1700" b="1" dirty="0"/>
              <a:t>Outsourcing: </a:t>
            </a:r>
            <a:r>
              <a:rPr lang="en-US" sz="1700" dirty="0"/>
              <a:t>cost cutting strategy of shifting work to a different producer in or outside the country </a:t>
            </a:r>
          </a:p>
          <a:p>
            <a:r>
              <a:rPr lang="en-US" sz="1700" b="1" dirty="0"/>
              <a:t>Offshoring: </a:t>
            </a:r>
            <a:r>
              <a:rPr lang="en-US" sz="1700" dirty="0"/>
              <a:t>movement of work from a company location within a country to locations outside of the country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34753" y="2413000"/>
            <a:ext cx="3767328" cy="4035778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n-US" sz="1500" dirty="0"/>
              <a:t>Pros: </a:t>
            </a:r>
          </a:p>
          <a:p>
            <a:pPr lvl="1"/>
            <a:r>
              <a:rPr lang="en-US" sz="1500" dirty="0"/>
              <a:t>Lower costs </a:t>
            </a:r>
          </a:p>
          <a:p>
            <a:pPr lvl="1"/>
            <a:r>
              <a:rPr lang="en-US" sz="1500" dirty="0"/>
              <a:t>Increased profitability, productivity quality improvements </a:t>
            </a:r>
          </a:p>
          <a:p>
            <a:pPr lvl="1"/>
            <a:r>
              <a:rPr lang="en-US" sz="1500" dirty="0"/>
              <a:t>Increased operating flexibility, speed, faster access to innovative technology</a:t>
            </a:r>
          </a:p>
          <a:p>
            <a:pPr marL="349250" lvl="1" indent="0">
              <a:buNone/>
            </a:pPr>
            <a:r>
              <a:rPr lang="en-US" sz="1500" dirty="0"/>
              <a:t>Cons:</a:t>
            </a:r>
          </a:p>
          <a:p>
            <a:pPr lvl="1"/>
            <a:r>
              <a:rPr lang="en-US" sz="1500" dirty="0"/>
              <a:t>Loss of intellectual property</a:t>
            </a:r>
          </a:p>
          <a:p>
            <a:pPr lvl="1"/>
            <a:r>
              <a:rPr lang="en-US" sz="1500" dirty="0"/>
              <a:t>Confidentiality risk </a:t>
            </a:r>
          </a:p>
          <a:p>
            <a:pPr lvl="1"/>
            <a:r>
              <a:rPr lang="en-US" sz="1500" dirty="0"/>
              <a:t>Reduced ability to to respond to market changes </a:t>
            </a:r>
          </a:p>
          <a:p>
            <a:pPr lvl="1"/>
            <a:r>
              <a:rPr lang="en-US" sz="1500" dirty="0"/>
              <a:t>Insufficient training for individuals responsible for managing outsourcing </a:t>
            </a:r>
          </a:p>
        </p:txBody>
      </p:sp>
    </p:spTree>
    <p:extLst>
      <p:ext uri="{BB962C8B-B14F-4D97-AF65-F5344CB8AC3E}">
        <p14:creationId xmlns:p14="http://schemas.microsoft.com/office/powerpoint/2010/main" val="113395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750</TotalTime>
  <Words>1371</Words>
  <Application>Microsoft Office PowerPoint</Application>
  <PresentationFormat>On-screen Show (4:3)</PresentationFormat>
  <Paragraphs>134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Calisto MT</vt:lpstr>
      <vt:lpstr>Wingdings</vt:lpstr>
      <vt:lpstr>Genesis</vt:lpstr>
      <vt:lpstr>Chapter 8</vt:lpstr>
      <vt:lpstr>Lecture Outline </vt:lpstr>
      <vt:lpstr>Technological Change and Job Protecting </vt:lpstr>
      <vt:lpstr>Technological Change </vt:lpstr>
      <vt:lpstr>PowerPoint Presentation</vt:lpstr>
      <vt:lpstr>Job Security and Personnel Changes  </vt:lpstr>
      <vt:lpstr>Job Security Work Rules</vt:lpstr>
      <vt:lpstr>Issues affecting job security </vt:lpstr>
      <vt:lpstr>Subcontracting, Outsourcing, Work Transfer</vt:lpstr>
      <vt:lpstr>Work Assignments and Work Scheduling</vt:lpstr>
      <vt:lpstr>Work Assignments and Work Scheduling</vt:lpstr>
      <vt:lpstr>Seniority &amp; Older Employees </vt:lpstr>
      <vt:lpstr>Employee Training</vt:lpstr>
      <vt:lpstr>Work Restructuring</vt:lpstr>
      <vt:lpstr>Safety and Health </vt:lpstr>
      <vt:lpstr>PowerPoint Presentation</vt:lpstr>
      <vt:lpstr>Towards a Friendly Built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Bonnie Yeung</dc:creator>
  <cp:lastModifiedBy>Koh Kian Wei</cp:lastModifiedBy>
  <cp:revision>69</cp:revision>
  <dcterms:created xsi:type="dcterms:W3CDTF">2012-09-07T03:08:35Z</dcterms:created>
  <dcterms:modified xsi:type="dcterms:W3CDTF">2023-06-28T04:24:06Z</dcterms:modified>
</cp:coreProperties>
</file>