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73224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31653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89220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176440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FB251-ABD2-442E-952B-F4C475EC414C}" type="datetimeFigureOut">
              <a:rPr lang="en-IN" smtClean="0"/>
              <a:t>16-09-2023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126119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3FB251-ABD2-442E-952B-F4C475EC414C}"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3355244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FB251-ABD2-442E-952B-F4C475EC414C}" type="datetimeFigureOut">
              <a:rPr lang="en-IN" smtClean="0"/>
              <a:t>16-09-2023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69603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3FB251-ABD2-442E-952B-F4C475EC414C}" type="datetimeFigureOut">
              <a:rPr lang="en-IN" smtClean="0"/>
              <a:t>16-09-2023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225866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FB251-ABD2-442E-952B-F4C475EC414C}" type="datetimeFigureOut">
              <a:rPr lang="en-IN" smtClean="0"/>
              <a:t>16-09-2023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186648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FB251-ABD2-442E-952B-F4C475EC414C}"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305454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FB251-ABD2-442E-952B-F4C475EC414C}" type="datetimeFigureOut">
              <a:rPr lang="en-IN" smtClean="0"/>
              <a:t>16-09-2023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56BEF2-B6A1-422D-9FAE-1FD798AEE38A}" type="slidenum">
              <a:rPr lang="en-IN" smtClean="0"/>
              <a:t>‹#›</a:t>
            </a:fld>
            <a:endParaRPr lang="en-IN"/>
          </a:p>
        </p:txBody>
      </p:sp>
    </p:spTree>
    <p:extLst>
      <p:ext uri="{BB962C8B-B14F-4D97-AF65-F5344CB8AC3E}">
        <p14:creationId xmlns:p14="http://schemas.microsoft.com/office/powerpoint/2010/main" val="306224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FB251-ABD2-442E-952B-F4C475EC414C}" type="datetimeFigureOut">
              <a:rPr lang="en-IN" smtClean="0"/>
              <a:t>16-09-2023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6BEF2-B6A1-422D-9FAE-1FD798AEE38A}" type="slidenum">
              <a:rPr lang="en-IN" smtClean="0"/>
              <a:t>‹#›</a:t>
            </a:fld>
            <a:endParaRPr lang="en-IN"/>
          </a:p>
        </p:txBody>
      </p:sp>
    </p:spTree>
    <p:extLst>
      <p:ext uri="{BB962C8B-B14F-4D97-AF65-F5344CB8AC3E}">
        <p14:creationId xmlns:p14="http://schemas.microsoft.com/office/powerpoint/2010/main" val="2985162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BD542-FB8D-32A4-15FF-0EA74D8DC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898" y="952108"/>
            <a:ext cx="8056048" cy="4497960"/>
          </a:xfrm>
          <a:prstGeom prst="rect">
            <a:avLst/>
          </a:prstGeom>
        </p:spPr>
      </p:pic>
    </p:spTree>
    <p:extLst>
      <p:ext uri="{BB962C8B-B14F-4D97-AF65-F5344CB8AC3E}">
        <p14:creationId xmlns:p14="http://schemas.microsoft.com/office/powerpoint/2010/main" val="152716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5F7AE-E597-01AD-630A-F61925BA967B}"/>
              </a:ext>
            </a:extLst>
          </p:cNvPr>
          <p:cNvSpPr txBox="1"/>
          <p:nvPr/>
        </p:nvSpPr>
        <p:spPr>
          <a:xfrm>
            <a:off x="215153" y="286871"/>
            <a:ext cx="11743765" cy="1015663"/>
          </a:xfrm>
          <a:prstGeom prst="rect">
            <a:avLst/>
          </a:prstGeom>
          <a:noFill/>
        </p:spPr>
        <p:txBody>
          <a:bodyPr wrap="square" rtlCol="0">
            <a:spAutoFit/>
          </a:bodyPr>
          <a:lstStyle/>
          <a:p>
            <a:pPr algn="ctr"/>
            <a:r>
              <a:rPr lang="en-US" sz="6000" dirty="0">
                <a:latin typeface="Century Gothic" panose="020B0502020202020204" pitchFamily="34" charset="0"/>
              </a:rPr>
              <a:t>ANALOGY</a:t>
            </a:r>
            <a:endParaRPr lang="en-IN" sz="6000" dirty="0">
              <a:latin typeface="Century Gothic" panose="020B0502020202020204" pitchFamily="34" charset="0"/>
            </a:endParaRPr>
          </a:p>
        </p:txBody>
      </p:sp>
      <p:sp>
        <p:nvSpPr>
          <p:cNvPr id="4" name="TextBox 3">
            <a:extLst>
              <a:ext uri="{FF2B5EF4-FFF2-40B4-BE49-F238E27FC236}">
                <a16:creationId xmlns:a16="http://schemas.microsoft.com/office/drawing/2014/main" id="{4B512E86-43B1-37C6-1CE7-A180C62D2C47}"/>
              </a:ext>
            </a:extLst>
          </p:cNvPr>
          <p:cNvSpPr txBox="1"/>
          <p:nvPr/>
        </p:nvSpPr>
        <p:spPr>
          <a:xfrm>
            <a:off x="573741" y="1837765"/>
            <a:ext cx="11026588" cy="3693319"/>
          </a:xfrm>
          <a:prstGeom prst="rect">
            <a:avLst/>
          </a:prstGeom>
          <a:noFill/>
        </p:spPr>
        <p:txBody>
          <a:bodyPr wrap="square" rtlCol="0">
            <a:spAutoFit/>
          </a:bodyPr>
          <a:lstStyle/>
          <a:p>
            <a:r>
              <a:rPr lang="en-US" dirty="0">
                <a:latin typeface="Baskerville Old Face" panose="02020602080505020303" pitchFamily="18" charset="0"/>
              </a:rPr>
              <a:t>Well basically , what we want to do is to look at flux data of some bodies and try to compute whether the body is an exoplanet or not.</a:t>
            </a:r>
          </a:p>
          <a:p>
            <a:r>
              <a:rPr lang="en-US" dirty="0">
                <a:latin typeface="Baskerville Old Face" panose="02020602080505020303" pitchFamily="18" charset="0"/>
              </a:rPr>
              <a:t>The statement seems to be a mixture of a whole bunch of fancy names so lets break it down.</a:t>
            </a:r>
          </a:p>
          <a:p>
            <a:r>
              <a:rPr lang="en-US" dirty="0">
                <a:latin typeface="Baskerville Old Face" panose="02020602080505020303" pitchFamily="18" charset="0"/>
              </a:rPr>
              <a:t>Basically we can take a simple example, assume  you are standing in the middle of the road facing a lamp post with fog in between.</a:t>
            </a:r>
          </a:p>
          <a:p>
            <a:r>
              <a:rPr lang="en-US" dirty="0">
                <a:latin typeface="Baskerville Old Face" panose="02020602080505020303" pitchFamily="18" charset="0"/>
              </a:rPr>
              <a:t>Every some time a bird passes by the lamp post .</a:t>
            </a:r>
          </a:p>
          <a:p>
            <a:r>
              <a:rPr lang="en-US" dirty="0">
                <a:latin typeface="Baskerville Old Face" panose="02020602080505020303" pitchFamily="18" charset="0"/>
              </a:rPr>
              <a:t>Whenever this happens the light come towards us would be reduced all because the bird blocked it.However due to the thick fog the only for us to guess if the thing was a bird is by light fluctuation.</a:t>
            </a:r>
          </a:p>
          <a:p>
            <a:r>
              <a:rPr lang="en-US" dirty="0">
                <a:latin typeface="Baskerville Old Face" panose="02020602080505020303" pitchFamily="18" charset="0"/>
              </a:rPr>
              <a:t>But light also fluctuates due to the movement of fog so we are unsure at times if the fluctuation was due to the bird or the fog movement.</a:t>
            </a:r>
          </a:p>
          <a:p>
            <a:r>
              <a:rPr lang="en-US" dirty="0">
                <a:latin typeface="Baskerville Old Face" panose="02020602080505020303" pitchFamily="18" charset="0"/>
              </a:rPr>
              <a:t>We have been given that  around how much light the thing turned out to be a bird ,now we want to train a model which could tell us if at a particular light level the disturbance was due to bird or fog. If u replace the bird with a planet and the lamp with a star we are basically in the regime of space exploration.</a:t>
            </a:r>
            <a:endParaRPr lang="en-IN" dirty="0">
              <a:latin typeface="Baskerville Old Face" panose="02020602080505020303" pitchFamily="18" charset="0"/>
            </a:endParaRPr>
          </a:p>
        </p:txBody>
      </p:sp>
    </p:spTree>
    <p:extLst>
      <p:ext uri="{BB962C8B-B14F-4D97-AF65-F5344CB8AC3E}">
        <p14:creationId xmlns:p14="http://schemas.microsoft.com/office/powerpoint/2010/main" val="203994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CA7F0F-0B3A-E81F-0B65-9AAAC08688AD}"/>
              </a:ext>
            </a:extLst>
          </p:cNvPr>
          <p:cNvSpPr txBox="1"/>
          <p:nvPr/>
        </p:nvSpPr>
        <p:spPr>
          <a:xfrm>
            <a:off x="215153" y="286871"/>
            <a:ext cx="11743765" cy="1015663"/>
          </a:xfrm>
          <a:prstGeom prst="rect">
            <a:avLst/>
          </a:prstGeom>
          <a:noFill/>
        </p:spPr>
        <p:txBody>
          <a:bodyPr wrap="square" rtlCol="0">
            <a:spAutoFit/>
          </a:bodyPr>
          <a:lstStyle/>
          <a:p>
            <a:pPr algn="ctr"/>
            <a:r>
              <a:rPr lang="en-US" sz="6000" dirty="0">
                <a:latin typeface="Century Gothic" panose="020B0502020202020204" pitchFamily="34" charset="0"/>
              </a:rPr>
              <a:t>THE PROBLEM</a:t>
            </a:r>
            <a:endParaRPr lang="en-IN" sz="6000" dirty="0">
              <a:latin typeface="Century Gothic" panose="020B0502020202020204" pitchFamily="34" charset="0"/>
            </a:endParaRPr>
          </a:p>
        </p:txBody>
      </p:sp>
      <p:sp>
        <p:nvSpPr>
          <p:cNvPr id="3" name="TextBox 2">
            <a:extLst>
              <a:ext uri="{FF2B5EF4-FFF2-40B4-BE49-F238E27FC236}">
                <a16:creationId xmlns:a16="http://schemas.microsoft.com/office/drawing/2014/main" id="{A1F40E6F-6570-95BB-AB45-1C83BC299BCA}"/>
              </a:ext>
            </a:extLst>
          </p:cNvPr>
          <p:cNvSpPr txBox="1"/>
          <p:nvPr/>
        </p:nvSpPr>
        <p:spPr>
          <a:xfrm>
            <a:off x="573741" y="1837765"/>
            <a:ext cx="11026588" cy="1477328"/>
          </a:xfrm>
          <a:prstGeom prst="rect">
            <a:avLst/>
          </a:prstGeom>
          <a:noFill/>
        </p:spPr>
        <p:txBody>
          <a:bodyPr wrap="square" rtlCol="0">
            <a:spAutoFit/>
          </a:bodyPr>
          <a:lstStyle/>
          <a:p>
            <a:r>
              <a:rPr lang="en-US" dirty="0">
                <a:latin typeface="Baskerville Old Face" panose="02020602080505020303" pitchFamily="18" charset="0"/>
              </a:rPr>
              <a:t>When an exoplanets passes in front of a star the amount of flux reduces and hence could be detected in telescopes .</a:t>
            </a:r>
          </a:p>
          <a:p>
            <a:r>
              <a:rPr lang="en-US" dirty="0">
                <a:latin typeface="Baskerville Old Face" panose="02020602080505020303" pitchFamily="18" charset="0"/>
              </a:rPr>
              <a:t>The data set provides us with values of flux (basically the amount of light per unit area) coming from the star and how it varies with time t. Also we are aware that at what particular change the cause would be a exoplanet (planet outside our solar system). </a:t>
            </a:r>
          </a:p>
          <a:p>
            <a:r>
              <a:rPr lang="en-US" dirty="0">
                <a:latin typeface="Baskerville Old Face" panose="02020602080505020303" pitchFamily="18" charset="0"/>
              </a:rPr>
              <a:t>We will use a time varying machine learning model to predict when and when not the body would be an exoplanet.</a:t>
            </a:r>
            <a:endParaRPr lang="en-IN" dirty="0">
              <a:latin typeface="Baskerville Old Face" panose="02020602080505020303" pitchFamily="18" charset="0"/>
            </a:endParaRPr>
          </a:p>
        </p:txBody>
      </p:sp>
    </p:spTree>
    <p:extLst>
      <p:ext uri="{BB962C8B-B14F-4D97-AF65-F5344CB8AC3E}">
        <p14:creationId xmlns:p14="http://schemas.microsoft.com/office/powerpoint/2010/main" val="404192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6" name="Picture 2" descr="Basics of CNN in Deep Learning - Analytics Vidhya">
            <a:extLst>
              <a:ext uri="{FF2B5EF4-FFF2-40B4-BE49-F238E27FC236}">
                <a16:creationId xmlns:a16="http://schemas.microsoft.com/office/drawing/2014/main" id="{409B012B-B4DB-EDFF-3114-5C7E924ED33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8000"/>
                    </a14:imgEffect>
                    <a14:imgEffect>
                      <a14:brightnessContrast bright="-87000"/>
                    </a14:imgEffect>
                  </a14:imgLayer>
                </a14:imgProps>
              </a:ext>
              <a:ext uri="{28A0092B-C50C-407E-A947-70E740481C1C}">
                <a14:useLocalDpi xmlns:a14="http://schemas.microsoft.com/office/drawing/2010/main" val="0"/>
              </a:ext>
            </a:extLst>
          </a:blip>
          <a:srcRect/>
          <a:stretch>
            <a:fillRect/>
          </a:stretch>
        </p:blipFill>
        <p:spPr bwMode="auto">
          <a:xfrm>
            <a:off x="-170329" y="-187568"/>
            <a:ext cx="12586447" cy="70455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AD70C6-5B78-070F-504A-BD7D310A0877}"/>
              </a:ext>
            </a:extLst>
          </p:cNvPr>
          <p:cNvSpPr txBox="1"/>
          <p:nvPr/>
        </p:nvSpPr>
        <p:spPr>
          <a:xfrm>
            <a:off x="215153" y="286871"/>
            <a:ext cx="11743765" cy="830997"/>
          </a:xfrm>
          <a:prstGeom prst="rect">
            <a:avLst/>
          </a:prstGeom>
          <a:noFill/>
        </p:spPr>
        <p:txBody>
          <a:bodyPr wrap="square" rtlCol="0">
            <a:spAutoFit/>
          </a:bodyPr>
          <a:lstStyle/>
          <a:p>
            <a:pPr algn="ctr"/>
            <a:r>
              <a:rPr lang="en-US" sz="4800" dirty="0">
                <a:latin typeface="Century Gothic" panose="020B0502020202020204" pitchFamily="34" charset="0"/>
              </a:rPr>
              <a:t>CONVOLUTIONAL NEURAL NETWORKS</a:t>
            </a:r>
            <a:endParaRPr lang="en-IN" sz="4800" dirty="0">
              <a:latin typeface="Century Gothic" panose="020B0502020202020204" pitchFamily="34" charset="0"/>
            </a:endParaRPr>
          </a:p>
        </p:txBody>
      </p:sp>
      <p:sp>
        <p:nvSpPr>
          <p:cNvPr id="3" name="TextBox 2">
            <a:extLst>
              <a:ext uri="{FF2B5EF4-FFF2-40B4-BE49-F238E27FC236}">
                <a16:creationId xmlns:a16="http://schemas.microsoft.com/office/drawing/2014/main" id="{379747B6-8ED5-BFD7-C072-6DDCBDA0D8E1}"/>
              </a:ext>
            </a:extLst>
          </p:cNvPr>
          <p:cNvSpPr txBox="1"/>
          <p:nvPr/>
        </p:nvSpPr>
        <p:spPr>
          <a:xfrm>
            <a:off x="573741" y="1837765"/>
            <a:ext cx="11026588" cy="3970318"/>
          </a:xfrm>
          <a:prstGeom prst="rect">
            <a:avLst/>
          </a:prstGeom>
          <a:noFill/>
        </p:spPr>
        <p:txBody>
          <a:bodyPr wrap="square" rtlCol="0">
            <a:spAutoFit/>
          </a:bodyPr>
          <a:lstStyle/>
          <a:p>
            <a:r>
              <a:rPr lang="en-US" dirty="0">
                <a:latin typeface="Baskerville Old Face" panose="02020602080505020303" pitchFamily="18" charset="0"/>
              </a:rPr>
              <a:t>Convolutional Neural Networks (CNNs) are a class of deep learning models inspired by the human visual system, designed to automatically and adaptively learn patterns from data. They excel in tasks involving structured grid-like data, making them particularly suitable for image and video analysis.</a:t>
            </a:r>
          </a:p>
          <a:p>
            <a:endParaRPr lang="en-US" dirty="0">
              <a:latin typeface="Baskerville Old Face" panose="02020602080505020303" pitchFamily="18" charset="0"/>
            </a:endParaRPr>
          </a:p>
          <a:p>
            <a:r>
              <a:rPr lang="en-US" dirty="0">
                <a:latin typeface="Baskerville Old Face" panose="02020602080505020303" pitchFamily="18" charset="0"/>
              </a:rPr>
              <a:t>Convolutional Layers: CNNs use convolutional layers to extract features from input data. These layers apply filters (kernels) to the input, which helps detect low-level features like edges and textures.</a:t>
            </a:r>
          </a:p>
          <a:p>
            <a:endParaRPr lang="en-US" dirty="0">
              <a:latin typeface="Baskerville Old Face" panose="02020602080505020303" pitchFamily="18" charset="0"/>
            </a:endParaRPr>
          </a:p>
          <a:p>
            <a:r>
              <a:rPr lang="en-US" dirty="0">
                <a:latin typeface="Baskerville Old Face" panose="02020602080505020303" pitchFamily="18" charset="0"/>
              </a:rPr>
              <a:t>Pooling Layers: Pooling layers down sample the feature maps produced by convolutional layers. They help reduce the spatial dimensions of the data while retaining important information, making the network more computationally efficient.</a:t>
            </a:r>
          </a:p>
          <a:p>
            <a:endParaRPr lang="en-US" dirty="0">
              <a:latin typeface="Baskerville Old Face" panose="02020602080505020303" pitchFamily="18" charset="0"/>
            </a:endParaRPr>
          </a:p>
          <a:p>
            <a:r>
              <a:rPr lang="en-US" dirty="0">
                <a:latin typeface="Baskerville Old Face" panose="02020602080505020303" pitchFamily="18" charset="0"/>
              </a:rPr>
              <a:t>Fully Connected Layers: After several convolutional and pooling layers, CNNs often include one or more fully connected layers for classification or regression tasks. These layers connect all neurons from the previous layer to the current layer</a:t>
            </a:r>
            <a:endParaRPr lang="en-IN" dirty="0">
              <a:latin typeface="Baskerville Old Face" panose="02020602080505020303" pitchFamily="18" charset="0"/>
            </a:endParaRPr>
          </a:p>
        </p:txBody>
      </p:sp>
    </p:spTree>
    <p:extLst>
      <p:ext uri="{BB962C8B-B14F-4D97-AF65-F5344CB8AC3E}">
        <p14:creationId xmlns:p14="http://schemas.microsoft.com/office/powerpoint/2010/main" val="414207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618737-71D1-0696-79E4-07A7C5EA6E04}"/>
              </a:ext>
            </a:extLst>
          </p:cNvPr>
          <p:cNvSpPr txBox="1"/>
          <p:nvPr/>
        </p:nvSpPr>
        <p:spPr>
          <a:xfrm>
            <a:off x="2868706" y="205298"/>
            <a:ext cx="6096000" cy="646331"/>
          </a:xfrm>
          <a:prstGeom prst="rect">
            <a:avLst/>
          </a:prstGeom>
          <a:noFill/>
        </p:spPr>
        <p:txBody>
          <a:bodyPr wrap="square">
            <a:spAutoFit/>
          </a:bodyPr>
          <a:lstStyle/>
          <a:p>
            <a:pPr algn="ctr"/>
            <a:r>
              <a:rPr lang="en-US" sz="3600" dirty="0">
                <a:latin typeface="Century Gothic" panose="020B0502020202020204" pitchFamily="34" charset="0"/>
              </a:rPr>
              <a:t>RESULTS AND IMPACTS</a:t>
            </a:r>
            <a:endParaRPr lang="en-IN" sz="3600" dirty="0">
              <a:latin typeface="Century Gothic" panose="020B0502020202020204" pitchFamily="34" charset="0"/>
            </a:endParaRPr>
          </a:p>
        </p:txBody>
      </p:sp>
      <p:sp>
        <p:nvSpPr>
          <p:cNvPr id="7" name="TextBox 6">
            <a:extLst>
              <a:ext uri="{FF2B5EF4-FFF2-40B4-BE49-F238E27FC236}">
                <a16:creationId xmlns:a16="http://schemas.microsoft.com/office/drawing/2014/main" id="{E93CDA82-913B-287D-0027-63FA47FB1DD9}"/>
              </a:ext>
            </a:extLst>
          </p:cNvPr>
          <p:cNvSpPr txBox="1"/>
          <p:nvPr/>
        </p:nvSpPr>
        <p:spPr>
          <a:xfrm>
            <a:off x="824753" y="753035"/>
            <a:ext cx="10542494" cy="2062103"/>
          </a:xfrm>
          <a:prstGeom prst="rect">
            <a:avLst/>
          </a:prstGeom>
          <a:noFill/>
        </p:spPr>
        <p:txBody>
          <a:bodyPr wrap="square">
            <a:spAutoFit/>
          </a:bodyPr>
          <a:lstStyle/>
          <a:p>
            <a:r>
              <a:rPr lang="en-IN" sz="3200" dirty="0">
                <a:latin typeface="Baskerville Old Face" panose="02020602080505020303" pitchFamily="18" charset="0"/>
              </a:rPr>
              <a:t>Our model had a final test set accuracy of around 95%. The test set had 20% of the dataset.</a:t>
            </a:r>
          </a:p>
          <a:p>
            <a:r>
              <a:rPr lang="en-IN" sz="3200" dirty="0">
                <a:latin typeface="Baskerville Old Face" panose="02020602080505020303" pitchFamily="18" charset="0"/>
              </a:rPr>
              <a:t>We expect to see the same or much the same results for newer data </a:t>
            </a:r>
            <a:r>
              <a:rPr lang="en-IN" sz="3200">
                <a:latin typeface="Baskerville Old Face" panose="02020602080505020303" pitchFamily="18" charset="0"/>
              </a:rPr>
              <a:t>as well.</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1157279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247</TotalTime>
  <Words>530</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Baskerville Old Face</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Jamwal</dc:creator>
  <cp:lastModifiedBy>Abhinav Jamwal</cp:lastModifiedBy>
  <cp:revision>5</cp:revision>
  <dcterms:created xsi:type="dcterms:W3CDTF">2023-09-16T06:52:55Z</dcterms:created>
  <dcterms:modified xsi:type="dcterms:W3CDTF">2023-09-16T14:25:00Z</dcterms:modified>
</cp:coreProperties>
</file>