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3307C-BC29-44EC-B36F-4AAE4DD58CE1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8F6DD-7F20-46D5-B3A7-07E16509D0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8F6DD-7F20-46D5-B3A7-07E16509D079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8F6DD-7F20-46D5-B3A7-07E16509D079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8F6DD-7F20-46D5-B3A7-07E16509D079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8F6DD-7F20-46D5-B3A7-07E16509D079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8F6DD-7F20-46D5-B3A7-07E16509D079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3D1FFC6-B130-4FA2-93C9-1F499E42A70F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79683DF-F133-4530-97A6-AB85DF52496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FFC6-B130-4FA2-93C9-1F499E42A70F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83DF-F133-4530-97A6-AB85DF5249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FFC6-B130-4FA2-93C9-1F499E42A70F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83DF-F133-4530-97A6-AB85DF5249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FFC6-B130-4FA2-93C9-1F499E42A70F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83DF-F133-4530-97A6-AB85DF5249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FFC6-B130-4FA2-93C9-1F499E42A70F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83DF-F133-4530-97A6-AB85DF5249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FFC6-B130-4FA2-93C9-1F499E42A70F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83DF-F133-4530-97A6-AB85DF52496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FFC6-B130-4FA2-93C9-1F499E42A70F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83DF-F133-4530-97A6-AB85DF5249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3832"/>
            <a:ext cx="7024744" cy="85496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FFC6-B130-4FA2-93C9-1F499E42A70F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83DF-F133-4530-97A6-AB85DF5249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FFC6-B130-4FA2-93C9-1F499E42A70F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83DF-F133-4530-97A6-AB85DF5249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FFC6-B130-4FA2-93C9-1F499E42A70F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83DF-F133-4530-97A6-AB85DF52496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FFC6-B130-4FA2-93C9-1F499E42A70F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83DF-F133-4530-97A6-AB85DF5249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3D1FFC6-B130-4FA2-93C9-1F499E42A70F}" type="datetimeFigureOut">
              <a:rPr lang="fr-FR" smtClean="0"/>
              <a:pPr/>
              <a:t>17/05/2016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79683DF-F133-4530-97A6-AB85DF5249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TrieInsertion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TrieSelection.t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TrieFusion.txt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cyDSLSkb0k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Algorithmes de trie et de recherche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Réaliser par : </a:t>
            </a:r>
            <a:r>
              <a:rPr lang="fr-FR" dirty="0" err="1" smtClean="0"/>
              <a:t>Nouzri</a:t>
            </a:r>
            <a:r>
              <a:rPr lang="fr-FR" dirty="0" smtClean="0"/>
              <a:t> Sana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7024744" cy="854968"/>
          </a:xfrm>
        </p:spPr>
        <p:txBody>
          <a:bodyPr>
            <a:noAutofit/>
          </a:bodyPr>
          <a:lstStyle/>
          <a:p>
            <a:pPr algn="ctr"/>
            <a:r>
              <a:rPr lang="fr-FR" sz="2800" dirty="0" smtClean="0"/>
              <a:t>Recherche de la présence d'une valeur dans un tableau trié: </a:t>
            </a:r>
            <a:r>
              <a:rPr lang="fr-FR" sz="2800" b="1" dirty="0" smtClean="0">
                <a:solidFill>
                  <a:srgbClr val="FF0000"/>
                </a:solidFill>
              </a:rPr>
              <a:t>Méthode dichotomique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1772816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Diviser pour régner:</a:t>
            </a:r>
          </a:p>
          <a:p>
            <a:pPr lvl="1"/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Exploitation de l'ordre existant pour minimiser le nombre d'étapes de la recherche et donc accélérer son exécution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Algorithme par méthode dichotomique:</a:t>
            </a:r>
          </a:p>
          <a:p>
            <a:pPr lvl="1">
              <a:buFont typeface="Wingdings" pitchFamily="2" charset="2"/>
              <a:buChar char="Ø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Comparaison de la valeur médiane du tableau et de la valeur recherchée.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Trois alternatives:</a:t>
            </a:r>
          </a:p>
          <a:p>
            <a:pPr lvl="2">
              <a:buFont typeface="Arial" pitchFamily="34" charset="0"/>
              <a:buChar char="•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Egalité</a:t>
            </a:r>
          </a:p>
          <a:p>
            <a:pPr lvl="2">
              <a:buFont typeface="Arial" pitchFamily="34" charset="0"/>
              <a:buChar char="•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Infériorité stricte</a:t>
            </a:r>
          </a:p>
          <a:p>
            <a:pPr lvl="2">
              <a:buFont typeface="Arial" pitchFamily="34" charset="0"/>
              <a:buChar char="•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Supériorité stricte</a:t>
            </a:r>
          </a:p>
          <a:p>
            <a:pPr lvl="1">
              <a:buFont typeface="Wingdings" pitchFamily="2" charset="2"/>
              <a:buChar char="Ø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Si égalité, présence de la valeur recherchée dans le tableau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Inutile de continuer à chercher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Retourner vrai</a:t>
            </a:r>
          </a:p>
          <a:p>
            <a:pPr lvl="1">
              <a:buFont typeface="Wingdings" pitchFamily="2" charset="2"/>
              <a:buChar char="Ø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Si valeur recherchée plus petite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Poursuite de la recherche dans le 1/2 tableau inférieur selon le même mode opératoire</a:t>
            </a:r>
          </a:p>
          <a:p>
            <a:pPr lvl="1">
              <a:buFont typeface="Wingdings" pitchFamily="2" charset="2"/>
              <a:buChar char="Ø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Si valeur recherchée plus grande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Poursuite de la recherche dans le 1/2 tableau supérieur selon le même mode opératoire</a:t>
            </a:r>
          </a:p>
          <a:p>
            <a:pPr lvl="1">
              <a:buFont typeface="Wingdings" pitchFamily="2" charset="2"/>
              <a:buChar char="Ø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Quand retourner faux?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Tableau réduit à zéro élément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184482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Soit le tableau de 15 valeurs entières dans lequel la valeur 16 est recherchée: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7024744" cy="854968"/>
          </a:xfrm>
        </p:spPr>
        <p:txBody>
          <a:bodyPr>
            <a:noAutofit/>
          </a:bodyPr>
          <a:lstStyle/>
          <a:p>
            <a:pPr algn="ctr"/>
            <a:r>
              <a:rPr lang="fr-FR" sz="2800" dirty="0" smtClean="0"/>
              <a:t>Recherche de la présence d'une valeur dans un tableau trié: </a:t>
            </a:r>
            <a:r>
              <a:rPr lang="fr-FR" sz="2800" b="1" dirty="0" smtClean="0">
                <a:solidFill>
                  <a:srgbClr val="FF0000"/>
                </a:solidFill>
              </a:rPr>
              <a:t>Méthode dichotomique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2276872"/>
            <a:ext cx="2938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Indices de recherche: 0 et 14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80648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9552" y="2996952"/>
            <a:ext cx="698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Etape 1:Indice de la valeur médiane: (0+14)/2 = 7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Valeur médiane = 23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23 différent de 16 et indices de recherche non inversés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23 plus grand que 16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Sélection et poursuite sur le demi-tableau inférieur d'indice 0 à 7-1 = 6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93097"/>
            <a:ext cx="8136904" cy="28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39552" y="4581128"/>
            <a:ext cx="6408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Etape 2:Indices de recherche: 0 et 6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Indice de la valeur médiane: (0+6)/2 = 3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Valeur médiane = 15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15 différent de 16 et indices de recherche non inversés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15 plus petit que 16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Sélection et poursuite sur le demi-tableau supérieur d'indice 3+1 = 4 à 6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6165304"/>
            <a:ext cx="813690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2134597"/>
            <a:ext cx="6174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Etape 3:Indices de recherche: 4 et 6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Indice de la valeur médiane est (4+6)/2 = 5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Valeur médiane = 18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18 différent de 16 et indices de recherche non inversés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18 est plus grand que 16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Sélection et poursuite sur le demi-tableau inférieur d'indice 4 à 5-1 = 4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7024744" cy="854968"/>
          </a:xfrm>
        </p:spPr>
        <p:txBody>
          <a:bodyPr>
            <a:noAutofit/>
          </a:bodyPr>
          <a:lstStyle/>
          <a:p>
            <a:pPr algn="ctr"/>
            <a:r>
              <a:rPr lang="fr-FR" sz="2800" dirty="0" smtClean="0"/>
              <a:t>Recherche de la présence d'une valeur dans un tableau trié: </a:t>
            </a:r>
            <a:r>
              <a:rPr lang="fr-FR" sz="2800" b="1" dirty="0" smtClean="0">
                <a:solidFill>
                  <a:srgbClr val="FF0000"/>
                </a:solidFill>
              </a:rPr>
              <a:t>Méthode dichotomique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18774"/>
            <a:ext cx="813690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11560" y="407881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Etape 4:Indices de recherche: 4 et 4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Indice de la valeur médiane est (4+4)/2 = 4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Valeur médiane = 16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Valeur médiane égale valeur recherchée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Arrêter et rendre vrai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518973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Seulement 4 étapes de recherche au lieu d'au maximum 15 par la méthode séquentielle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836688"/>
            <a:ext cx="79208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Particularité de l'implantation de l'algorithme: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 marL="630238" lvl="1" indent="-173038">
              <a:buFont typeface="Wingdings" pitchFamily="2" charset="2"/>
              <a:buChar char="Ø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Pas d'extraction véritable des 1/2 tableaux</a:t>
            </a:r>
          </a:p>
          <a:p>
            <a:pPr marL="630238" lvl="1" indent="-173038">
              <a:buFont typeface="Wingdings" pitchFamily="2" charset="2"/>
              <a:buChar char="Ø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Gestion de deux variables indices indiquant respectivement les indices initiaux et finaux du tableau en cours pour la recherche</a:t>
            </a:r>
          </a:p>
          <a:p>
            <a:pPr marL="630238" lvl="1" indent="-173038">
              <a:buFont typeface="Wingdings" pitchFamily="2" charset="2"/>
              <a:buChar char="Ø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Détection du fait que le tableau devient vide: L'indice initial devient supérieur strictement à l'indice final.</a:t>
            </a:r>
          </a:p>
          <a:p>
            <a:pPr>
              <a:buFont typeface="Wingdings" pitchFamily="2" charset="2"/>
              <a:buChar char="§"/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Algorithme précis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Soit une suite de n valeurs triée et stockée dans un tableau aux indices i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=0 à i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=n-1</a:t>
            </a:r>
          </a:p>
          <a:p>
            <a:pPr lvl="1">
              <a:buFont typeface="Wingdings" pitchFamily="2" charset="2"/>
              <a:buChar char="Ø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Réalisation du traitement suivant:</a:t>
            </a:r>
          </a:p>
          <a:p>
            <a:pPr marL="1079500" lvl="2" indent="-90488">
              <a:buFont typeface="Arial" pitchFamily="34" charset="0"/>
              <a:buChar char="•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Si i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 est strictement supérieur à i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400" dirty="0">
                <a:latin typeface="Times New Roman" pitchFamily="18" charset="0"/>
                <a:cs typeface="Times New Roman" pitchFamily="18" charset="0"/>
              </a:rPr>
            </a:b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-&gt; Suite vide</a:t>
            </a:r>
            <a:br>
              <a:rPr lang="fr-FR" sz="1400" dirty="0">
                <a:latin typeface="Times New Roman" pitchFamily="18" charset="0"/>
                <a:cs typeface="Times New Roman" pitchFamily="18" charset="0"/>
              </a:rPr>
            </a:b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-&gt; Valeur recherchée non présente dans la suite</a:t>
            </a:r>
            <a:br>
              <a:rPr lang="fr-FR" sz="1400" dirty="0">
                <a:latin typeface="Times New Roman" pitchFamily="18" charset="0"/>
                <a:cs typeface="Times New Roman" pitchFamily="18" charset="0"/>
              </a:rPr>
            </a:b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-&gt; Arrêter et retourner faux</a:t>
            </a:r>
          </a:p>
          <a:p>
            <a:pPr marL="1079500" lvl="2" indent="-90488">
              <a:buFont typeface="Arial" pitchFamily="34" charset="0"/>
              <a:buChar char="•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Sinon trouver la valeur médiane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sz="14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 à l'indice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14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=(i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+i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)/2</a:t>
            </a:r>
            <a:br>
              <a:rPr lang="fr-FR" sz="1400" dirty="0">
                <a:latin typeface="Times New Roman" pitchFamily="18" charset="0"/>
                <a:cs typeface="Times New Roman" pitchFamily="18" charset="0"/>
              </a:rPr>
            </a:b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sz="14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 égale à la valeur recherchée</a:t>
            </a:r>
            <a:br>
              <a:rPr lang="fr-FR" sz="1400" dirty="0">
                <a:latin typeface="Times New Roman" pitchFamily="18" charset="0"/>
                <a:cs typeface="Times New Roman" pitchFamily="18" charset="0"/>
              </a:rPr>
            </a:b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-&gt; Valeur trouvée!</a:t>
            </a:r>
            <a:br>
              <a:rPr lang="fr-FR" sz="1400" dirty="0">
                <a:latin typeface="Times New Roman" pitchFamily="18" charset="0"/>
                <a:cs typeface="Times New Roman" pitchFamily="18" charset="0"/>
              </a:rPr>
            </a:b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-&gt; Arrêter et retourner vrai</a:t>
            </a:r>
          </a:p>
          <a:p>
            <a:pPr marL="1079500" lvl="2" indent="-90488">
              <a:buFont typeface="Arial" pitchFamily="34" charset="0"/>
              <a:buChar char="•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Sinon si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sz="14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 plus grande que la valeur recherchée</a:t>
            </a:r>
            <a:br>
              <a:rPr lang="fr-FR" sz="1400" dirty="0">
                <a:latin typeface="Times New Roman" pitchFamily="18" charset="0"/>
                <a:cs typeface="Times New Roman" pitchFamily="18" charset="0"/>
              </a:rPr>
            </a:b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-&gt; Poursuite de la recherche dans la sous-suite restreinte aux valeurs d'indice i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 à i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14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marL="1079500" lvl="2" indent="-90488">
              <a:buFont typeface="Arial" pitchFamily="34" charset="0"/>
              <a:buChar char="•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Sinon</a:t>
            </a:r>
            <a:br>
              <a:rPr lang="fr-FR" sz="1400" dirty="0">
                <a:latin typeface="Times New Roman" pitchFamily="18" charset="0"/>
                <a:cs typeface="Times New Roman" pitchFamily="18" charset="0"/>
              </a:rPr>
            </a:b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-&gt; Poursuite de la recherche dans la sous-suite restreinte aux valeurs d'indice i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14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+1 à i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7024744" cy="854968"/>
          </a:xfrm>
        </p:spPr>
        <p:txBody>
          <a:bodyPr>
            <a:noAutofit/>
          </a:bodyPr>
          <a:lstStyle/>
          <a:p>
            <a:pPr algn="ctr"/>
            <a:r>
              <a:rPr lang="fr-FR" sz="2800" dirty="0" smtClean="0"/>
              <a:t>Recherche de la présence d'une valeur dans un tableau trié: </a:t>
            </a:r>
            <a:r>
              <a:rPr lang="fr-FR" sz="2800" b="1" dirty="0" smtClean="0">
                <a:solidFill>
                  <a:srgbClr val="FF0000"/>
                </a:solidFill>
              </a:rPr>
              <a:t>Méthode dichotomique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19" y="2035472"/>
            <a:ext cx="5184577" cy="441786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899592" y="16195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Algorithme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7024744" cy="854968"/>
          </a:xfrm>
        </p:spPr>
        <p:txBody>
          <a:bodyPr>
            <a:noAutofit/>
          </a:bodyPr>
          <a:lstStyle/>
          <a:p>
            <a:pPr algn="ctr"/>
            <a:r>
              <a:rPr lang="fr-FR" sz="2800" dirty="0" smtClean="0"/>
              <a:t>Recherche de la présence d'une valeur dans un tableau trié: </a:t>
            </a:r>
            <a:r>
              <a:rPr lang="fr-FR" sz="2800" b="1" dirty="0" smtClean="0">
                <a:solidFill>
                  <a:srgbClr val="FF0000"/>
                </a:solidFill>
              </a:rPr>
              <a:t>Méthode dichotomique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tri naïf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2078846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Soit un ensemble de données E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Problème: Trier cet ensemble selon un critère d'ordre total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Algorithme naïf:</a:t>
            </a:r>
          </a:p>
          <a:p>
            <a:pPr marL="630238" lvl="1" indent="-173038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Créer un deuxième ensemble F vide mais capable de recevoir autant de données que E</a:t>
            </a:r>
          </a:p>
          <a:p>
            <a:pPr marL="630238" lvl="1" indent="-173038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Réalisation de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fois le traitement:</a:t>
            </a:r>
          </a:p>
          <a:p>
            <a:pPr marL="1079500" lvl="2" indent="-165100" algn="just">
              <a:buFont typeface="Arial" pitchFamily="34" charset="0"/>
              <a:buChar char="•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Extraction de E de l'élément e restant qui est le plus "petit" selon le critère de tri</a:t>
            </a:r>
          </a:p>
          <a:p>
            <a:pPr marL="1079500" lvl="2" indent="-165100" algn="just">
              <a:buFont typeface="Arial" pitchFamily="34" charset="0"/>
              <a:buChar char="•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Déplacement de e de l'ensemble E vers la première position disponible en tête de l'ensemble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1079500" lvl="2" indent="-165100" algn="just">
              <a:buFont typeface="Arial" pitchFamily="34" charset="0"/>
              <a:buChar char="•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179388" lvl="2" indent="-165100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Inconvénient principal de cet algorithme: Pas d'optimisation de l'empreinte mémoire: Espace mémoire nécessaire au stockage de l'ensemble E + un espace mémoire équivalent pour stocker l'ensemble F</a:t>
            </a:r>
          </a:p>
          <a:p>
            <a:pPr marL="1079500" lvl="2" indent="-165100" algn="just"/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772816"/>
            <a:ext cx="6810375" cy="45755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043490" y="773832"/>
            <a:ext cx="7024744" cy="854968"/>
          </a:xfrm>
        </p:spPr>
        <p:txBody>
          <a:bodyPr/>
          <a:lstStyle/>
          <a:p>
            <a:r>
              <a:rPr lang="fr-FR" dirty="0" smtClean="0"/>
              <a:t>Algorithme de tri naïf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tri par insertion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1560" y="2028904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Wingdings" pitchFamily="2" charset="2"/>
              <a:buChar char="§"/>
              <a:tabLst>
                <a:tab pos="360363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Tri par insertion: Algorithme naturellement utilisé par beaucoup de personnes lorsqu'un tri doit être réalisé (par exemple pour le tri d'un tas de cartes à jouer)</a:t>
            </a:r>
          </a:p>
          <a:p>
            <a:pPr marL="179388" indent="-179388">
              <a:buFont typeface="Wingdings" pitchFamily="2" charset="2"/>
              <a:buChar char="§"/>
              <a:tabLst>
                <a:tab pos="360363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Soit un ensemble de données E</a:t>
            </a:r>
          </a:p>
          <a:p>
            <a:pPr marL="179388" indent="-179388">
              <a:buFont typeface="Wingdings" pitchFamily="2" charset="2"/>
              <a:buChar char="§"/>
              <a:tabLst>
                <a:tab pos="360363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Problème: Trier cet ensemble selon un critère d'ordre total (i.e. tout couple de données est ordonnable selon le critère de tri)</a:t>
            </a:r>
          </a:p>
          <a:p>
            <a:pPr marL="179388" indent="-179388">
              <a:buFont typeface="Wingdings" pitchFamily="2" charset="2"/>
              <a:buChar char="§"/>
              <a:tabLst>
                <a:tab pos="360363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Algorithme:</a:t>
            </a:r>
          </a:p>
          <a:p>
            <a:pPr marL="449263" lvl="1" indent="-179388">
              <a:buFont typeface="Wingdings" pitchFamily="2" charset="2"/>
              <a:buChar char="Ø"/>
              <a:tabLst>
                <a:tab pos="360363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Réalisation n-1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fois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du traitement numéroté i (à partir de 0):</a:t>
            </a:r>
          </a:p>
          <a:p>
            <a:pPr marL="630238" lvl="2" indent="-179388">
              <a:buFont typeface="Arial" pitchFamily="34" charset="0"/>
              <a:buChar char="•"/>
              <a:tabLst>
                <a:tab pos="360363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Extraction de E de l'élément e d'indice i+1</a:t>
            </a:r>
          </a:p>
          <a:p>
            <a:pPr marL="630238" lvl="2" indent="-179388">
              <a:buFont typeface="Arial" pitchFamily="34" charset="0"/>
              <a:buChar char="•"/>
              <a:tabLst>
                <a:tab pos="360363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Insertion de e à sa place, selon la relation d'ordre du tri, dans la liste des éléments d'indice 0 à i</a:t>
            </a:r>
          </a:p>
          <a:p>
            <a:pPr marL="630238" lvl="3" indent="-179388">
              <a:buFont typeface="Arial" pitchFamily="34" charset="0"/>
              <a:buChar char="•"/>
              <a:tabLst>
                <a:tab pos="360363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Une place libérée par l'élément d'indice i+1</a:t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latin typeface="Times New Roman" pitchFamily="18" charset="0"/>
                <a:cs typeface="Times New Roman" pitchFamily="18" charset="0"/>
              </a:rPr>
              <a:t>-&gt; Décalage possible de toutes les données nécessaires à l'insertion à l'étape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tri par insertion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Tri par ordre croissant d'un tableau de 10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entiers 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Algorithme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060848"/>
            <a:ext cx="8064896" cy="439248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tri par sélection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179388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Soit un ensemble de données E</a:t>
            </a:r>
          </a:p>
          <a:p>
            <a:pPr marL="269875" indent="-179388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Problème: Trier cet ensemble selon un critère d'ordre total (i.e. tout couple de données est ordonnable selon le critère de tri)</a:t>
            </a:r>
          </a:p>
          <a:p>
            <a:pPr marL="269875" indent="-179388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Algorithme de tri par sélection:</a:t>
            </a:r>
          </a:p>
          <a:p>
            <a:pPr marL="539750" lvl="1" indent="-90488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Réalisation n-1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fois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du traitement numéroté i:</a:t>
            </a:r>
          </a:p>
          <a:p>
            <a:pPr marL="989013" lvl="2" indent="-179388">
              <a:buFont typeface="Arial" pitchFamily="34" charset="0"/>
              <a:buChar char="•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Extraction de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(sous-ensemble de E limité à ses n-i premiers éléments) de l'indice de l'élément le plus "grand" selon le critère de tri</a:t>
            </a:r>
          </a:p>
          <a:p>
            <a:pPr marL="989013" lvl="2" indent="-179388">
              <a:buFont typeface="Arial" pitchFamily="34" charset="0"/>
              <a:buChar char="•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Permutation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avec l'élément en queue de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854968"/>
          </a:xfrm>
        </p:spPr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43608" y="1412776"/>
            <a:ext cx="640871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Problématique</a:t>
            </a:r>
          </a:p>
          <a:p>
            <a:pPr marL="179388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Algorithmes de recherche</a:t>
            </a:r>
          </a:p>
          <a:p>
            <a:pPr marL="449263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Recherche séquentielle</a:t>
            </a:r>
          </a:p>
          <a:p>
            <a:pPr marL="449263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Recherche dichotomique</a:t>
            </a:r>
          </a:p>
          <a:p>
            <a:pPr marL="179388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Algorithmes de trie</a:t>
            </a:r>
          </a:p>
          <a:p>
            <a:pPr marL="449263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Tri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naïf</a:t>
            </a:r>
          </a:p>
          <a:p>
            <a:pPr marL="449263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Tri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par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insertion</a:t>
            </a:r>
          </a:p>
          <a:p>
            <a:pPr marL="449263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Tri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par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sélection</a:t>
            </a:r>
          </a:p>
          <a:p>
            <a:pPr marL="449263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Tri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bulle</a:t>
            </a:r>
          </a:p>
          <a:p>
            <a:pPr marL="449263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Tri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par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fusion</a:t>
            </a:r>
          </a:p>
          <a:p>
            <a:pPr marL="449263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Quick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tri par sélection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9552" y="1772816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Tri par ordre croissant d'un tableau de 10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entiers  (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Algorithme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59" y="2132856"/>
            <a:ext cx="7920881" cy="432048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tri à bulle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3568" y="1988840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Basé sur l'opération consistant à permuter deux composantes</a:t>
            </a:r>
          </a:p>
          <a:p>
            <a:pPr marL="269875" indent="-269875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Soit un ensemble de données E</a:t>
            </a:r>
          </a:p>
          <a:p>
            <a:pPr marL="269875" indent="-269875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Problème: Trier cet ensemble selon un critère d'ordre total (i.e. tout couple de données est ordonnable selon le critère de tri)</a:t>
            </a:r>
          </a:p>
          <a:p>
            <a:pPr marL="269875" indent="-269875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Algorithme de tri à bulle:</a:t>
            </a:r>
          </a:p>
          <a:p>
            <a:pPr marL="539750" lvl="1" indent="-26987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Réalisation de n-1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traitements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numérotés i consistant à traiter le sous-ensemble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de E limité à ses n-i premières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valeurs:</a:t>
            </a:r>
          </a:p>
          <a:p>
            <a:pPr marL="900113" lvl="1" indent="-269875" algn="just">
              <a:buFont typeface="Arial" pitchFamily="34" charset="0"/>
              <a:buChar char="•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Parcours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séquentiel des n-i-1 couples de valeurs contiguës de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900113" lvl="2" indent="-269875" algn="just">
              <a:buFont typeface="Arial" pitchFamily="34" charset="0"/>
              <a:buChar char="•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Permutation de ces deux valeurs si elles ne respectent pas le critère de tri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tri à bulle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2132856"/>
            <a:ext cx="792088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11560" y="1628800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Tri par ordre croissant d'un tableau de 10 entiers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tri à bulle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245420"/>
            <a:ext cx="4896543" cy="391988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755576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Algorithme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tri à bulle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27584" y="1916832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Optimisation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Optimisation classique de l'algorithme de tri à bulle: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Exploitation du fait qu'il n'est pas rare qu'il ne soit pas nécessaire d'effectuer n-1 étapes de recherche de permutations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Si, lors d'une étape, aucune permutation réalisée</a:t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latin typeface="Times New Roman" pitchFamily="18" charset="0"/>
                <a:cs typeface="Times New Roman" pitchFamily="18" charset="0"/>
              </a:rPr>
              <a:t>-&gt; Tableau trié</a:t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latin typeface="Times New Roman" pitchFamily="18" charset="0"/>
                <a:cs typeface="Times New Roman" pitchFamily="18" charset="0"/>
              </a:rPr>
              <a:t>-&gt; Plus nécessaire de continuer à chercher des permutations</a:t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latin typeface="Times New Roman" pitchFamily="18" charset="0"/>
                <a:cs typeface="Times New Roman" pitchFamily="18" charset="0"/>
              </a:rPr>
              <a:t>-&gt; On arrête.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tri à bulle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4103"/>
            <a:ext cx="5616624" cy="44672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611560" y="15567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Algorithme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tri par </a:t>
            </a:r>
            <a:r>
              <a:rPr lang="fr-FR" u="sng" dirty="0" smtClean="0"/>
              <a:t>fusion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724030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Algorithmes précédents gravement déficients:</a:t>
            </a:r>
          </a:p>
          <a:p>
            <a:pPr marL="449263" lvl="1" indent="-179388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Inadaptés au tri d'ensemble de données de cardinal très important</a:t>
            </a:r>
          </a:p>
          <a:p>
            <a:pPr marL="449263" lvl="1" indent="-179388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Pratiquement inemployables car trop lents au delà d'une certaine taille d'ensemble (temps quadratique de la taille de l'ensemble)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Existence d'une autre catégorie d'algorithmes de tri basée sur le réflexe naturel que nous avons tous quand il s'agit d'effectuer un tri sur un tas de données de taille importante:</a:t>
            </a:r>
          </a:p>
          <a:p>
            <a:pPr marL="449263" lvl="1" indent="-179388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Diviser le tas en 2 (ou plusieurs) tas élémentaires</a:t>
            </a:r>
          </a:p>
          <a:p>
            <a:pPr marL="449263" lvl="1" indent="-179388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Trier ces tas</a:t>
            </a:r>
          </a:p>
          <a:p>
            <a:pPr marL="449263" lvl="1" indent="-179388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fusionner de manière rapide en exploitant le fait qu'ils sont tous deux (tous) triés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Algorithme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tri par fusion:</a:t>
            </a:r>
          </a:p>
          <a:p>
            <a:pPr marL="449263" lvl="1" indent="-179388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Subdivision de l'ensemble E à trier en 2 sous-ensembles de tailles aussi identiques que possible</a:t>
            </a:r>
          </a:p>
          <a:p>
            <a:pPr marL="449263" lvl="1" indent="-179388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Tri de chacun des 2 sous-ensembles par le même algorithme</a:t>
            </a:r>
          </a:p>
          <a:p>
            <a:pPr marL="449263" lvl="1" indent="-179388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Fusion des deux sous-ensembles triés en un seul ensemble trié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773832"/>
            <a:ext cx="7632848" cy="85496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Algorithme de tri par </a:t>
            </a:r>
            <a:r>
              <a:rPr lang="fr-FR" u="sng" dirty="0" smtClean="0"/>
              <a:t>fusion </a:t>
            </a:r>
            <a:r>
              <a:rPr lang="fr-FR" u="sng" dirty="0" smtClean="0">
                <a:hlinkClick r:id="rId2" action="ppaction://hlinkfile"/>
              </a:rPr>
              <a:t>Algorithme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1823"/>
            <a:ext cx="8064897" cy="468151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 smtClean="0"/>
              <a:t>QuickSort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772816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Algorithme du "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" (tri rapide) généralement employé quand il s'agit d'obtenir les meilleures performances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Basé sur le principe "diviser pour régner"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Technique de subdivision du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un peu plus élaborée que celle du tri par fusion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But: Eviter d'avoir à réaliser la phase de fusion</a:t>
            </a:r>
          </a:p>
          <a:p>
            <a:pPr marL="719138" lvl="1" indent="-179388">
              <a:buFont typeface="Wingdings" pitchFamily="2" charset="2"/>
              <a:buChar char="Ø"/>
            </a:pP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Ordonnement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des sous-tableaux gauche et droit l'un par rapport à l'autre (i.e. la valeur "maximale" à gauche est plus "petite" que la valeur "minimale" à droite) avant de basculer vers la phase de tri de ces deux sous-tableaux</a:t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-&gt; Plus besoin de les fusionner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Phase de subdivision:</a:t>
            </a:r>
          </a:p>
          <a:p>
            <a:pPr marL="719138" lvl="1" indent="-179388">
              <a:buFont typeface="Wingdings" pitchFamily="2" charset="2"/>
              <a:buChar char="Ø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Détermination d'un pivot</a:t>
            </a:r>
          </a:p>
          <a:p>
            <a:pPr marL="719138" lvl="1" indent="-179388">
              <a:buFont typeface="Wingdings" pitchFamily="2" charset="2"/>
              <a:buChar char="Ø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Sélection de toutes les valeurs plus petites que le pivot et placement à gauche pour définir le sous-tableau gauche</a:t>
            </a:r>
          </a:p>
          <a:p>
            <a:pPr marL="719138" lvl="1" indent="-179388">
              <a:buFont typeface="Wingdings" pitchFamily="2" charset="2"/>
              <a:buChar char="Ø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Sélection de toutes les valeurs plus grandes que le pivot et placement à droite pour définir le sous-tableau droit</a:t>
            </a:r>
          </a:p>
          <a:p>
            <a:pPr marL="719138" lvl="1" indent="-179388">
              <a:buFont typeface="Wingdings" pitchFamily="2" charset="2"/>
              <a:buChar char="Ø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Nouvel indice de la valeur pivot: Limite entre les sous-tableaux gauche et droit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Utilisation de l'algorithme de tri sur les sous-tableaux gauche et droit pour les trier selon le même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principe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 smtClean="0"/>
              <a:t>QuickSort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2170599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Wingdings" pitchFamily="2" charset="2"/>
              <a:buChar char="§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Méthode de choix du pivot: Un des moyens offert au développeur pour optimiser le fonctionnement (éventuellement dans le cadre d'ensembles présentant certaines caractéristiques)</a:t>
            </a:r>
          </a:p>
          <a:p>
            <a:pPr marL="719138" indent="-269875">
              <a:buFont typeface="Wingdings" pitchFamily="2" charset="2"/>
              <a:buChar char="Ø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Techniques classiques:</a:t>
            </a:r>
          </a:p>
          <a:p>
            <a:pPr marL="719138" lvl="1" indent="-269875">
              <a:buFont typeface="Wingdings" pitchFamily="2" charset="2"/>
              <a:buChar char="Ø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Choisir la première valeur</a:t>
            </a:r>
          </a:p>
          <a:p>
            <a:pPr marL="719138" lvl="1" indent="-269875">
              <a:buFont typeface="Wingdings" pitchFamily="2" charset="2"/>
              <a:buChar char="Ø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Choisir la dernière valeur</a:t>
            </a:r>
          </a:p>
          <a:p>
            <a:pPr marL="719138" lvl="1" indent="-269875">
              <a:buFont typeface="Wingdings" pitchFamily="2" charset="2"/>
              <a:buChar char="Ø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Choisir la valeur d'indice médian</a:t>
            </a:r>
          </a:p>
          <a:p>
            <a:pPr marL="719138" lvl="1" indent="-269875">
              <a:buFont typeface="Wingdings" pitchFamily="2" charset="2"/>
              <a:buChar char="Ø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Choisir la moyenne des valeurs minimales et maximales du tableau</a:t>
            </a:r>
          </a:p>
          <a:p>
            <a:pPr marL="1258888" lvl="2" indent="-179388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Pivot -&gt; la valeur maximale du sous-tableau gauche et valeur minimale du sous-tableau droit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851920" y="50851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  <a:hlinkClick r:id="rId2"/>
              </a:rPr>
              <a:t>Démo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Problématique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1773971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180975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Traitements classiques de l'informatique:</a:t>
            </a:r>
          </a:p>
          <a:p>
            <a:pPr marL="719138" lvl="1" indent="-18097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Recherche d'une valeur dans un ensemble de valeurs</a:t>
            </a:r>
          </a:p>
          <a:p>
            <a:pPr marL="719138" lvl="1" indent="-18097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Tri d'un ensemble de valeurs selon un critère d'ordre total</a:t>
            </a:r>
          </a:p>
          <a:p>
            <a:pPr marL="360363" indent="-180975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Multiples algorithmes visant à assurer ces traitements de la manière la plus efficace possible</a:t>
            </a:r>
          </a:p>
          <a:p>
            <a:pPr marL="360363" indent="-180975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Choix entre telle ou telle méthode de traitement influencé par des critères tels que:</a:t>
            </a:r>
          </a:p>
          <a:p>
            <a:pPr marL="719138" lvl="1" indent="-179388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Rapidité intrinsèque de l'algorithme</a:t>
            </a:r>
          </a:p>
          <a:p>
            <a:pPr marL="719138" lvl="1" indent="-179388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Taille de l'ensemble de données</a:t>
            </a:r>
          </a:p>
          <a:p>
            <a:pPr marL="719138" lvl="1" indent="-179388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Possibilité particulière d'exploitation les caractéristiques propres de l'ensemble de données</a:t>
            </a:r>
          </a:p>
          <a:p>
            <a:pPr marL="719138" lvl="1" indent="-179388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Taille de l'empreinte mémoire (quantité de mémoire nécessaire au fonctionnement) associée à tel ou tel algorithme</a:t>
            </a:r>
          </a:p>
          <a:p>
            <a:pPr marL="719138" lvl="1" indent="-179388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64" y="845840"/>
            <a:ext cx="8100392" cy="854968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Recherche dans un tableau sans organisation particulière</a:t>
            </a:r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683568" y="1700808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latin typeface="Times New Roman" pitchFamily="18" charset="0"/>
                <a:cs typeface="Times New Roman" pitchFamily="18" charset="0"/>
              </a:rPr>
              <a:t>Problème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Rechercher une donnée dans un ensemble non particulièrement organisé:</a:t>
            </a:r>
          </a:p>
          <a:p>
            <a:pPr marL="630238" lvl="1" indent="-17303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Test de présence</a:t>
            </a:r>
          </a:p>
          <a:p>
            <a:pPr marL="630238" lvl="1" indent="-17303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Recherche de minimum</a:t>
            </a:r>
          </a:p>
          <a:p>
            <a:pPr marL="630238" lvl="1" indent="-17303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Recherche de maximum</a:t>
            </a:r>
          </a:p>
          <a:p>
            <a:pPr marL="630238" lvl="1" indent="-17303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Recherche de l'occurrence d'une chaîne de caractères dans une autre chaîne de caractères</a:t>
            </a:r>
          </a:p>
          <a:p>
            <a:pPr marL="630238" lvl="1" indent="-17303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algn="just"/>
            <a:r>
              <a:rPr lang="fr-FR" b="1" dirty="0">
                <a:latin typeface="Times New Roman" pitchFamily="18" charset="0"/>
                <a:cs typeface="Times New Roman" pitchFamily="18" charset="0"/>
              </a:rPr>
              <a:t>Recherche de minimum dans un tableau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Algorithme naturel:</a:t>
            </a:r>
          </a:p>
          <a:p>
            <a:pPr marL="630238" lvl="1" indent="-180975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Utilisation d'une variable auxiliaire "minimum courant" pour stocker le minimum déjà trouvé</a:t>
            </a:r>
          </a:p>
          <a:p>
            <a:pPr marL="630238" lvl="1" indent="-180975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Initialisation de cette variable avec la première valeur du tableau</a:t>
            </a:r>
          </a:p>
          <a:p>
            <a:pPr marL="630238" lvl="1" indent="-180975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Parcours séquentiel 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du reste du tableau au moyen d'un "pour"</a:t>
            </a:r>
          </a:p>
          <a:p>
            <a:pPr marL="630238" lvl="2" indent="-180975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A chaque nouvelle valeur, réaffectation du minimum courant avec la valeur en cours si celle-ci est plus petite que le minimum courant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23045"/>
            <a:ext cx="7632848" cy="44862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76064" y="845840"/>
            <a:ext cx="8100392" cy="854968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Recherche dans un tableau sans organisation particulière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899592" y="14127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Algorithme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1772816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latin typeface="Times New Roman" pitchFamily="18" charset="0"/>
                <a:cs typeface="Times New Roman" pitchFamily="18" charset="0"/>
              </a:rPr>
              <a:t>Test de présence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Algorithme intuitif:</a:t>
            </a:r>
          </a:p>
          <a:p>
            <a:pPr lvl="1"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Parcours séquentiel possiblement complet du tableau au moyen d'un "tant que"</a:t>
            </a:r>
          </a:p>
          <a:p>
            <a:pPr marL="900113" lvl="2" indent="-26987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A chaque nouvelle valeur, si celle-ci est égale à la valeur recherchée, inutile d'aller plus loin car on l'a trouvée</a:t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latin typeface="Times New Roman" pitchFamily="18" charset="0"/>
                <a:cs typeface="Times New Roman" pitchFamily="18" charset="0"/>
              </a:rPr>
              <a:t>-&gt; Retourner vrai</a:t>
            </a:r>
          </a:p>
          <a:p>
            <a:pPr marL="900113" lvl="2" indent="-26987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Parcours stoppé lorsque la dernière valeur du tableau a été traitée</a:t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latin typeface="Times New Roman" pitchFamily="18" charset="0"/>
                <a:cs typeface="Times New Roman" pitchFamily="18" charset="0"/>
              </a:rPr>
              <a:t>-&gt; Retourner faux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Implantation</a:t>
            </a:r>
          </a:p>
          <a:p>
            <a:pPr marL="900113" lvl="1" indent="-26987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Utilisation d'une variable auxiliaire booléenne pour indiquer si la valeur recherchée a été trouvée</a:t>
            </a:r>
          </a:p>
          <a:p>
            <a:pPr marL="900113" lvl="1" indent="-26987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Initialisation de cette variable à faux car avant d'avoir commencer à chercher, on n'a pas trouvé</a:t>
            </a:r>
          </a:p>
          <a:p>
            <a:pPr marL="900113" lvl="1" indent="-26987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Parcours séquentiel au moyen d'un "tant que" pour qu'il puisse être complet mais aussi qu'il puisse être interrompu si la valeur recherchée a été trouvée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76064" y="845840"/>
            <a:ext cx="8100392" cy="854968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Recherche dans un tableau sans organisation particulière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632848" cy="448057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76064" y="845840"/>
            <a:ext cx="8100392" cy="854968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Recherche dans un tableau sans organisation particulière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899592" y="14127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Algorithme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845840"/>
            <a:ext cx="7024744" cy="854968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Recherche dans un ensemble de données préalablement trié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772816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Objectif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269875" indent="-179388" algn="just"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Optimisation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des méthodes de recherche séquentielle utilisées dans les algorithmes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précédentes.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69875" indent="-179388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Implantation d'algorithmes fonctionnant de manière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différente</a:t>
            </a:r>
          </a:p>
          <a:p>
            <a:pPr algn="just"/>
            <a:r>
              <a:rPr lang="fr-FR" b="1" dirty="0">
                <a:latin typeface="Times New Roman" pitchFamily="18" charset="0"/>
                <a:cs typeface="Times New Roman" pitchFamily="18" charset="0"/>
              </a:rPr>
              <a:t>Recherche de la présence d'une valeur dans un tableau trié: </a:t>
            </a:r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Méthode séquentielle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Interruption possible de la recherche dès que la valeur recherchée respecte le critère de tri par rapport à l'élément courant du tableau</a:t>
            </a:r>
          </a:p>
          <a:p>
            <a:pPr lvl="1" indent="-187325" algn="just">
              <a:buFont typeface="Wingdings" pitchFamily="2" charset="2"/>
              <a:buChar char="Ø"/>
            </a:pPr>
            <a:r>
              <a:rPr lang="fr-FR" dirty="0" err="1">
                <a:latin typeface="Times New Roman" pitchFamily="18" charset="0"/>
                <a:cs typeface="Times New Roman" pitchFamily="18" charset="0"/>
              </a:rPr>
              <a:t>Reconception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de l'algorithme pour utiliser une variable booléenne indiquant si la recherche doit être continuée ou non</a:t>
            </a:r>
          </a:p>
          <a:p>
            <a:pPr lvl="1" indent="-18732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Initialisation de cette variable à vrai</a:t>
            </a:r>
          </a:p>
          <a:p>
            <a:pPr lvl="1" indent="-18732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Parcours du tableau au moyen d'un "tant que" portant sur cette variable</a:t>
            </a:r>
          </a:p>
          <a:p>
            <a:pPr lvl="1" indent="-18732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Placement à faux si on arrive au bout du tableau ou, si ce n'est pas le cas, on trouve une valeur supérieure ou égale à la valeur recherchée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89013" lvl="1" indent="-179388" algn="just">
              <a:buFont typeface="Courier New" pitchFamily="49" charset="0"/>
              <a:buChar char="o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égalité, on a trouvé donc on stoppe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89013" lvl="1" indent="-179388" algn="just">
              <a:buFont typeface="Courier New" pitchFamily="49" charset="0"/>
              <a:buChar char="o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supériorité stricte, on ne pourra pas trouver donc on stoppe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16832"/>
            <a:ext cx="5616624" cy="446015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043490" y="845840"/>
            <a:ext cx="7024744" cy="854968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Recherche dans un ensemble de données préalablement trié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99592" y="14127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Algorithme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3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Thème3</Template>
  <TotalTime>1380</TotalTime>
  <Words>1500</Words>
  <Application>Microsoft Office PowerPoint</Application>
  <PresentationFormat>Affichage à l'écran (4:3)</PresentationFormat>
  <Paragraphs>197</Paragraphs>
  <Slides>29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Thème3</vt:lpstr>
      <vt:lpstr>Algorithmes de trie et de recherche</vt:lpstr>
      <vt:lpstr>Plan</vt:lpstr>
      <vt:lpstr>Problématique</vt:lpstr>
      <vt:lpstr>Recherche dans un tableau sans organisation particulière</vt:lpstr>
      <vt:lpstr>Recherche dans un tableau sans organisation particulière</vt:lpstr>
      <vt:lpstr>Recherche dans un tableau sans organisation particulière</vt:lpstr>
      <vt:lpstr>Recherche dans un tableau sans organisation particulière</vt:lpstr>
      <vt:lpstr>Recherche dans un ensemble de données préalablement trié</vt:lpstr>
      <vt:lpstr>Recherche dans un ensemble de données préalablement trié</vt:lpstr>
      <vt:lpstr>Recherche de la présence d'une valeur dans un tableau trié: Méthode dichotomique</vt:lpstr>
      <vt:lpstr>Recherche de la présence d'une valeur dans un tableau trié: Méthode dichotomique</vt:lpstr>
      <vt:lpstr>Recherche de la présence d'une valeur dans un tableau trié: Méthode dichotomique</vt:lpstr>
      <vt:lpstr>Recherche de la présence d'une valeur dans un tableau trié: Méthode dichotomique</vt:lpstr>
      <vt:lpstr>Recherche de la présence d'une valeur dans un tableau trié: Méthode dichotomique</vt:lpstr>
      <vt:lpstr>Algorithme de tri naïf</vt:lpstr>
      <vt:lpstr>Algorithme de tri naïf</vt:lpstr>
      <vt:lpstr>Algorithme de tri par insertion</vt:lpstr>
      <vt:lpstr>Algorithme de tri par insertion</vt:lpstr>
      <vt:lpstr>Algorithme de tri par sélection</vt:lpstr>
      <vt:lpstr>Algorithme de tri par sélection</vt:lpstr>
      <vt:lpstr>Algorithme de tri à bulle</vt:lpstr>
      <vt:lpstr>Algorithme de tri à bulle</vt:lpstr>
      <vt:lpstr>Algorithme de tri à bulle</vt:lpstr>
      <vt:lpstr>Algorithme de tri à bulle</vt:lpstr>
      <vt:lpstr>Algorithme de tri à bulle</vt:lpstr>
      <vt:lpstr>Algorithme de tri par fusion</vt:lpstr>
      <vt:lpstr>Algorithme de tri par fusion Algorithme</vt:lpstr>
      <vt:lpstr>QuickSort</vt:lpstr>
      <vt:lpstr>QuickSort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Algorithmes de trie et de recherche</dc:title>
  <dc:creator>pc</dc:creator>
  <cp:lastModifiedBy>pc</cp:lastModifiedBy>
  <cp:revision>24</cp:revision>
  <dcterms:created xsi:type="dcterms:W3CDTF">2016-05-15T12:03:37Z</dcterms:created>
  <dcterms:modified xsi:type="dcterms:W3CDTF">2016-05-17T08:49:01Z</dcterms:modified>
</cp:coreProperties>
</file>