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9" name="Google Shape;5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2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3" name="Google Shape;133;p7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4" name="Google Shape;134;p7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5" name="Google Shape;135;p7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6" name="Google Shape;136;p7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showMasterSp="0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4" name="Google Shape;154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8" name="Google Shape;158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9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/>
        </p:txBody>
      </p:sp>
      <p:sp>
        <p:nvSpPr>
          <p:cNvPr id="189" name="Google Shape;189;p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9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showMasterSp="0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4" name="Google Shape;20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8" name="Google Shape;20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1" name="Google Shape;211;p10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3" name="Google Shape;233;p10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2F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0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0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240" name="Google Shape;240;p10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0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1CEAD"/>
            </a:gs>
            <a:gs pos="62000">
              <a:srgbClr val="A89777"/>
            </a:gs>
            <a:gs pos="100000">
              <a:srgbClr val="968666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trieinsertion.txt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trieselection.txt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triefusion.txt" TargetMode="External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youtube.com/watch?v=xcyDSLSkb0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lang="fr-FR" sz="3240"/>
              <a:t>Algorithmes de trie et de recherche</a:t>
            </a:r>
            <a:endParaRPr sz="3240"/>
          </a:p>
        </p:txBody>
      </p:sp>
      <p:sp>
        <p:nvSpPr>
          <p:cNvPr id="260" name="Google Shape;260;p13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fr-FR"/>
              <a:t>Réaliser par : Nouzri Sana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971600" y="83671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fr-FR" sz="2800"/>
              <a:t>Recherche de la présence d'une valeur dans un tableau trié: </a:t>
            </a:r>
            <a:r>
              <a:rPr b="1" lang="fr-FR" sz="2800">
                <a:solidFill>
                  <a:srgbClr val="FF0000"/>
                </a:solidFill>
              </a:rPr>
              <a:t>Méthode dichotomique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611560" y="1772816"/>
            <a:ext cx="806489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Diviser pour régner: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Exploitation de l'ordre existant pour minimiser le nombre d'étapes de la recherche et donc accélérer son exécution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par méthode dichotomique: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Comparaison de la valeur médiane du tableau et de la valeur recherchée.</a:t>
            </a:r>
            <a:b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Trois alternatives:</a:t>
            </a:r>
            <a:endParaRPr/>
          </a:p>
          <a:p>
            <a:pPr indent="-1016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Egalité</a:t>
            </a:r>
            <a:endParaRPr/>
          </a:p>
          <a:p>
            <a:pPr indent="-1016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Infériorité stricte</a:t>
            </a:r>
            <a:endParaRPr/>
          </a:p>
          <a:p>
            <a:pPr indent="-1016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Supériorité stricte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égalité, présence de la valeur recherchée dans le tableau</a:t>
            </a:r>
            <a:b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Inutile de continuer à chercher</a:t>
            </a:r>
            <a:b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Retourner vrai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valeur recherchée plus petite</a:t>
            </a:r>
            <a:b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Poursuite de la recherche dans le 1/2 tableau inférieur selon le même mode opératoire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valeur recherchée plus grande</a:t>
            </a:r>
            <a:b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Poursuite de la recherche dans le 1/2 tableau supérieur selon le même mode opératoire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 retourner faux?</a:t>
            </a:r>
            <a:b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réduit à zéro élément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/>
          <p:nvPr/>
        </p:nvSpPr>
        <p:spPr>
          <a:xfrm>
            <a:off x="467544" y="1844824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Soit le tableau de 15 valeurs entières dans lequel la valeur 16 est recherchée:</a:t>
            </a:r>
            <a:endParaRPr/>
          </a:p>
        </p:txBody>
      </p:sp>
      <p:sp>
        <p:nvSpPr>
          <p:cNvPr id="324" name="Google Shape;324;p23"/>
          <p:cNvSpPr txBox="1"/>
          <p:nvPr>
            <p:ph type="title"/>
          </p:nvPr>
        </p:nvSpPr>
        <p:spPr>
          <a:xfrm>
            <a:off x="971600" y="83671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fr-FR" sz="2800"/>
              <a:t>Recherche de la présence d'une valeur dans un tableau trié: </a:t>
            </a:r>
            <a:r>
              <a:rPr b="1" lang="fr-FR" sz="2800">
                <a:solidFill>
                  <a:srgbClr val="FF0000"/>
                </a:solidFill>
              </a:rPr>
              <a:t>Méthode dichotomique</a:t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539552" y="2276872"/>
            <a:ext cx="2938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Indices de recherche: 0 et 14</a:t>
            </a:r>
            <a:endParaRPr/>
          </a:p>
        </p:txBody>
      </p:sp>
      <p:pic>
        <p:nvPicPr>
          <p:cNvPr id="326" name="Google Shape;3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636912"/>
            <a:ext cx="8064896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3"/>
          <p:cNvSpPr/>
          <p:nvPr/>
        </p:nvSpPr>
        <p:spPr>
          <a:xfrm>
            <a:off x="539552" y="2996952"/>
            <a:ext cx="69847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1:Indice de la valeur médiane: (0+14)/2 = 7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Valeur médiane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différent de 16 et indices de recherche non inversés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23 plus grand que 16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Sélection et poursuite sur le demi-tableau inférieur d'indice 0 à 7-1 = 6</a:t>
            </a:r>
            <a:endParaRPr/>
          </a:p>
        </p:txBody>
      </p:sp>
      <p:pic>
        <p:nvPicPr>
          <p:cNvPr id="328" name="Google Shape;3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4293097"/>
            <a:ext cx="8136904" cy="28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3"/>
          <p:cNvSpPr/>
          <p:nvPr/>
        </p:nvSpPr>
        <p:spPr>
          <a:xfrm>
            <a:off x="539552" y="4581128"/>
            <a:ext cx="64087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2:Indices de recherche: 0 et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Indice de la valeur médiane: (0+6)/2 = 3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Valeur médiane =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différent de 16 et indices de recherche non inversés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15 plus petit que 16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Sélection et poursuite sur le demi-tableau supérieur d'indice 3+1 = 4 à 6</a:t>
            </a:r>
            <a:endParaRPr/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544" y="6165304"/>
            <a:ext cx="8136904" cy="28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/>
          <p:nvPr/>
        </p:nvSpPr>
        <p:spPr>
          <a:xfrm>
            <a:off x="539552" y="2134597"/>
            <a:ext cx="61744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3:Indices de recherche: 4 et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Indice de la valeur médiane est (4+6)/2 = 5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Valeur médiane =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 différent de 16 et indices de recherche non inversés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18 est plus grand que 16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Sélection et poursuite sur le demi-tableau inférieur d'indice 4 à 5-1 = 4</a:t>
            </a:r>
            <a:endParaRPr/>
          </a:p>
        </p:txBody>
      </p:sp>
      <p:sp>
        <p:nvSpPr>
          <p:cNvPr id="336" name="Google Shape;336;p24"/>
          <p:cNvSpPr txBox="1"/>
          <p:nvPr>
            <p:ph type="title"/>
          </p:nvPr>
        </p:nvSpPr>
        <p:spPr>
          <a:xfrm>
            <a:off x="971600" y="83671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fr-FR" sz="2800"/>
              <a:t>Recherche de la présence d'une valeur dans un tableau trié: </a:t>
            </a:r>
            <a:r>
              <a:rPr b="1" lang="fr-FR" sz="2800">
                <a:solidFill>
                  <a:srgbClr val="FF0000"/>
                </a:solidFill>
              </a:rPr>
              <a:t>Méthode dichotomique</a:t>
            </a:r>
            <a:endParaRPr/>
          </a:p>
        </p:txBody>
      </p:sp>
      <p:pic>
        <p:nvPicPr>
          <p:cNvPr id="337" name="Google Shape;3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718774"/>
            <a:ext cx="8136904" cy="36003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4"/>
          <p:cNvSpPr/>
          <p:nvPr/>
        </p:nvSpPr>
        <p:spPr>
          <a:xfrm>
            <a:off x="611560" y="4078813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4:Indices de recherche: 4 et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Indice de la valeur médiane est (4+4)/2 = 4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Valeur médiane =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Valeur médiane égale valeur recherchée</a:t>
            </a:r>
            <a:b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Arrêter et rendre vrai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395536" y="5518973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Seulement 4 étapes de recherche au lieu d'au maximum 15 par la méthode séquentielle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/>
          <p:nvPr/>
        </p:nvSpPr>
        <p:spPr>
          <a:xfrm>
            <a:off x="611560" y="1836688"/>
            <a:ext cx="792088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fr-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Particularité de l'implantation de l'algorithme: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3037" lvl="1" marL="6302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 d'extraction véritable des 1/2 tableaux</a:t>
            </a:r>
            <a:endParaRPr/>
          </a:p>
          <a:p>
            <a:pPr indent="-173037" lvl="1" marL="6302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de deux variables indices indiquant respectivement les indices initiaux et finaux du tableau en cours pour la recherche</a:t>
            </a:r>
            <a:endParaRPr/>
          </a:p>
          <a:p>
            <a:pPr indent="-173037" lvl="1" marL="6302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Détection du fait que le tableau devient vide: L'indice initial devient supérieur strictement à l'indice final.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fr-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précis</a:t>
            </a:r>
            <a:r>
              <a:rPr lang="fr-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Soit une suite de n valeurs triée et stockée dans un tableau aux indices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 à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=n-1</a:t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Réalisation du traitement suivant:</a:t>
            </a:r>
            <a:endParaRPr/>
          </a:p>
          <a:p>
            <a:pPr indent="-90487" lvl="2" marL="1079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est strictement supérieur à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Suite vide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Valeur recherchée non présente dans la suite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Arrêter et retourner faux</a:t>
            </a:r>
            <a:endParaRPr/>
          </a:p>
          <a:p>
            <a:pPr indent="-90487" lvl="2" marL="1079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Sinon trouver la valeur médiane v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à l'indice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v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égale à la valeur recherchée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Valeur trouvée!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Arrêter et retourner vrai</a:t>
            </a:r>
            <a:endParaRPr/>
          </a:p>
          <a:p>
            <a:pPr indent="-90487" lvl="2" marL="1079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Sinon si v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plus grande que la valeur recherchée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Poursuite de la recherche dans la sous-suite restreinte aux valeurs d'indice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à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-90487" lvl="2" marL="1079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Sinon</a:t>
            </a:r>
            <a:b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Poursuite de la recherche dans la sous-suite restreinte aux valeurs d'indice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 à i</a:t>
            </a:r>
            <a:r>
              <a:rPr b="0" baseline="-2500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5"/>
          <p:cNvSpPr txBox="1"/>
          <p:nvPr>
            <p:ph type="title"/>
          </p:nvPr>
        </p:nvSpPr>
        <p:spPr>
          <a:xfrm>
            <a:off x="971600" y="83671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fr-FR" sz="2800"/>
              <a:t>Recherche de la présence d'une valeur dans un tableau trié: </a:t>
            </a:r>
            <a:r>
              <a:rPr b="1" lang="fr-FR" sz="2800">
                <a:solidFill>
                  <a:srgbClr val="FF0000"/>
                </a:solidFill>
              </a:rPr>
              <a:t>Méthode dichotomique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19" y="2035472"/>
            <a:ext cx="5184577" cy="4417864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52" name="Google Shape;352;p26"/>
          <p:cNvSpPr txBox="1"/>
          <p:nvPr/>
        </p:nvSpPr>
        <p:spPr>
          <a:xfrm>
            <a:off x="899592" y="1619508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6"/>
          <p:cNvSpPr txBox="1"/>
          <p:nvPr>
            <p:ph type="title"/>
          </p:nvPr>
        </p:nvSpPr>
        <p:spPr>
          <a:xfrm>
            <a:off x="971600" y="83671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fr-FR" sz="2800"/>
              <a:t>Recherche de la présence d'une valeur dans un tableau trié: </a:t>
            </a:r>
            <a:r>
              <a:rPr b="1" lang="fr-FR" sz="2800">
                <a:solidFill>
                  <a:srgbClr val="FF0000"/>
                </a:solidFill>
              </a:rPr>
              <a:t>Méthode dichotomique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naïf</a:t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611560" y="2078846"/>
            <a:ext cx="799288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Soit un ensemble de données E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Trier cet ensemble selon un critère d'ordre total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naïf:</a:t>
            </a:r>
            <a:endParaRPr/>
          </a:p>
          <a:p>
            <a:pPr indent="-173037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 deuxième ensemble F vide mais capable de recevoir autant de données que E</a:t>
            </a:r>
            <a:endParaRPr/>
          </a:p>
          <a:p>
            <a:pPr indent="-173037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Réalisation de n fois le traitement:</a:t>
            </a:r>
            <a:endParaRPr/>
          </a:p>
          <a:p>
            <a:pPr indent="-165100" lvl="2" marL="1079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de E de l'élément e restant qui est le plus "petit" selon le critère de tri</a:t>
            </a:r>
            <a:endParaRPr/>
          </a:p>
          <a:p>
            <a:pPr indent="-165100" lvl="2" marL="1079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Déplacement de e de l'ensemble E vers la première position disponible en tête de l'ensemble F</a:t>
            </a:r>
            <a:endParaRPr/>
          </a:p>
          <a:p>
            <a:pPr indent="-50800" lvl="2" marL="1079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2" marL="1793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Inconvénient principal de cet algorithme: Pas d'optimisation de l'empreinte mémoire: Espace mémoire nécessaire au stockage de l'ensemble E + un espace mémoire équivalent pour stocker l'ensemble F</a:t>
            </a:r>
            <a:endParaRPr/>
          </a:p>
          <a:p>
            <a:pPr indent="-165100" lvl="2" marL="10795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3" y="1772816"/>
            <a:ext cx="6810375" cy="4575597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65" name="Google Shape;365;p2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naïf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par insertion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611560" y="2028904"/>
            <a:ext cx="792088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par insertion: Algorithme naturellement utilisé par beaucoup de personnes lorsqu'un tri doit être réalisé (par exemple pour le tri d'un tas de cartes à jouer)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Soit un ensemble de données E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Trier cet ensemble selon un critère d'ordre total (i.e. tout couple de données est ordonnable selon le critère de tri)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Algorithme: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Réalisation n-1 fois du traitement numéroté i (à partir de 0):</a:t>
            </a:r>
            <a:endParaRPr/>
          </a:p>
          <a:p>
            <a:pPr indent="-179387" lvl="2" marL="6302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de E de l'élément e d'indice i+1</a:t>
            </a:r>
            <a:endParaRPr/>
          </a:p>
          <a:p>
            <a:pPr indent="-179387" lvl="2" marL="6302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de e à sa place, selon la relation d'ordre du tri, dans la liste des éléments d'indice 0 à i</a:t>
            </a:r>
            <a:endParaRPr/>
          </a:p>
          <a:p>
            <a:pPr indent="-179387" lvl="3" marL="6302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place libérée par l'élément d'indice i+1</a:t>
            </a:r>
            <a:b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Décalage possible de toutes les données nécessaires à l'insertion à l'étape 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par insertion</a:t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539552" y="1628800"/>
            <a:ext cx="6912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Tri par ordre croissant d'un tableau de 10 entiers  </a:t>
            </a:r>
            <a:r>
              <a:rPr lang="fr-F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Algorithme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9" name="Google Shape;37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2060848"/>
            <a:ext cx="8064896" cy="4392488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par sélection</a:t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683568" y="2348880"/>
            <a:ext cx="748883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2698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Soit un ensemble de données E</a:t>
            </a:r>
            <a:endParaRPr/>
          </a:p>
          <a:p>
            <a:pPr indent="-179388" lvl="0" marL="2698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Trier cet ensemble selon un critère d'ordre total (i.e. tout couple de données est ordonnable selon le critère de tri)</a:t>
            </a:r>
            <a:endParaRPr/>
          </a:p>
          <a:p>
            <a:pPr indent="-179388" lvl="0" marL="2698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de tri par sélection:</a:t>
            </a:r>
            <a:endParaRPr/>
          </a:p>
          <a:p>
            <a:pPr indent="-114300" lvl="1" marL="539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Réalisation n-1 fois du traitement numéroté i:</a:t>
            </a:r>
            <a:endParaRPr/>
          </a:p>
          <a:p>
            <a:pPr indent="-179387" lvl="2" marL="9890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de E</a:t>
            </a:r>
            <a:r>
              <a:rPr b="0" baseline="-2500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(sous-ensemble de E limité à ses n-i premiers éléments) de l'indice de l'élément le plus "grand" selon le critère de tri</a:t>
            </a:r>
            <a:endParaRPr/>
          </a:p>
          <a:p>
            <a:pPr indent="-179387" lvl="2" marL="9890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Permutation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avec l'élément en queue de E</a:t>
            </a:r>
            <a:r>
              <a:rPr b="0" baseline="-2500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1043608" y="620688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Plan</a:t>
            </a:r>
            <a:endParaRPr/>
          </a:p>
        </p:txBody>
      </p:sp>
      <p:sp>
        <p:nvSpPr>
          <p:cNvPr id="266" name="Google Shape;266;p14"/>
          <p:cNvSpPr txBox="1"/>
          <p:nvPr/>
        </p:nvSpPr>
        <p:spPr>
          <a:xfrm>
            <a:off x="1043608" y="1412776"/>
            <a:ext cx="6408712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Problématique</a:t>
            </a:r>
            <a:endParaRPr/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Algorithmes de recherche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séquentielle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dichotomique</a:t>
            </a:r>
            <a:endParaRPr/>
          </a:p>
          <a:p>
            <a:pPr indent="-179388" lvl="0" marL="1793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Algorithmes de trie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naïf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par insertion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par sélection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à bulle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par fusion</a:t>
            </a:r>
            <a:endParaRPr/>
          </a:p>
          <a:p>
            <a:pPr indent="-179387" lvl="0" marL="449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par sélection</a:t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539552" y="1772816"/>
            <a:ext cx="6984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Tri par ordre croissant d'un tableau de 10 entiers  (</a:t>
            </a:r>
            <a:r>
              <a:rPr lang="fr-F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Algorithme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59" y="2132856"/>
            <a:ext cx="7920881" cy="432048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à bulle</a:t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683568" y="1988840"/>
            <a:ext cx="777686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875" lvl="0" marL="2698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Basé sur l'opération consistant à permuter deux composantes</a:t>
            </a:r>
            <a:endParaRPr/>
          </a:p>
          <a:p>
            <a:pPr indent="-269875" lvl="0" marL="2698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Soit un ensemble de données E</a:t>
            </a:r>
            <a:endParaRPr/>
          </a:p>
          <a:p>
            <a:pPr indent="-269875" lvl="0" marL="2698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Trier cet ensemble selon un critère d'ordre total (i.e. tout couple de données est ordonnable selon le critère de tri)</a:t>
            </a:r>
            <a:endParaRPr/>
          </a:p>
          <a:p>
            <a:pPr indent="-269875" lvl="0" marL="2698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de tri à bulle:</a:t>
            </a:r>
            <a:endParaRPr/>
          </a:p>
          <a:p>
            <a:pPr indent="-269875" lvl="1" marL="539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Réalisation de n-1 traitements numérotés i consistant à traiter le sous-ensemble E</a:t>
            </a:r>
            <a:r>
              <a:rPr b="0" baseline="-2500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de E limité à ses n-i premières valeurs:</a:t>
            </a:r>
            <a:endParaRPr/>
          </a:p>
          <a:p>
            <a:pPr indent="-269875" lvl="1" marL="9001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séquentiel des n-i-1 couples de valeurs contiguës de E</a:t>
            </a:r>
            <a:r>
              <a:rPr b="0" baseline="-2500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2" marL="9001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Permutation de ces deux valeurs si elles ne respectent pas le critère de tri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à bulle</a:t>
            </a:r>
            <a:endParaRPr/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1" y="2132856"/>
            <a:ext cx="7920880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/>
          <p:nvPr/>
        </p:nvSpPr>
        <p:spPr>
          <a:xfrm>
            <a:off x="611560" y="1628800"/>
            <a:ext cx="5832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Tri par ordre croissant d'un tableau de 10 entiers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à bulle</a:t>
            </a:r>
            <a:endParaRPr/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2245420"/>
            <a:ext cx="4896543" cy="3919884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413" name="Google Shape;413;p35"/>
          <p:cNvSpPr txBox="1"/>
          <p:nvPr/>
        </p:nvSpPr>
        <p:spPr>
          <a:xfrm>
            <a:off x="755576" y="177281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à bulle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827584" y="1916832"/>
            <a:ext cx="770485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 classique de l'algorithme de tri à bulle: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Exploitation du fait qu'il n'est pas rare qu'il ne soit pas nécessaire d'effectuer n-1 étapes de recherche de permutations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Si, lors d'une étape, aucune permutation réalisée</a:t>
            </a:r>
            <a:b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Tableau trié</a:t>
            </a:r>
            <a:b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Plus nécessaire de continuer à chercher des permutations</a:t>
            </a:r>
            <a:b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On arrête.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à bulle</a:t>
            </a:r>
            <a:endParaRPr/>
          </a:p>
        </p:txBody>
      </p:sp>
      <p:pic>
        <p:nvPicPr>
          <p:cNvPr id="425" name="Google Shape;4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914103"/>
            <a:ext cx="5616624" cy="4467225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426" name="Google Shape;426;p37"/>
          <p:cNvSpPr txBox="1"/>
          <p:nvPr/>
        </p:nvSpPr>
        <p:spPr>
          <a:xfrm>
            <a:off x="611560" y="155679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Algorithme de tri par </a:t>
            </a:r>
            <a:r>
              <a:rPr lang="fr-FR" u="sng"/>
              <a:t>fusion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83568" y="1724030"/>
            <a:ext cx="777686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Algorithmes précédents gravement déficients: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Inadaptés au tri d'ensemble de données de cardinal très important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Pratiquement inemployables car trop lents au delà d'une certaine taille d'ensemble (temps quadratique de la taille de l'ensemble)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Existence d'une autre catégorie d'algorithmes de tri basée sur le réflexe naturel que nous avons tous quand il s'agit d'effectuer un tri sur un tas de données de taille importante: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Diviser le tas en 2 (ou plusieurs) tas élémentaires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Trier ces tas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fusionner de manière rapide en exploitant le fait qu'ils sont tous deux (tous) triés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de tri par fusion: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Subdivision de l'ensemble E à trier en 2 sous-ensembles de tailles aussi identiques que possible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de chacun des 2 sous-ensembles par le même algorithme</a:t>
            </a:r>
            <a:endParaRPr/>
          </a:p>
          <a:p>
            <a:pPr indent="-179387" lvl="1" marL="4492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Fusion des deux sous-ensembles triés en un seul ensemble trié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755576" y="773832"/>
            <a:ext cx="7632848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fr-FR" sz="3600"/>
              <a:t>Algorithme de tri par </a:t>
            </a:r>
            <a:r>
              <a:rPr lang="fr-FR" sz="3600" u="sng"/>
              <a:t>fusion </a:t>
            </a:r>
            <a:r>
              <a:rPr lang="fr-FR" sz="3600" u="sng">
                <a:solidFill>
                  <a:schemeClr val="hlink"/>
                </a:solidFill>
                <a:hlinkClick r:id="rId3"/>
              </a:rPr>
              <a:t>Algorithme</a:t>
            </a:r>
            <a:endParaRPr sz="3600"/>
          </a:p>
        </p:txBody>
      </p:sp>
      <p:pic>
        <p:nvPicPr>
          <p:cNvPr id="439" name="Google Shape;4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771823"/>
            <a:ext cx="8064897" cy="4681513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 u="sng"/>
              <a:t>QuickSort</a:t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683568" y="1772816"/>
            <a:ext cx="770485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du "QuickSort" (tri rapide) généralement employé quand il s'agit d'obtenir les meilleures performances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Basé sur le principe "diviser pour régner"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 de subdivision du QuickSort un peu plus élaborée que celle du tri par fusion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But: Eviter d'avoir à réaliser la phase de fusion</a:t>
            </a:r>
            <a:endParaRPr/>
          </a:p>
          <a:p>
            <a:pPr indent="-179387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Ordonnement des sous-tableaux gauche et droit l'un par rapport à l'autre (i.e. la valeur "maximale" à gauche est plus "petite" que la valeur "minimale" à droite) avant de basculer vers la phase de tri de ces deux sous-tableaux</a:t>
            </a:r>
            <a:b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Plus besoin de les fusionner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de subdivision:</a:t>
            </a:r>
            <a:endParaRPr/>
          </a:p>
          <a:p>
            <a:pPr indent="-179387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Détermination d'un pivot</a:t>
            </a:r>
            <a:endParaRPr/>
          </a:p>
          <a:p>
            <a:pPr indent="-179387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Sélection de toutes les valeurs plus petites que le pivot et placement à gauche pour définir le sous-tableau gauche</a:t>
            </a:r>
            <a:endParaRPr/>
          </a:p>
          <a:p>
            <a:pPr indent="-179387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Sélection de toutes les valeurs plus grandes que le pivot et placement à droite pour définir le sous-tableau droit</a:t>
            </a:r>
            <a:endParaRPr/>
          </a:p>
          <a:p>
            <a:pPr indent="-179387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Nouvel indice de la valeur pivot: Limite entre les sous-tableaux gauche et droit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de l'algorithme de tri sur les sous-tableaux gauche et droit pour les trier selon le même principe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 u="sng"/>
              <a:t>QuickSort</a:t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683568" y="2170599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 de choix du pivot: Un des moyens offert au développeur pour optimiser le fonctionnement (éventuellement dans le cadre d'ensembles présentant certaines caractéristiques)</a:t>
            </a:r>
            <a:endParaRPr/>
          </a:p>
          <a:p>
            <a:pPr indent="-269875" lvl="0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classiques:</a:t>
            </a:r>
            <a:endParaRPr/>
          </a:p>
          <a:p>
            <a:pPr indent="-269875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Choisir la première valeur</a:t>
            </a:r>
            <a:endParaRPr/>
          </a:p>
          <a:p>
            <a:pPr indent="-269875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Choisir la dernière valeur</a:t>
            </a:r>
            <a:endParaRPr/>
          </a:p>
          <a:p>
            <a:pPr indent="-269875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Choisir la valeur d'indice médian</a:t>
            </a:r>
            <a:endParaRPr/>
          </a:p>
          <a:p>
            <a:pPr indent="-269875" lvl="1" marL="719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Choisir la moyenne des valeurs minimales et maximales du tableau</a:t>
            </a:r>
            <a:endParaRPr/>
          </a:p>
          <a:p>
            <a:pPr indent="-179387" lvl="2" marL="12588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 -&gt; la valeur maximale du sous-tableau gauche et valeur minimale du sous-tableau droit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>
            <a:off x="3851920" y="5085184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Démo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fr-FR"/>
              <a:t>Problématique</a:t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755576" y="1773971"/>
            <a:ext cx="763284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3603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Traitements classiques de l'informatique:</a:t>
            </a:r>
            <a:endParaRPr/>
          </a:p>
          <a:p>
            <a:pPr indent="-180975" lvl="1" marL="7191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d'une valeur dans un ensemble de valeurs</a:t>
            </a:r>
            <a:endParaRPr/>
          </a:p>
          <a:p>
            <a:pPr indent="-180975" lvl="1" marL="7191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 d'un ensemble de valeurs selon un critère d'ordre total</a:t>
            </a:r>
            <a:endParaRPr/>
          </a:p>
          <a:p>
            <a:pPr indent="-180975" lvl="0" marL="3603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Multiples algorithmes visant à assurer ces traitements de la manière la plus efficace possible</a:t>
            </a:r>
            <a:endParaRPr/>
          </a:p>
          <a:p>
            <a:pPr indent="-180975" lvl="0" marL="3603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Choix entre telle ou telle méthode de traitement influencé par des critères tels que:</a:t>
            </a:r>
            <a:endParaRPr/>
          </a:p>
          <a:p>
            <a:pPr indent="-179387" lvl="1" marL="7191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Rapidité intrinsèque de l'algorithme</a:t>
            </a:r>
            <a:endParaRPr/>
          </a:p>
          <a:p>
            <a:pPr indent="-179387" lvl="1" marL="7191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Taille de l'ensemble de données</a:t>
            </a:r>
            <a:endParaRPr/>
          </a:p>
          <a:p>
            <a:pPr indent="-179387" lvl="1" marL="7191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particulière d'exploitation les caractéristiques propres de l'ensemble de données</a:t>
            </a:r>
            <a:endParaRPr/>
          </a:p>
          <a:p>
            <a:pPr indent="-179387" lvl="1" marL="7191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Taille de l'empreinte mémoire (quantité de mémoire nécessaire au fonctionnement) associée à tel ou tel algorithme</a:t>
            </a:r>
            <a:endParaRPr/>
          </a:p>
          <a:p>
            <a:pPr indent="-179387" lvl="1" marL="7191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576064" y="845840"/>
            <a:ext cx="810039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fr-FR" sz="3200"/>
              <a:t>Recherche dans un tableau sans organisation particulière</a:t>
            </a:r>
            <a:endParaRPr sz="3200"/>
          </a:p>
        </p:txBody>
      </p:sp>
      <p:sp>
        <p:nvSpPr>
          <p:cNvPr id="279" name="Google Shape;279;p16"/>
          <p:cNvSpPr/>
          <p:nvPr/>
        </p:nvSpPr>
        <p:spPr>
          <a:xfrm>
            <a:off x="683568" y="1700808"/>
            <a:ext cx="770485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Rechercher une donnée dans un ensemble non particulièrement organisé:</a:t>
            </a:r>
            <a:endParaRPr/>
          </a:p>
          <a:p>
            <a:pPr indent="-173037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de présence</a:t>
            </a:r>
            <a:endParaRPr/>
          </a:p>
          <a:p>
            <a:pPr indent="-173037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de minimum</a:t>
            </a:r>
            <a:endParaRPr/>
          </a:p>
          <a:p>
            <a:pPr indent="-173037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de maximum</a:t>
            </a:r>
            <a:endParaRPr/>
          </a:p>
          <a:p>
            <a:pPr indent="-173037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de l'occurrence d'une chaîne de caractères dans une autre chaîne de caractères</a:t>
            </a:r>
            <a:endParaRPr/>
          </a:p>
          <a:p>
            <a:pPr indent="-173037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de minimum dans un tableau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naturel:</a:t>
            </a:r>
            <a:endParaRPr/>
          </a:p>
          <a:p>
            <a:pPr indent="-180975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d'une variable auxiliaire "minimum courant" pour stocker le minimum déjà trouvé</a:t>
            </a:r>
            <a:endParaRPr/>
          </a:p>
          <a:p>
            <a:pPr indent="-180975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Initialisation de cette variable avec la première valeur du tableau</a:t>
            </a:r>
            <a:endParaRPr/>
          </a:p>
          <a:p>
            <a:pPr indent="-180975" lvl="1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séquentiel </a:t>
            </a: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du reste du tableau au moyen d'un "pour"</a:t>
            </a:r>
            <a:endParaRPr/>
          </a:p>
          <a:p>
            <a:pPr indent="-180975" lvl="2" marL="6302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chaque nouvelle valeur, réaffectation du minimum courant avec la valeur en cours si celle-ci est plus petite que le minimum courant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823045"/>
            <a:ext cx="7632848" cy="4486275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85" name="Google Shape;285;p17"/>
          <p:cNvSpPr txBox="1"/>
          <p:nvPr>
            <p:ph type="title"/>
          </p:nvPr>
        </p:nvSpPr>
        <p:spPr>
          <a:xfrm>
            <a:off x="576064" y="845840"/>
            <a:ext cx="810039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fr-FR" sz="3200"/>
              <a:t>Recherche dans un tableau sans organisation particulière</a:t>
            </a:r>
            <a:endParaRPr sz="3200"/>
          </a:p>
        </p:txBody>
      </p:sp>
      <p:sp>
        <p:nvSpPr>
          <p:cNvPr id="286" name="Google Shape;286;p17"/>
          <p:cNvSpPr txBox="1"/>
          <p:nvPr/>
        </p:nvSpPr>
        <p:spPr>
          <a:xfrm>
            <a:off x="899592" y="141277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/>
          <p:nvPr/>
        </p:nvSpPr>
        <p:spPr>
          <a:xfrm>
            <a:off x="539552" y="1772816"/>
            <a:ext cx="799288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de présence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 intuitif: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séquentiel possiblement complet du tableau au moyen d'un "tant que"</a:t>
            </a:r>
            <a:endParaRPr/>
          </a:p>
          <a:p>
            <a:pPr indent="-269875" lvl="2" marL="9001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chaque nouvelle valeur, si celle-ci est égale à la valeur recherchée, inutile d'aller plus loin car on l'a trouvée</a:t>
            </a:r>
            <a:b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Retourner vrai</a:t>
            </a:r>
            <a:endParaRPr/>
          </a:p>
          <a:p>
            <a:pPr indent="-269875" lvl="2" marL="9001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stoppé lorsque la dernière valeur du tableau a été traitée</a:t>
            </a:r>
            <a:b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Retourner faux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Implantation</a:t>
            </a:r>
            <a:endParaRPr/>
          </a:p>
          <a:p>
            <a:pPr indent="-269875" lvl="1" marL="9001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d'une variable auxiliaire booléenne pour indiquer si la valeur recherchée a été trouvée</a:t>
            </a:r>
            <a:endParaRPr/>
          </a:p>
          <a:p>
            <a:pPr indent="-269875" lvl="1" marL="9001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Initialisation de cette variable à faux car avant d'avoir commencer à chercher, on n'a pas trouvé</a:t>
            </a:r>
            <a:endParaRPr/>
          </a:p>
          <a:p>
            <a:pPr indent="-269875" lvl="1" marL="9001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séquentiel au moyen d'un "tant que" pour qu'il puisse être complet mais aussi qu'il puisse être interrompu si la valeur recherchée a été trouvée</a:t>
            </a:r>
            <a:endParaRPr/>
          </a:p>
        </p:txBody>
      </p:sp>
      <p:sp>
        <p:nvSpPr>
          <p:cNvPr id="292" name="Google Shape;292;p18"/>
          <p:cNvSpPr txBox="1"/>
          <p:nvPr>
            <p:ph type="title"/>
          </p:nvPr>
        </p:nvSpPr>
        <p:spPr>
          <a:xfrm>
            <a:off x="576064" y="845840"/>
            <a:ext cx="810039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fr-FR" sz="3200"/>
              <a:t>Recherche dans un tableau sans organisation particulière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16832"/>
            <a:ext cx="7632848" cy="448057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98" name="Google Shape;298;p19"/>
          <p:cNvSpPr txBox="1"/>
          <p:nvPr>
            <p:ph type="title"/>
          </p:nvPr>
        </p:nvSpPr>
        <p:spPr>
          <a:xfrm>
            <a:off x="576064" y="845840"/>
            <a:ext cx="810039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fr-FR" sz="3200"/>
              <a:t>Recherche dans un tableau sans organisation particulière</a:t>
            </a:r>
            <a:endParaRPr sz="3200"/>
          </a:p>
        </p:txBody>
      </p:sp>
      <p:sp>
        <p:nvSpPr>
          <p:cNvPr id="299" name="Google Shape;299;p19"/>
          <p:cNvSpPr txBox="1"/>
          <p:nvPr/>
        </p:nvSpPr>
        <p:spPr>
          <a:xfrm>
            <a:off x="899592" y="141277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1043490" y="845840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fr-FR" sz="3200"/>
              <a:t>Recherche dans un ensemble de données préalablement trié</a:t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539552" y="1772816"/>
            <a:ext cx="76328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/>
          </a:p>
          <a:p>
            <a:pPr indent="-179388" lvl="0" marL="2698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 des méthodes de recherche séquentielle utilisées dans les algorithmes précédentes.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388" lvl="0" marL="2698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Implantation d'algorithmes fonctionnant de manière différente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de la présence d'une valeur dans un tableau trié: 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 séquentielle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Interruption possible de la recherche dès que la valeur recherchée respecte le critère de tri par rapport à l'élément courant du tableau</a:t>
            </a:r>
            <a:endParaRPr/>
          </a:p>
          <a:p>
            <a:pPr indent="-187325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Reconception de l'algorithme pour utiliser une variable booléenne indiquant si la recherche doit être continuée ou non</a:t>
            </a:r>
            <a:endParaRPr/>
          </a:p>
          <a:p>
            <a:pPr indent="-187325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Initialisation de cette variable à vrai</a:t>
            </a:r>
            <a:endParaRPr/>
          </a:p>
          <a:p>
            <a:pPr indent="-187325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du tableau au moyen d'un "tant que" portant sur cette variable</a:t>
            </a:r>
            <a:endParaRPr/>
          </a:p>
          <a:p>
            <a:pPr indent="-187325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Placement à faux si on arrive au bout du tableau ou, si ce n'est pas le cas, on trouve une valeur supérieure ou égale à la valeur recherchée.</a:t>
            </a:r>
            <a:endParaRPr/>
          </a:p>
          <a:p>
            <a:pPr indent="-179387" lvl="1" marL="9890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égalité, on a trouvé donc on stoppe.</a:t>
            </a:r>
            <a:endParaRPr/>
          </a:p>
          <a:p>
            <a:pPr indent="-179387" lvl="1" marL="98901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supériorité stricte, on ne pourra pas trouver donc on stoppe.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916832"/>
            <a:ext cx="5616624" cy="4460156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11" name="Google Shape;311;p21"/>
          <p:cNvSpPr txBox="1"/>
          <p:nvPr>
            <p:ph type="title"/>
          </p:nvPr>
        </p:nvSpPr>
        <p:spPr>
          <a:xfrm>
            <a:off x="1043490" y="845840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fr-FR" sz="3200"/>
              <a:t>Recherche dans un ensemble de données préalablement trié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899592" y="141277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3">
  <a:themeElements>
    <a:clrScheme name="Mé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