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9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57" autoAdjust="0"/>
  </p:normalViewPr>
  <p:slideViewPr>
    <p:cSldViewPr>
      <p:cViewPr varScale="1">
        <p:scale>
          <a:sx n="52" d="100"/>
          <a:sy n="52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7AD3F-D519-4404-B51E-CD1D8733A577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C3882-F3B6-461C-9CE0-B5FFD4948A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C3882-F3B6-461C-9CE0-B5FFD4948AF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C3882-F3B6-461C-9CE0-B5FFD4948AF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C3882-F3B6-461C-9CE0-B5FFD4948AF6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C3882-F3B6-461C-9CE0-B5FFD4948AF6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C3882-F3B6-461C-9CE0-B5FFD4948AF6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A2B0DE2-CFEB-478F-9A84-C5E1B0ADF6AF}" type="datetimeFigureOut">
              <a:rPr lang="fr-FR" smtClean="0"/>
              <a:pPr/>
              <a:t>25/04/2016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828BB6-080F-45D8-8BC7-7C3861FC4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Arbres : tas, hachage, arbre équilibré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Réaliser par : Mme </a:t>
            </a:r>
            <a:r>
              <a:rPr lang="fr-FR" dirty="0" err="1" smtClean="0"/>
              <a:t>Nouzri</a:t>
            </a:r>
            <a:r>
              <a:rPr lang="fr-FR" dirty="0" smtClean="0"/>
              <a:t> Sana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Trier avec un tas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213285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Idée : extraire la valeur maximale, puis la seconde, </a:t>
            </a:r>
            <a:r>
              <a:rPr lang="fr-F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...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38150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 extraire la racine, </a:t>
            </a:r>
          </a:p>
          <a:p>
            <a:pPr marL="438150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 remonter la seconde valeur maximale `a la racine </a:t>
            </a:r>
          </a:p>
          <a:p>
            <a:pPr marL="438150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 recommencer récursivement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Trier avec un tas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560840" cy="299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99592" y="5085184"/>
            <a:ext cx="7272808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Problème : l’arbre obtenu n’est plus un tas puisque ce n’est plus un arbre quasi parfait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9742" y="773832"/>
            <a:ext cx="7528682" cy="854968"/>
          </a:xfrm>
        </p:spPr>
        <p:txBody>
          <a:bodyPr>
            <a:normAutofit/>
          </a:bodyPr>
          <a:lstStyle/>
          <a:p>
            <a:r>
              <a:rPr lang="fr-FR" dirty="0" smtClean="0"/>
              <a:t>Suppression de l’élément maximum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2274838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clé maximum se lit la racine. Pour enlever la racine: </a:t>
            </a:r>
          </a:p>
          <a:p>
            <a:pPr marL="365125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remplace la racine par le dernier élément v (à la fin du tableau). </a:t>
            </a:r>
          </a:p>
          <a:p>
            <a:pPr marL="365125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Tant que la clé de v est inférieure à celle de l’un de ses fils: </a:t>
            </a:r>
          </a:p>
          <a:p>
            <a:pPr marL="622300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• on échange la clé de v avec celle du plus grand de ses fils. 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Exemple: suppression du maximum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004667"/>
            <a:ext cx="4608512" cy="237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077072"/>
            <a:ext cx="489654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077072"/>
            <a:ext cx="46805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077072"/>
            <a:ext cx="492209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4005064"/>
            <a:ext cx="518457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9742" y="773832"/>
            <a:ext cx="7528682" cy="854968"/>
          </a:xfrm>
        </p:spPr>
        <p:txBody>
          <a:bodyPr>
            <a:normAutofit/>
          </a:bodyPr>
          <a:lstStyle/>
          <a:p>
            <a:r>
              <a:rPr lang="fr-FR" dirty="0" smtClean="0"/>
              <a:t>Suppression de l’élément maximum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3150"/>
            <a:ext cx="7344816" cy="331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arbres équilibrées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2413338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recherche dans un arbre ordonnée est proportionnelle à la longueur de la plus grande branche de l’arbre </a:t>
            </a:r>
          </a:p>
          <a:p>
            <a:pPr marL="182563" indent="-182563" algn="just">
              <a:buFont typeface="Wingdings" pitchFamily="2" charset="2"/>
              <a:buChar char="§"/>
            </a:pPr>
            <a:r>
              <a:rPr lang="fr-FR" smtClean="0">
                <a:latin typeface="Times New Roman" pitchFamily="18" charset="0"/>
                <a:cs typeface="Times New Roman" pitchFamily="18" charset="0"/>
              </a:rPr>
              <a:t>Cette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recherche est optimale pour des arbres de recherche </a:t>
            </a:r>
            <a:r>
              <a:rPr lang="fr-FR" smtClean="0">
                <a:latin typeface="Times New Roman" pitchFamily="18" charset="0"/>
                <a:cs typeface="Times New Roman" pitchFamily="18" charset="0"/>
              </a:rPr>
              <a:t>« équilibrés,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c’est-à-dire les arbres de taille n et de hauteur log(n)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773832"/>
            <a:ext cx="7456674" cy="85496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Rééquilibrage des arbres de recherche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2204864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L’efficacité de la recherche dans un arbre binaire ordonné dépend fortement de la forme de l’arbre 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La forme la pire est celle du peigne : un arbre où chaque nœud n’a qu’un seul successeur gauche ou droit (l’arbre n’est alors ni plus ni moins qu’une liste) ; l’opération de recherche est alors en O(n) I</a:t>
            </a:r>
          </a:p>
          <a:p>
            <a:pPr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forme la meilleure est celle de l’arbre “équilibré”, i.e. où taille ≈ 2 </a:t>
            </a:r>
            <a:r>
              <a:rPr lang="fr-FR" baseline="30000" dirty="0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soit prof ≈ log</a:t>
            </a:r>
            <a:r>
              <a:rPr lang="fr-F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(taille)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149080"/>
            <a:ext cx="568863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3568" y="551723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faut donc essayer de maintenir l’´equilibre des arbres binaires de recherche dans les opérations d’ajout, de suppression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arbres AVL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844824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Premiers arbres binaires équilibrés </a:t>
            </a:r>
          </a:p>
          <a:p>
            <a:pPr marL="182563" indent="-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Inventés en 1962 par les russes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Adelson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Velsky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Landis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(d’où le nom AVL)   </a:t>
            </a:r>
          </a:p>
          <a:p>
            <a:pPr marL="182563" indent="-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Ces arbres vérifient la propriété suivante : </a:t>
            </a:r>
          </a:p>
          <a:p>
            <a:pPr>
              <a:buFont typeface="Wingdings" pitchFamily="2" charset="2"/>
              <a:buChar char="§"/>
            </a:pPr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différence entre les hauteurs des fils gauche et des fils droit de tout nœud ne peut excéder 1 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d'arbre AVL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14538"/>
            <a:ext cx="7056783" cy="407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droite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748883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99592" y="59492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Rotation droite autour de S1, notée rd(S1)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77281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rotations préservent la propriété d’arbre binaire de recherche.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gauche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56083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99592" y="5805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Rotation gauche autour de S1, notée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(s1)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77281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rotations préservent la propriété d’arbre binaire de recherche.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15616" y="19888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Tas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Arbres équilibrés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Insertion dans un arbre AVL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2564904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principe de l'insertion dans un arbre AVL est le suivant : </a:t>
            </a:r>
          </a:p>
          <a:p>
            <a:pPr marL="365125" indent="-273050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- insérer le nouveau nœud au bon endroit </a:t>
            </a:r>
          </a:p>
          <a:p>
            <a:pPr marL="365125" indent="-273050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- au fur et à mesure de la remontée dans l'arbre, rééquilibrer l'arbre en effectuant les rotations appropriées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rotations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844824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Notations </a:t>
            </a:r>
          </a:p>
          <a:p>
            <a:pPr marL="182563" indent="-182563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Soient N le nœud courant,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son fils gauche et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sont fils droit.</a:t>
            </a:r>
          </a:p>
          <a:p>
            <a:pPr marL="182563" indent="-182563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Soient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le fils gauche 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le fils droit 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563" indent="-182563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Soient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le fils gauche 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le fils droit 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563" indent="-182563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Soit h(x) la hauteur de l'arbre de racine le nœud x.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741682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Algorithme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Si |h(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)-h(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)| &lt;= 1, ne rien faire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Sinon</a:t>
            </a:r>
          </a:p>
          <a:p>
            <a:pPr marL="365125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Si 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)-h(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= 2 cas (1)</a:t>
            </a:r>
          </a:p>
          <a:p>
            <a:pPr marL="712788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Si 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&gt; 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Alors rd(N) cas (1a)</a:t>
            </a:r>
          </a:p>
          <a:p>
            <a:pPr marL="712788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Sinon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puis rd(N) cas (1b)</a:t>
            </a:r>
          </a:p>
          <a:p>
            <a:pPr marL="365125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Sinon (h(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)-h(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= -2) cas (2)</a:t>
            </a:r>
          </a:p>
          <a:p>
            <a:pPr marL="712788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Si 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&gt; h(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Alors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(N) cas (2a)</a:t>
            </a:r>
          </a:p>
          <a:p>
            <a:pPr marL="712788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Sinon rd(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puis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(N) cas (2b)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Fsi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d'ajout : 49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6413"/>
            <a:ext cx="7776864" cy="431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d'ajout : 49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75867"/>
            <a:ext cx="7704856" cy="382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d'ajout : 46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38324"/>
            <a:ext cx="7560840" cy="411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d'ajout : 46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09750"/>
            <a:ext cx="7488831" cy="42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d'ajout : 46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43113"/>
            <a:ext cx="7560840" cy="39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 d’un élément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2636912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274638" algn="just">
              <a:buFont typeface="Wingdings" pitchFamily="2" charset="2"/>
              <a:buChar char="§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Pour rééquilibrer un arbre AVL après une insertion, une seule rotation ou double rotation suffit. </a:t>
            </a:r>
          </a:p>
          <a:p>
            <a:pPr marL="274638" indent="-274638" algn="just">
              <a:buFont typeface="Wingdings" pitchFamily="2" charset="2"/>
              <a:buChar char="§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Pour rééquilibrer un arbre AVL après une suppression, il faut jusqu’à h rotations ou double rotations (h est la hauteur de l'arbre).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tables de hachage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217292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Problème</a:t>
            </a:r>
          </a:p>
          <a:p>
            <a:pPr marL="182563" indent="-18256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listes chaînées ont un gros défaut lorsqu'on souhaite lire ce qu'elles contiennent : il n'est pas possible d'accéder directement à un élément précis.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faut parcourir la liste en avançant d'élément en élément jusqu'à trouver celui qu'on recherche.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Cela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pose des problèmes de performance dès que la liste chaînée devient volumineuse.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82563" indent="-182563" algn="just"/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fr-F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tables de hachage représentent une autre façon de stocker des données. Elles sont basées sur les tableaux du langage C que vous connaissez bien, dorénavant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563" indent="-18256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Leur gros avantage ? Elles permettent de retrouver instantanément un élément précis, que la table contienne 100, 1 000, 10 000 cases ou plus encore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2420888"/>
            <a:ext cx="7024744" cy="1944216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Parcours en largeur </a:t>
            </a:r>
            <a:r>
              <a:rPr lang="fr-FR" dirty="0" smtClean="0"/>
              <a:t>: On traite les nœuds, des moins profonds aux plus profonds, par strates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1916832"/>
            <a:ext cx="7560840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nouvelle structure de données :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le tas</a:t>
            </a:r>
          </a:p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tas constituent une structure de données optimisée pour la gestion des files de priorité</a:t>
            </a:r>
          </a:p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tas max est un arbre binaire quasi-parfait dont la valeur associée à chaque nœud est plus grande que celles de ses fils</a:t>
            </a:r>
          </a:p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valeur la plus grande est située à la racine du tas </a:t>
            </a:r>
          </a:p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pas d’ordre entre les valeurs des fils d’un nœud (ce n’est pas un arbre binaire ordonn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 !) </a:t>
            </a:r>
          </a:p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mais la seconde valeur maximale est nécessairement la valeur d’un des deux fils de la racine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arbre tassée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988840"/>
            <a:ext cx="7632848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arbre binaire est dit tass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 si </a:t>
            </a:r>
          </a:p>
          <a:p>
            <a:pPr marL="539750" indent="-9048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tous les niveaux sauf peut-être le dernier sont complets. </a:t>
            </a:r>
          </a:p>
          <a:p>
            <a:pPr marL="539750" indent="-9048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le dernier est rempli à gauche. </a:t>
            </a:r>
          </a:p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Exemple: Un arbre tass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 à n sommets est de hauteur  [log2 n].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717032"/>
            <a:ext cx="38164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tas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1916832"/>
            <a:ext cx="79208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tas est un arbre binaire tass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e, </a:t>
            </a:r>
          </a:p>
          <a:p>
            <a:pPr marL="4381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dont les sommets sont étiquetées par des clés;</a:t>
            </a:r>
          </a:p>
          <a:p>
            <a:pPr marL="4381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tel que tout sommet possède un clé supérieure ou égale aux clés de ses fils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717032"/>
            <a:ext cx="381642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Tas et tableaux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916832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indent="-18256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tas se représente naturellement par un tableau. </a:t>
            </a:r>
          </a:p>
          <a:p>
            <a:pPr marL="274638" indent="-182563" algn="just">
              <a:buFont typeface="Wingdings" pitchFamily="2" charset="2"/>
              <a:buChar char="§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74638" indent="-182563" algn="just"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74638" indent="-182563" algn="just">
              <a:buFont typeface="Wingdings" pitchFamily="2" charset="2"/>
              <a:buChar char="§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74638" indent="-182563" algn="just"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74638" indent="-182563" algn="just">
              <a:buFont typeface="Wingdings" pitchFamily="2" charset="2"/>
              <a:buChar char="§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74638" indent="-182563" algn="just"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74638" indent="-182563"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74638" indent="-182563"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74638" indent="-18256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num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rote les sommets par un parcours en largeur, de gauche à droite. </a:t>
            </a:r>
          </a:p>
          <a:p>
            <a:pPr marL="274638" indent="-182563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sommet i est rangé dans la case d’indice i du tableau</a:t>
            </a: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34964"/>
            <a:ext cx="4248472" cy="18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157192"/>
            <a:ext cx="525658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Relations de filiation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267744" y="4509120"/>
            <a:ext cx="4572000" cy="17543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racine : sommet 0 </a:t>
            </a:r>
          </a:p>
          <a:p>
            <a:pPr marL="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parent du sommet i : sommet (i − 1)/2 </a:t>
            </a:r>
          </a:p>
          <a:p>
            <a:pPr marL="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fils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gauche du sommet i : sommet 2i + 1 </a:t>
            </a:r>
          </a:p>
          <a:p>
            <a:pPr marL="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fils droit du sommet i : sommet 2i + 2 </a:t>
            </a:r>
          </a:p>
          <a:p>
            <a:pPr marL="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sommet i est une feuille : 2i + 1 &gt; n </a:t>
            </a:r>
          </a:p>
          <a:p>
            <a:pPr marL="1825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sommet i a un fils droit : 2i + 2 &lt; 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6264696" cy="229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Insérer dans un tas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198884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Pour ins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rer la cl´e v dans un tas. </a:t>
            </a:r>
          </a:p>
          <a:p>
            <a:pPr marL="27463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insère la clé v à la fin du dernier niveau de l’arbre (`a la fin du tableau). </a:t>
            </a:r>
          </a:p>
          <a:p>
            <a:pPr marL="27463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Tant que la cl´e du père de v est plus petite que la clé v: </a:t>
            </a:r>
          </a:p>
          <a:p>
            <a:pPr marL="712788"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• on échange la cl´e du père de v avec la clé v. </a:t>
            </a:r>
          </a:p>
          <a:p>
            <a:pPr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Exemple: insertion de 21. 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005064"/>
            <a:ext cx="41764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910" y="3789040"/>
            <a:ext cx="3991322" cy="182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3789040"/>
            <a:ext cx="4320480" cy="182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3789040"/>
            <a:ext cx="44644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3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Thème3</Template>
  <TotalTime>358</TotalTime>
  <Words>1143</Words>
  <Application>Microsoft Office PowerPoint</Application>
  <PresentationFormat>Affichage à l'écran (4:3)</PresentationFormat>
  <Paragraphs>126</Paragraphs>
  <Slides>28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Thème3</vt:lpstr>
      <vt:lpstr>Arbres : tas, hachage, arbre équilibré</vt:lpstr>
      <vt:lpstr>Plan</vt:lpstr>
      <vt:lpstr>Parcours en largeur : On traite les nœuds, des moins profonds aux plus profonds, par strates</vt:lpstr>
      <vt:lpstr>Tas</vt:lpstr>
      <vt:lpstr>Un arbre tassée</vt:lpstr>
      <vt:lpstr>Un tas</vt:lpstr>
      <vt:lpstr>Tas et tableaux</vt:lpstr>
      <vt:lpstr>Relations de filiation</vt:lpstr>
      <vt:lpstr>Insérer dans un tas</vt:lpstr>
      <vt:lpstr>Trier avec un tas</vt:lpstr>
      <vt:lpstr>Trier avec un tas</vt:lpstr>
      <vt:lpstr>Suppression de l’élément maximum</vt:lpstr>
      <vt:lpstr>Suppression de l’élément maximum</vt:lpstr>
      <vt:lpstr>Les arbres équilibrées</vt:lpstr>
      <vt:lpstr>Rééquilibrage des arbres de recherche</vt:lpstr>
      <vt:lpstr>Les arbres AVL</vt:lpstr>
      <vt:lpstr>Exemple d'arbre AVL</vt:lpstr>
      <vt:lpstr>Rotation droite</vt:lpstr>
      <vt:lpstr>Rotation gauche</vt:lpstr>
      <vt:lpstr>Insertion dans un arbre AVL</vt:lpstr>
      <vt:lpstr>Choix des rotations</vt:lpstr>
      <vt:lpstr>Exemple d'ajout : 49</vt:lpstr>
      <vt:lpstr>Exemple d'ajout : 49</vt:lpstr>
      <vt:lpstr>Exemple d'ajout : 46</vt:lpstr>
      <vt:lpstr>Exemple d'ajout : 46</vt:lpstr>
      <vt:lpstr>Exemple d'ajout : 46</vt:lpstr>
      <vt:lpstr>Suppression d’un élément</vt:lpstr>
      <vt:lpstr>Les tables de hachage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Arbres : tas, hachage, arbre équilibré</dc:title>
  <dc:creator>pc</dc:creator>
  <cp:lastModifiedBy>pc</cp:lastModifiedBy>
  <cp:revision>26</cp:revision>
  <dcterms:created xsi:type="dcterms:W3CDTF">2016-04-24T18:30:55Z</dcterms:created>
  <dcterms:modified xsi:type="dcterms:W3CDTF">2016-04-25T09:25:27Z</dcterms:modified>
</cp:coreProperties>
</file>