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7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10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59" name="Google Shape;59;p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0" name="Google Shape;60;p2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61" name="Google Shape;61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4" name="Google Shape;64;p2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8" name="Google Shape;68;p2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72" name="Google Shape;72;p2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5" name="Google Shape;75;p2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7" name="Google Shape;97;p2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42500">
            <a:solidFill>
              <a:srgbClr val="A17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2"/>
          <p:cNvSpPr txBox="1"/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"/>
          <p:cNvSpPr txBox="1"/>
          <p:nvPr>
            <p:ph idx="1" type="subTitle"/>
          </p:nvPr>
        </p:nvSpPr>
        <p:spPr>
          <a:xfrm>
            <a:off x="4733365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424242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6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368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21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"/>
          <p:cNvSpPr txBox="1"/>
          <p:nvPr>
            <p:ph idx="10" type="dt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2"/>
          <p:cNvSpPr txBox="1"/>
          <p:nvPr>
            <p:ph idx="11" type="ftr"/>
          </p:nvPr>
        </p:nvSpPr>
        <p:spPr>
          <a:xfrm>
            <a:off x="5303520" y="5719966"/>
            <a:ext cx="2831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1"/>
          <p:cNvSpPr txBox="1"/>
          <p:nvPr>
            <p:ph idx="1" type="body"/>
          </p:nvPr>
        </p:nvSpPr>
        <p:spPr>
          <a:xfrm rot="5400000">
            <a:off x="2677662" y="689482"/>
            <a:ext cx="3508977" cy="677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246" name="Google Shape;246;p11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1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/>
          <p:nvPr>
            <p:ph type="title"/>
          </p:nvPr>
        </p:nvSpPr>
        <p:spPr>
          <a:xfrm rot="5400000">
            <a:off x="4981455" y="2678093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2"/>
          <p:cNvSpPr txBox="1"/>
          <p:nvPr>
            <p:ph idx="1" type="body"/>
          </p:nvPr>
        </p:nvSpPr>
        <p:spPr>
          <a:xfrm rot="5400000">
            <a:off x="1374976" y="708467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252" name="Google Shape;252;p12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2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2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114" name="Google Shape;114;p4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1258645" y="2900829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1258645" y="4267200"/>
            <a:ext cx="6637467" cy="152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1042416" y="2313432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129" name="Google Shape;129;p6"/>
          <p:cNvSpPr txBox="1"/>
          <p:nvPr>
            <p:ph idx="2" type="body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1412111" y="2316009"/>
            <a:ext cx="305714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133" name="Google Shape;133;p7"/>
          <p:cNvSpPr txBox="1"/>
          <p:nvPr>
            <p:ph idx="2" type="body"/>
          </p:nvPr>
        </p:nvSpPr>
        <p:spPr>
          <a:xfrm>
            <a:off x="1041721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indent="-325119" lvl="1" marL="9144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indent="-305816" lvl="3" marL="1828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05816" lvl="5" marL="27432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indent="-305816" lvl="6" marL="32004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indent="-305815" lvl="7" marL="36576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indent="-305815" lvl="8" marL="4114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/>
        </p:txBody>
      </p:sp>
      <p:sp>
        <p:nvSpPr>
          <p:cNvPr id="134" name="Google Shape;134;p7"/>
          <p:cNvSpPr txBox="1"/>
          <p:nvPr>
            <p:ph idx="3" type="body"/>
          </p:nvPr>
        </p:nvSpPr>
        <p:spPr>
          <a:xfrm>
            <a:off x="5011837" y="2316010"/>
            <a:ext cx="30557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135" name="Google Shape;135;p7"/>
          <p:cNvSpPr txBox="1"/>
          <p:nvPr>
            <p:ph idx="4" type="body"/>
          </p:nvPr>
        </p:nvSpPr>
        <p:spPr>
          <a:xfrm>
            <a:off x="4645152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indent="-325119" lvl="1" marL="9144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indent="-305816" lvl="3" marL="1828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05816" lvl="5" marL="27432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indent="-305816" lvl="6" marL="32004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indent="-305815" lvl="7" marL="36576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indent="-305815" lvl="8" marL="4114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/>
        </p:txBody>
      </p:sp>
      <p:sp>
        <p:nvSpPr>
          <p:cNvPr id="136" name="Google Shape;136;p7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showMasterSp="0" type="objTx">
  <p:cSld name="OBJECT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45" name="Google Shape;145;p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6" name="Google Shape;146;p9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47" name="Google Shape;147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8" name="Google Shape;148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9" name="Google Shape;149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0" name="Google Shape;150;p9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51" name="Google Shape;151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4" name="Google Shape;154;p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55" name="Google Shape;155;p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6" name="Google Shape;156;p9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7" name="Google Shape;157;p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58" name="Google Shape;158;p9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61" name="Google Shape;161;p9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3" name="Google Shape;183;p9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42500">
            <a:solidFill>
              <a:srgbClr val="A17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9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1145894" y="856527"/>
            <a:ext cx="3090440" cy="515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indent="-334772" lvl="1" marL="914400" algn="l">
              <a:spcBef>
                <a:spcPts val="440"/>
              </a:spcBef>
              <a:spcAft>
                <a:spcPts val="0"/>
              </a:spcAft>
              <a:buSzPts val="1672"/>
              <a:buChar char="🞇"/>
              <a:defRPr sz="2200"/>
            </a:lvl2pPr>
            <a:lvl3pPr indent="-325119" lvl="2" marL="13716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25120" lvl="5" marL="27432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6pPr>
            <a:lvl7pPr indent="-325120" lvl="6" marL="32004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7pPr>
            <a:lvl8pPr indent="-325120" lvl="7" marL="36576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8pPr>
            <a:lvl9pPr indent="-325120" lvl="8" marL="41148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9pPr>
          </a:lstStyle>
          <a:p/>
        </p:txBody>
      </p:sp>
      <p:sp>
        <p:nvSpPr>
          <p:cNvPr id="189" name="Google Shape;189;p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9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9"/>
          <p:cNvSpPr txBox="1"/>
          <p:nvPr>
            <p:ph type="title"/>
          </p:nvPr>
        </p:nvSpPr>
        <p:spPr>
          <a:xfrm>
            <a:off x="4739833" y="2657434"/>
            <a:ext cx="3304572" cy="1463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2" type="body"/>
          </p:nvPr>
        </p:nvSpPr>
        <p:spPr>
          <a:xfrm>
            <a:off x="4736592" y="4136994"/>
            <a:ext cx="3298784" cy="1517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showMasterSp="0" type="picTx">
  <p:cSld name="PICTURE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0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95" name="Google Shape;195;p1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6" name="Google Shape;196;p10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97" name="Google Shape;197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Google Shape;198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9" name="Google Shape;199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0" name="Google Shape;200;p10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201" name="Google Shape;201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2" name="Google Shape;202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3" name="Google Shape;203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4" name="Google Shape;204;p10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05" name="Google Shape;205;p1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6" name="Google Shape;206;p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7" name="Google Shape;207;p1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8" name="Google Shape;208;p1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9" name="Google Shape;209;p10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0" name="Google Shape;210;p10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11" name="Google Shape;211;p10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Google Shape;231;p10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33" name="Google Shape;233;p10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42500">
            <a:solidFill>
              <a:srgbClr val="A17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B2F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0"/>
          <p:cNvSpPr txBox="1"/>
          <p:nvPr>
            <p:ph type="title"/>
          </p:nvPr>
        </p:nvSpPr>
        <p:spPr>
          <a:xfrm>
            <a:off x="4734424" y="2660904"/>
            <a:ext cx="3300984" cy="1463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0"/>
          <p:cNvSpPr/>
          <p:nvPr>
            <p:ph idx="2" type="pic"/>
          </p:nvPr>
        </p:nvSpPr>
        <p:spPr>
          <a:xfrm>
            <a:off x="1005208" y="693795"/>
            <a:ext cx="3359623" cy="546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9" name="Google Shape;239;p10"/>
          <p:cNvSpPr txBox="1"/>
          <p:nvPr>
            <p:ph idx="1" type="body"/>
          </p:nvPr>
        </p:nvSpPr>
        <p:spPr>
          <a:xfrm>
            <a:off x="4734630" y="4133088"/>
            <a:ext cx="3300573" cy="1519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  <p:sp>
        <p:nvSpPr>
          <p:cNvPr id="240" name="Google Shape;240;p10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0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0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1CEAD"/>
            </a:gs>
            <a:gs pos="62000">
              <a:srgbClr val="A89777"/>
            </a:gs>
            <a:gs pos="100000">
              <a:srgbClr val="968666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567355" y="0"/>
            <a:ext cx="10458653" cy="7117071"/>
            <a:chOff x="-644959" y="0"/>
            <a:chExt cx="10458653" cy="7117071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" name="Google Shape;12;p1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" name="Google Shape;13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" name="Google Shape;14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" name="Google Shape;15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6" name="Google Shape;16;p1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7" name="Google Shape;17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" name="Google Shape;18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" name="Google Shape;19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" name="Google Shape;20;p1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1" name="Google Shape;21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2" name="Google Shape;22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3" name="Google Shape;23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4" name="Google Shape;24;p1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7" name="Google Shape;27;p1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" name="Google Shape;49;p1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 cap="flat" cmpd="sng" w="42500">
            <a:solidFill>
              <a:srgbClr val="A17B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1"/>
          <p:cNvSpPr txBox="1"/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0" i="0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424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🞇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4772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🞇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5119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🞇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5467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🞇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5816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🞇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6164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6164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6164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6164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0" type="dt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>
            <p:ph type="ctrTitle"/>
          </p:nvPr>
        </p:nvSpPr>
        <p:spPr>
          <a:xfrm>
            <a:off x="4733365" y="2708476"/>
            <a:ext cx="3313355" cy="1702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imes New Roman"/>
              <a:buNone/>
            </a:pPr>
            <a:r>
              <a:rPr lang="fr-FR" sz="3240"/>
              <a:t>Arbres : tas, hachage, arbre équilibré</a:t>
            </a:r>
            <a:endParaRPr sz="3240"/>
          </a:p>
        </p:txBody>
      </p:sp>
      <p:sp>
        <p:nvSpPr>
          <p:cNvPr id="260" name="Google Shape;260;p13"/>
          <p:cNvSpPr txBox="1"/>
          <p:nvPr>
            <p:ph idx="1" type="subTitle"/>
          </p:nvPr>
        </p:nvSpPr>
        <p:spPr>
          <a:xfrm>
            <a:off x="4733365" y="4421080"/>
            <a:ext cx="3309803" cy="1260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lang="fr-FR"/>
              <a:t>Réaliser par : Mme Nouzri Sana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Trier avec un tas</a:t>
            </a: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827584" y="2132856"/>
            <a:ext cx="763284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Idée : extraire la valeur maximale, puis la seconde, etc ...</a:t>
            </a: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438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extraire la racine, </a:t>
            </a:r>
            <a:endParaRPr/>
          </a:p>
          <a:p>
            <a:pPr indent="0" lvl="0" marL="438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remonter la seconde valeur maximale `a la racine </a:t>
            </a:r>
            <a:endParaRPr/>
          </a:p>
          <a:p>
            <a:pPr indent="0" lvl="0" marL="438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recommencer récursivement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Trier avec un tas</a:t>
            </a:r>
            <a:endParaRPr/>
          </a:p>
        </p:txBody>
      </p:sp>
      <p:pic>
        <p:nvPicPr>
          <p:cNvPr id="330" name="Google Shape;3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700808"/>
            <a:ext cx="7560840" cy="299786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3"/>
          <p:cNvSpPr/>
          <p:nvPr/>
        </p:nvSpPr>
        <p:spPr>
          <a:xfrm>
            <a:off x="899592" y="5085184"/>
            <a:ext cx="7272808" cy="646331"/>
          </a:xfrm>
          <a:prstGeom prst="rect">
            <a:avLst/>
          </a:prstGeom>
          <a:noFill/>
          <a:ln cap="flat" cmpd="sng" w="9525">
            <a:solidFill>
              <a:srgbClr val="548B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 : l’arbre obtenu n’est plus un tas puisque ce n’est plus un arbre quasi parfait</a:t>
            </a:r>
            <a:endParaRPr b="0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/>
          <p:nvPr>
            <p:ph type="title"/>
          </p:nvPr>
        </p:nvSpPr>
        <p:spPr>
          <a:xfrm>
            <a:off x="859742" y="773832"/>
            <a:ext cx="7528682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Suppression de l’élément maximum</a:t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683568" y="2274838"/>
            <a:ext cx="77048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clé maximum se lit la racine. Pour enlever la racine: </a:t>
            </a:r>
            <a:endParaRPr/>
          </a:p>
          <a:p>
            <a:pPr indent="-114300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remplace la racine par le dernier élément v (à la fin du tableau). </a:t>
            </a:r>
            <a:endParaRPr/>
          </a:p>
          <a:p>
            <a:pPr indent="-114300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Tant que la clé de v est inférieure à celle de l’un de ses fils: </a:t>
            </a:r>
            <a:endParaRPr/>
          </a:p>
          <a:p>
            <a:pPr indent="0" lvl="0" marL="622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on échange la clé de v avec celle du plus grand de ses fils.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suppression du maximum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8" name="Google Shape;3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4004667"/>
            <a:ext cx="4608512" cy="2376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12" y="4077072"/>
            <a:ext cx="4896544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1760" y="4077072"/>
            <a:ext cx="4680520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5736" y="4077072"/>
            <a:ext cx="4922093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5696" y="4005064"/>
            <a:ext cx="5184576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859742" y="773832"/>
            <a:ext cx="7528682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Suppression de l’élément maximum</a:t>
            </a:r>
            <a:endParaRPr/>
          </a:p>
        </p:txBody>
      </p:sp>
      <p:pic>
        <p:nvPicPr>
          <p:cNvPr id="348" name="Google Shape;3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343150"/>
            <a:ext cx="7344816" cy="3318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Les arbres équilibrées</a:t>
            </a: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683568" y="2413338"/>
            <a:ext cx="77768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recherche dans un arbre ordonnée est proportionnelle à la longueur de la plus grande branche de l’arbre </a:t>
            </a:r>
            <a:endParaRPr/>
          </a:p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Cette recherche est optimale pour des arbres de recherche « équilibrés, c’est-à-dire les arbres de taille n et de hauteur log(n)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611560" y="773832"/>
            <a:ext cx="745667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fr-FR" sz="3600"/>
              <a:t>Rééquilibrage des arbres de recherche</a:t>
            </a:r>
            <a:endParaRPr sz="3600"/>
          </a:p>
        </p:txBody>
      </p:sp>
      <p:sp>
        <p:nvSpPr>
          <p:cNvPr id="361" name="Google Shape;361;p27"/>
          <p:cNvSpPr/>
          <p:nvPr/>
        </p:nvSpPr>
        <p:spPr>
          <a:xfrm>
            <a:off x="611560" y="2204864"/>
            <a:ext cx="784887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L’efficacité de la recherche dans un arbre binaire ordonné dépend fortement de la forme de l’arbre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forme la pire est celle du peigne : un arbre où chaque nœud n’a qu’un seul successeur gauche ou droit (l’arbre n’est alors ni plus ni moins qu’une liste) ; l’opération de recherche est alors en O(n) I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forme la meilleure est celle de l’arbre “équilibré”, i.e. où taille ≈ 2 </a:t>
            </a:r>
            <a:r>
              <a:rPr baseline="30000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soit prof ≈ log</a:t>
            </a:r>
            <a:r>
              <a:rPr baseline="-25000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(taille)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2" name="Google Shape;3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8" y="4149080"/>
            <a:ext cx="5688632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7"/>
          <p:cNvSpPr/>
          <p:nvPr/>
        </p:nvSpPr>
        <p:spPr>
          <a:xfrm>
            <a:off x="683568" y="5517232"/>
            <a:ext cx="77768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faut donc essayer de maintenir l’´equilibre des arbres binaires de recherche dans les opérations d’ajout, de suppression etc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Les arbres AVL</a:t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755576" y="1844824"/>
            <a:ext cx="734481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Premiers arbres binaires équilibrés </a:t>
            </a:r>
            <a:endParaRPr/>
          </a:p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Inventés en 1962 par les russes Adelson-Velsky et Landis (d’où le nom AVL)   </a:t>
            </a:r>
            <a:endParaRPr/>
          </a:p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Ces arbres vérifient la propriété suivante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différence entre les hauteurs des fils gauche et des fils droit de tout nœud ne peut excéder 1 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Exemple d'arbre AVL</a:t>
            </a:r>
            <a:endParaRPr/>
          </a:p>
        </p:txBody>
      </p:sp>
      <p:pic>
        <p:nvPicPr>
          <p:cNvPr id="375" name="Google Shape;3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2014538"/>
            <a:ext cx="7056783" cy="4078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Rotation droite</a:t>
            </a:r>
            <a:endParaRPr/>
          </a:p>
        </p:txBody>
      </p:sp>
      <p:pic>
        <p:nvPicPr>
          <p:cNvPr id="382" name="Google Shape;3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348880"/>
            <a:ext cx="7488832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0"/>
          <p:cNvSpPr/>
          <p:nvPr/>
        </p:nvSpPr>
        <p:spPr>
          <a:xfrm>
            <a:off x="899592" y="594928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droite autour de S1, notée rd(S1)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971600" y="1772816"/>
            <a:ext cx="6192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rotations préservent la propriété d’arbre binaire de recherche.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Rotation gauche</a:t>
            </a:r>
            <a:endParaRPr/>
          </a:p>
        </p:txBody>
      </p:sp>
      <p:pic>
        <p:nvPicPr>
          <p:cNvPr id="390" name="Google Shape;39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204864"/>
            <a:ext cx="7560839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1"/>
          <p:cNvSpPr/>
          <p:nvPr/>
        </p:nvSpPr>
        <p:spPr>
          <a:xfrm>
            <a:off x="899592" y="5805264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 gauche autour de S1, notée rg(s1)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31"/>
          <p:cNvSpPr/>
          <p:nvPr/>
        </p:nvSpPr>
        <p:spPr>
          <a:xfrm>
            <a:off x="971600" y="1772816"/>
            <a:ext cx="6192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rotations préservent la propriété d’arbre binaire de recherche.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Plan</a:t>
            </a:r>
            <a:endParaRPr/>
          </a:p>
        </p:txBody>
      </p:sp>
      <p:sp>
        <p:nvSpPr>
          <p:cNvPr id="267" name="Google Shape;267;p14"/>
          <p:cNvSpPr txBox="1"/>
          <p:nvPr/>
        </p:nvSpPr>
        <p:spPr>
          <a:xfrm>
            <a:off x="1115616" y="1988840"/>
            <a:ext cx="59046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Arbres équilibrés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Insertion dans un arbre AVL</a:t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827584" y="2564904"/>
            <a:ext cx="756084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principe de l'insertion dans un arbre AVL est le suivant : </a:t>
            </a:r>
            <a:endParaRPr/>
          </a:p>
          <a:p>
            <a:pPr indent="-273050" lvl="0" marL="3651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- insérer le nouveau nœud au bon endroit </a:t>
            </a:r>
            <a:endParaRPr/>
          </a:p>
          <a:p>
            <a:pPr indent="-273050" lvl="0" marL="3651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- au fur et à mesure de la remontée dans l'arbre, rééquilibrer l'arbre en effectuant les rotations appropriées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Choix des rotations</a:t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755576" y="1844824"/>
            <a:ext cx="770485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Notations </a:t>
            </a:r>
            <a:endParaRPr/>
          </a:p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Soient N le nœud courant, Ng son fils gauche et Nd sont fils droit.</a:t>
            </a:r>
            <a:endParaRPr/>
          </a:p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Soient Ngg le fils gauche de Ng et Ngd le fils droit de Ng </a:t>
            </a:r>
            <a:endParaRPr/>
          </a:p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Soient Ndg le fils gauche de Nd et Ndd le fils droit de Nd </a:t>
            </a:r>
            <a:endParaRPr/>
          </a:p>
          <a:p>
            <a:pPr indent="-182563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Soit h(x) la hauteur de l'arbre de racine le nœud x.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33"/>
          <p:cNvSpPr/>
          <p:nvPr/>
        </p:nvSpPr>
        <p:spPr>
          <a:xfrm>
            <a:off x="971600" y="3356992"/>
            <a:ext cx="7416824" cy="286232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Si |h(Ng)-h(Nd)| &lt;= 1, ne rien faire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Sinon</a:t>
            </a:r>
            <a:endParaRPr/>
          </a:p>
          <a:p>
            <a:pPr indent="0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Si h(Ng)-h(Nd) = 2 cas (1)</a:t>
            </a:r>
            <a:endParaRPr/>
          </a:p>
          <a:p>
            <a:pPr indent="0" lvl="0" marL="7127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Si h(Ngg) &gt; h(Ngd) Alors rd(N) cas (1a)</a:t>
            </a:r>
            <a:endParaRPr/>
          </a:p>
          <a:p>
            <a:pPr indent="0" lvl="0" marL="7127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Sinon rg(Ng) puis rd(N) cas (1b)</a:t>
            </a:r>
            <a:endParaRPr/>
          </a:p>
          <a:p>
            <a:pPr indent="0" lvl="0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Sinon (h(Ng)-h(Nd) = -2) cas (2)</a:t>
            </a:r>
            <a:endParaRPr/>
          </a:p>
          <a:p>
            <a:pPr indent="0" lvl="0" marL="7127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Si h(Ndd) &gt; h(Ndg) Alors rg(N) cas (2a)</a:t>
            </a:r>
            <a:endParaRPr/>
          </a:p>
          <a:p>
            <a:pPr indent="0" lvl="0" marL="7127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Sinon rd(Nd) puis rg(N) cas (2b)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Fsi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Exemple d'ajout : 49</a:t>
            </a:r>
            <a:endParaRPr/>
          </a:p>
        </p:txBody>
      </p:sp>
      <p:pic>
        <p:nvPicPr>
          <p:cNvPr id="411" name="Google Shape;4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776413"/>
            <a:ext cx="7776864" cy="431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Exemple d'ajout : 49</a:t>
            </a:r>
            <a:endParaRPr/>
          </a:p>
        </p:txBody>
      </p:sp>
      <p:pic>
        <p:nvPicPr>
          <p:cNvPr id="417" name="Google Shape;4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975867"/>
            <a:ext cx="7704856" cy="382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Exemple d'ajout : 46</a:t>
            </a:r>
            <a:endParaRPr/>
          </a:p>
        </p:txBody>
      </p:sp>
      <p:pic>
        <p:nvPicPr>
          <p:cNvPr id="423" name="Google Shape;4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838324"/>
            <a:ext cx="7560840" cy="4110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Exemple d'ajout : 46</a:t>
            </a:r>
            <a:endParaRPr/>
          </a:p>
        </p:txBody>
      </p:sp>
      <p:pic>
        <p:nvPicPr>
          <p:cNvPr id="429" name="Google Shape;4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809750"/>
            <a:ext cx="7488831" cy="4211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Exemple d'ajout : 46</a:t>
            </a:r>
            <a:endParaRPr/>
          </a:p>
        </p:txBody>
      </p:sp>
      <p:pic>
        <p:nvPicPr>
          <p:cNvPr id="435" name="Google Shape;4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2043113"/>
            <a:ext cx="7560840" cy="3906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Suppression d’un élément</a:t>
            </a:r>
            <a:endParaRPr/>
          </a:p>
        </p:txBody>
      </p:sp>
      <p:sp>
        <p:nvSpPr>
          <p:cNvPr id="441" name="Google Shape;441;p39"/>
          <p:cNvSpPr/>
          <p:nvPr/>
        </p:nvSpPr>
        <p:spPr>
          <a:xfrm>
            <a:off x="755576" y="2636912"/>
            <a:ext cx="756084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rééquilibrer un arbre AVL après une insertion, une seule rotation ou double rotation suffit. </a:t>
            </a:r>
            <a:endParaRPr/>
          </a:p>
          <a:p>
            <a:pPr indent="-274638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rééquilibrer un arbre AVL après une suppression, il faut jusqu’à h rotations ou double rotations (h est la hauteur de l'arbre).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Les tables de hachage</a:t>
            </a:r>
            <a:endParaRPr/>
          </a:p>
        </p:txBody>
      </p:sp>
      <p:sp>
        <p:nvSpPr>
          <p:cNvPr id="448" name="Google Shape;448;p40"/>
          <p:cNvSpPr/>
          <p:nvPr/>
        </p:nvSpPr>
        <p:spPr>
          <a:xfrm>
            <a:off x="611560" y="2172920"/>
            <a:ext cx="792088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Problème</a:t>
            </a:r>
            <a:endParaRPr/>
          </a:p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listes chaînées ont un gros défaut lorsqu'on souhaite lire ce qu'elles contiennent : il n'est pas possible d'accéder directement à un élément précis.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faut parcourir la liste en avançant d'élément en élément jusqu'à trouver celui qu'on recherche.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Cela pose des problèmes de performance dès que la liste chaînée devient volumineuse.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b="1" sz="18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tables de hachage représentent une autre façon de stocker des données. Elles sont basées sur les tableaux du langage C que vous connaissez bien, dorénavant.</a:t>
            </a:r>
            <a:endParaRPr/>
          </a:p>
          <a:p>
            <a:pPr indent="-182563" lvl="0" marL="182563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Leur gros avantage ? Elles permettent de retrouver instantanément un élément précis, que la table contienne 100, 1 000, 10 000 cases ou plus encore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title"/>
          </p:nvPr>
        </p:nvSpPr>
        <p:spPr>
          <a:xfrm>
            <a:off x="1115616" y="2420888"/>
            <a:ext cx="7024744" cy="1944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fr-FR"/>
              <a:t>Parcours en largeur </a:t>
            </a:r>
            <a:r>
              <a:rPr lang="fr-FR"/>
              <a:t>: On traite les nœuds, des moins profonds aux plus profonds, par strates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Tas</a:t>
            </a:r>
            <a:endParaRPr/>
          </a:p>
        </p:txBody>
      </p:sp>
      <p:sp>
        <p:nvSpPr>
          <p:cNvPr id="279" name="Google Shape;279;p16"/>
          <p:cNvSpPr txBox="1"/>
          <p:nvPr/>
        </p:nvSpPr>
        <p:spPr>
          <a:xfrm>
            <a:off x="755576" y="1916832"/>
            <a:ext cx="7560840" cy="419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8" lvl="0" marL="17938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nouvelle structure de données : </a:t>
            </a:r>
            <a:r>
              <a:rPr b="1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tas</a:t>
            </a:r>
            <a:endParaRPr/>
          </a:p>
          <a:p>
            <a:pPr indent="-179388" lvl="0" marL="17938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tas constituent une structure de données optimisée pour la gestion des files de priorité</a:t>
            </a:r>
            <a:endParaRPr/>
          </a:p>
          <a:p>
            <a:pPr indent="-179388" lvl="0" marL="17938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tas max est un arbre binaire quasi-parfait dont la valeur associée à chaque nœud est plus grande que celles de ses fils</a:t>
            </a:r>
            <a:endParaRPr/>
          </a:p>
          <a:p>
            <a:pPr indent="-179388" lvl="0" marL="17938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valeur la plus grande est située à la racine du tas </a:t>
            </a:r>
            <a:endParaRPr/>
          </a:p>
          <a:p>
            <a:pPr indent="-179388" lvl="0" marL="17938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 d’ordre entre les valeurs des fils d’un nœud (ce n’est pas un arbre binaire ordonnée !) </a:t>
            </a:r>
            <a:endParaRPr/>
          </a:p>
          <a:p>
            <a:pPr indent="-179388" lvl="0" marL="17938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la seconde valeur maximale est nécessairement la valeur d’un des deux fils de la racine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Un arbre tassée</a:t>
            </a:r>
            <a:endParaRPr/>
          </a:p>
        </p:txBody>
      </p:sp>
      <p:sp>
        <p:nvSpPr>
          <p:cNvPr id="285" name="Google Shape;285;p17"/>
          <p:cNvSpPr/>
          <p:nvPr/>
        </p:nvSpPr>
        <p:spPr>
          <a:xfrm>
            <a:off x="683568" y="1988840"/>
            <a:ext cx="7632848" cy="1704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8" lvl="0" marL="17938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arbre binaire est dit tassée si </a:t>
            </a:r>
            <a:endParaRPr/>
          </a:p>
          <a:p>
            <a:pPr indent="-114300" lvl="0" marL="539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tous les niveaux sauf peut-être le dernier sont complets. </a:t>
            </a:r>
            <a:endParaRPr/>
          </a:p>
          <a:p>
            <a:pPr indent="-114300" lvl="0" marL="539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 dernier est rempli à gauche. </a:t>
            </a:r>
            <a:endParaRPr/>
          </a:p>
          <a:p>
            <a:pPr indent="-179388" lvl="0" marL="17938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Un arbre tassée à n sommets est de hauteur  [log2 n].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3717032"/>
            <a:ext cx="3816424" cy="151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Un tas</a:t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611560" y="1916832"/>
            <a:ext cx="792088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tas est un arbre binaire tassée, </a:t>
            </a:r>
            <a:endParaRPr/>
          </a:p>
          <a:p>
            <a:pPr indent="-114300" lvl="0" marL="438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dont les sommets sont étiquetées par des clés;</a:t>
            </a:r>
            <a:endParaRPr/>
          </a:p>
          <a:p>
            <a:pPr indent="-114300" lvl="0" marL="438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 que tout sommet possède un clé supérieure ou égale aux clés de ses fils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00" y="3717032"/>
            <a:ext cx="3816424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Tas et tableaux</a:t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755576" y="1916832"/>
            <a:ext cx="741682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tas se représente naturellement par un tableau. </a:t>
            </a:r>
            <a:endParaRPr/>
          </a:p>
          <a:p>
            <a:pPr indent="-682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2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2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2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2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2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0" marL="274638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0" marL="274638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numérote les sommets par un parcours en largeur, de gauche à droite. </a:t>
            </a:r>
            <a:endParaRPr/>
          </a:p>
          <a:p>
            <a:pPr indent="-182563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sommet i est rangé dans la case d’indice i du tableau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0" y="2334964"/>
            <a:ext cx="4248472" cy="188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7704" y="5157192"/>
            <a:ext cx="5256584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Relations de filiation</a:t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2267744" y="4509120"/>
            <a:ext cx="4572000" cy="1754326"/>
          </a:xfrm>
          <a:prstGeom prst="rect">
            <a:avLst/>
          </a:prstGeom>
          <a:noFill/>
          <a:ln cap="flat" cmpd="sng" w="9525">
            <a:solidFill>
              <a:srgbClr val="548B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racine : sommet 0 </a:t>
            </a:r>
            <a:endParaRPr/>
          </a:p>
          <a:p>
            <a:pPr indent="-114300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du sommet i : sommet (i − 1)/2 </a:t>
            </a:r>
            <a:endParaRPr/>
          </a:p>
          <a:p>
            <a:pPr indent="-114300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fils gauche du sommet i : sommet 2i + 1 </a:t>
            </a:r>
            <a:endParaRPr/>
          </a:p>
          <a:p>
            <a:pPr indent="-114300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fils droit du sommet i : sommet 2i + 2 </a:t>
            </a:r>
            <a:endParaRPr/>
          </a:p>
          <a:p>
            <a:pPr indent="-114300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sommet i est une feuille : 2i + 1 &gt; n </a:t>
            </a:r>
            <a:endParaRPr/>
          </a:p>
          <a:p>
            <a:pPr indent="-114300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sommet i a un fils droit : 2i + 2 &lt; 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1988840"/>
            <a:ext cx="6264696" cy="2297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/>
          <p:nvPr>
            <p:ph type="title"/>
          </p:nvPr>
        </p:nvSpPr>
        <p:spPr>
          <a:xfrm>
            <a:off x="1043490" y="773832"/>
            <a:ext cx="7024744" cy="854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fr-FR"/>
              <a:t>Insérer dans un tas</a:t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827584" y="1988840"/>
            <a:ext cx="748883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insérer la cl´e v dans un tas. </a:t>
            </a:r>
            <a:endParaRPr/>
          </a:p>
          <a:p>
            <a:pPr indent="-114300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insère la clé v à la fin du dernier niveau de l’arbre (`a la fin du tableau). </a:t>
            </a:r>
            <a:endParaRPr/>
          </a:p>
          <a:p>
            <a:pPr indent="-114300" lvl="0" marL="27463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Tant que la cl´e du père de v est plus petite que la clé v: </a:t>
            </a:r>
            <a:endParaRPr/>
          </a:p>
          <a:p>
            <a:pPr indent="0" lvl="0" marL="712788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on échange la cl´e du père de v avec la clé v.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Exemple: insertion de 21. </a:t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4005064"/>
            <a:ext cx="4176464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8910" y="3789040"/>
            <a:ext cx="3991322" cy="182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9752" y="3789040"/>
            <a:ext cx="4320480" cy="182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67744" y="3789040"/>
            <a:ext cx="4464496" cy="172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ème3">
  <a:themeElements>
    <a:clrScheme name="Mé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