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87" r:id="rId32"/>
    <p:sldId id="288" r:id="rId33"/>
    <p:sldId id="289" r:id="rId34"/>
    <p:sldId id="290" r:id="rId35"/>
    <p:sldId id="292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7993" autoAdjust="0"/>
  </p:normalViewPr>
  <p:slideViewPr>
    <p:cSldViewPr>
      <p:cViewPr>
        <p:scale>
          <a:sx n="50" d="100"/>
          <a:sy n="50" d="100"/>
        </p:scale>
        <p:origin x="-20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C3215-7C4C-47CA-BFB9-6435140BF596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F6940-CE1E-4CAB-874D-6A543C46E5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208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15856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7854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43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4093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5491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9831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2312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5502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6940-CE1E-4CAB-874D-6A543C46E530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DE8A8DD-D00B-498D-8456-2BEBE5E25C2D}" type="datetimeFigureOut">
              <a:rPr lang="fr-FR" smtClean="0"/>
              <a:pPr/>
              <a:t>09/05/2016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323F83A-C55F-4230-81EC-4261BD50659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Graphes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Réaliser par : Mme </a:t>
            </a:r>
            <a:r>
              <a:rPr lang="fr-FR" dirty="0" err="1" smtClean="0"/>
              <a:t>Nouzri</a:t>
            </a:r>
            <a:r>
              <a:rPr lang="fr-FR" dirty="0" smtClean="0"/>
              <a:t> Sana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0302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séquentielle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708920"/>
            <a:ext cx="397192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311933"/>
            <a:ext cx="2880320" cy="249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5950857"/>
              </p:ext>
            </p:extLst>
          </p:nvPr>
        </p:nvGraphicFramePr>
        <p:xfrm>
          <a:off x="1522150" y="2938897"/>
          <a:ext cx="2053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262"/>
                <a:gridCol w="342262"/>
                <a:gridCol w="342262"/>
                <a:gridCol w="342262"/>
                <a:gridCol w="342262"/>
                <a:gridCol w="34226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6027259"/>
              </p:ext>
            </p:extLst>
          </p:nvPr>
        </p:nvGraphicFramePr>
        <p:xfrm>
          <a:off x="1115616" y="3429000"/>
          <a:ext cx="31169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96"/>
              </a:tblGrid>
              <a:tr h="216024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5753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5753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5753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5753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5753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051556"/>
            <a:ext cx="744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 : Matrice de connectivité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5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séquentielle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68908" y="1916832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Implémentation en langage C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: Matrice de connectivité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Matrice de bits (Booléenne)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Changer l’ordre des nœuds, la matrice devient déférente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Graphe non orienté la matrice peut être symétrique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0" y="3948156"/>
            <a:ext cx="3975100" cy="24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937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séquentielle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55576" y="191683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Initialisation de la matrice de connectivité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67744" y="5157192"/>
            <a:ext cx="468052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i=0; i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nbSommets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; i++)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	For (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j=0; j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nbSommets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; j++)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	M[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] = false;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193471"/>
            <a:ext cx="15376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[N][N]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576" y="2420888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Déclaration en C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64226" y="3789040"/>
            <a:ext cx="537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ensemble de sommet est déclaré en C comme suit :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59632" y="4509120"/>
            <a:ext cx="20162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sommet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[N]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33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chainée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1988840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 de connectivité</a:t>
            </a:r>
          </a:p>
          <a:p>
            <a:pPr algn="just"/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8163" indent="-17938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table de sommets </a:t>
            </a:r>
          </a:p>
          <a:p>
            <a:pPr marL="538163" indent="-17938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Des listes d’arcs</a:t>
            </a:r>
          </a:p>
          <a:p>
            <a:pPr algn="just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Cette représentation est plus adaptée à la mise à jour dynamique sur les arcs, si le graphe n’est pas dense.</a:t>
            </a:r>
          </a:p>
          <a:p>
            <a:pPr algn="just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 contre</a:t>
            </a:r>
          </a:p>
          <a:p>
            <a:pPr algn="just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représentation séquentielle est pratique si la matrice est dense,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c-à-d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la matrice a beaucoup de 1 que de 0.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73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chainée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491880" y="54452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Sommet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355976" y="54359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Liste d’arcs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5978" y="1916832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 de connectivité (Graphe non orienté)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7416824" cy="28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906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chainée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860032" y="54452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Sommet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724128" y="54359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Liste d’arcs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0780" y="1916832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 de connectivité (Graphe orienté)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5088"/>
            <a:ext cx="7992887" cy="26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906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chainée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170080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Déclaration et initialisation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91680" y="2492896"/>
            <a:ext cx="5472608" cy="31393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_arc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indexVoisin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; 	//indice du voisin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_arc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* suivant;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}arc;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arc *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premVoisin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[N];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char sommet[N];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i=0,i&lt;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nbSommets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; i++)</a:t>
            </a:r>
          </a:p>
          <a:p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premierVoisin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[i]=NULL;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chainée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184482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Création d’un arc : 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Origine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27584" y="2420888"/>
            <a:ext cx="7488832" cy="31393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61950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Arc *voisin=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(arc);</a:t>
            </a:r>
          </a:p>
          <a:p>
            <a:pPr marL="361950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361950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(%d,&amp;origine, &amp;destination)</a:t>
            </a:r>
          </a:p>
          <a:p>
            <a:pPr marL="361950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361950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/*Insertion de l’arc en tête de liste*/</a:t>
            </a:r>
          </a:p>
          <a:p>
            <a:pPr marL="361950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361950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voisin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indexVoisin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=destination;</a:t>
            </a:r>
          </a:p>
          <a:p>
            <a:pPr marL="361950"/>
            <a:endParaRPr lang="fr-F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61950"/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voisinsuivant=NULL;</a:t>
            </a:r>
          </a:p>
          <a:p>
            <a:pPr marL="361950"/>
            <a:endParaRPr lang="fr-FR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61950"/>
            <a:r>
              <a:rPr lang="fr-FR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premierVoisin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[origine]=voisin;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d’une représentation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7584" y="191683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Avec une représentation matricielle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71600" y="2564904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On gagne en espace mémoire dés que la densité dépasse 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3%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619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Représentation matricielle: 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bits/arc</a:t>
            </a:r>
          </a:p>
          <a:p>
            <a:pPr marL="3619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Représentation chainée: 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32 bits/arc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(1 pointeur + 1 n° sommet)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On perd beaucoup de temps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d’une représentation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7584" y="191683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Avec une représentation chainée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71600" y="2564904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 nombre d’étapes d’initialisation et de traitement est réduit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Par contre il y a plus d’utilisation de mémoire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Il faut trouver un compromis entre</a:t>
            </a:r>
          </a:p>
          <a:p>
            <a:pPr marL="361950" indent="-952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Gain du temps</a:t>
            </a:r>
          </a:p>
          <a:p>
            <a:pPr marL="723900" indent="-9525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Nombre d’étapes d’initialisation et de traitement</a:t>
            </a:r>
          </a:p>
          <a:p>
            <a:pPr marL="361950" indent="-952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Gain de place</a:t>
            </a:r>
          </a:p>
          <a:p>
            <a:pPr marL="723900" indent="-9525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En fonction de la densité du graphe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7584" y="2262351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Les graphes</a:t>
            </a:r>
          </a:p>
          <a:p>
            <a:pPr marL="361950" indent="-361950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Représentation séquentielle</a:t>
            </a:r>
          </a:p>
          <a:p>
            <a:pPr marL="361950" indent="-361950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Représentation chainée</a:t>
            </a:r>
          </a:p>
          <a:p>
            <a:pPr marL="361950" indent="-361950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Parcours de graphes</a:t>
            </a:r>
          </a:p>
          <a:p>
            <a:pPr marL="361950" indent="-361950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Recherche en profondeur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126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99592" y="1988840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Graphe non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valués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et non orientés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Examen systématique des sommets</a:t>
            </a:r>
          </a:p>
          <a:p>
            <a:pPr marL="628650" indent="-190500">
              <a:lnSpc>
                <a:spcPct val="20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Recherche par sondage (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: descendre le plus profond possible</a:t>
            </a:r>
          </a:p>
          <a:p>
            <a:pPr marL="628650" indent="-190500">
              <a:lnSpc>
                <a:spcPct val="20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Recherche par contagion (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 : mettre un certain nombre de processus pour examiner les sommets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99592" y="1988840"/>
            <a:ext cx="7344816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Au cours du processus de parcours, chaque sommet sera l’une des trois classes :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9592" y="3140968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des sommets déjà visités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des sommets qui peuvent être atteints (adjacents)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des sommets invisibles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191683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Au départ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Placer le sommet de départ dans la catégorie </a:t>
            </a:r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et mettre tous les autres dans la catégorie</a:t>
            </a:r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(amorcer le parcours)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3717032"/>
            <a:ext cx="4074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475656" y="4551511"/>
            <a:ext cx="4320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1475656" y="5445225"/>
            <a:ext cx="4320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572000" y="3356992"/>
            <a:ext cx="576064" cy="50405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707904" y="429309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4572000" y="429309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436096" y="429309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211960" y="573325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203848" y="573325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707904" y="5085184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>
            <a:stCxn id="8" idx="3"/>
            <a:endCxn id="9" idx="0"/>
          </p:cNvCxnSpPr>
          <p:nvPr/>
        </p:nvCxnSpPr>
        <p:spPr>
          <a:xfrm flipH="1">
            <a:off x="3995936" y="3787231"/>
            <a:ext cx="660427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8" idx="4"/>
            <a:endCxn id="10" idx="0"/>
          </p:cNvCxnSpPr>
          <p:nvPr/>
        </p:nvCxnSpPr>
        <p:spPr>
          <a:xfrm>
            <a:off x="4860032" y="386104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8" idx="5"/>
            <a:endCxn id="11" idx="0"/>
          </p:cNvCxnSpPr>
          <p:nvPr/>
        </p:nvCxnSpPr>
        <p:spPr>
          <a:xfrm>
            <a:off x="5063701" y="3787231"/>
            <a:ext cx="660427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4"/>
            <a:endCxn id="14" idx="0"/>
          </p:cNvCxnSpPr>
          <p:nvPr/>
        </p:nvCxnSpPr>
        <p:spPr>
          <a:xfrm>
            <a:off x="3995936" y="479715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4" idx="3"/>
            <a:endCxn id="13" idx="0"/>
          </p:cNvCxnSpPr>
          <p:nvPr/>
        </p:nvCxnSpPr>
        <p:spPr>
          <a:xfrm flipH="1">
            <a:off x="3491880" y="5515423"/>
            <a:ext cx="300387" cy="21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4" idx="5"/>
            <a:endCxn id="12" idx="0"/>
          </p:cNvCxnSpPr>
          <p:nvPr/>
        </p:nvCxnSpPr>
        <p:spPr>
          <a:xfrm>
            <a:off x="4199605" y="5515423"/>
            <a:ext cx="300387" cy="21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dirty="0" smtClean="0"/>
              <a:t>Parcours de graphes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5656" y="3717032"/>
            <a:ext cx="4074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475656" y="4551511"/>
            <a:ext cx="4320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475656" y="5445224"/>
            <a:ext cx="4320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4572000" y="3356992"/>
            <a:ext cx="576064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707904" y="429309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572000" y="429309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436096" y="429309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211960" y="573325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203848" y="573325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707904" y="5085184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13"/>
          <p:cNvCxnSpPr>
            <a:stCxn id="7" idx="3"/>
            <a:endCxn id="8" idx="0"/>
          </p:cNvCxnSpPr>
          <p:nvPr/>
        </p:nvCxnSpPr>
        <p:spPr>
          <a:xfrm flipH="1">
            <a:off x="3995936" y="3787231"/>
            <a:ext cx="660427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4"/>
            <a:endCxn id="9" idx="0"/>
          </p:cNvCxnSpPr>
          <p:nvPr/>
        </p:nvCxnSpPr>
        <p:spPr>
          <a:xfrm>
            <a:off x="4860032" y="386104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5"/>
            <a:endCxn id="10" idx="0"/>
          </p:cNvCxnSpPr>
          <p:nvPr/>
        </p:nvCxnSpPr>
        <p:spPr>
          <a:xfrm>
            <a:off x="5063701" y="3787231"/>
            <a:ext cx="660427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13" idx="0"/>
          </p:cNvCxnSpPr>
          <p:nvPr/>
        </p:nvCxnSpPr>
        <p:spPr>
          <a:xfrm>
            <a:off x="3995936" y="479715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3" idx="3"/>
            <a:endCxn id="12" idx="0"/>
          </p:cNvCxnSpPr>
          <p:nvPr/>
        </p:nvCxnSpPr>
        <p:spPr>
          <a:xfrm flipH="1">
            <a:off x="3491880" y="5515423"/>
            <a:ext cx="300387" cy="21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5"/>
            <a:endCxn id="11" idx="0"/>
          </p:cNvCxnSpPr>
          <p:nvPr/>
        </p:nvCxnSpPr>
        <p:spPr>
          <a:xfrm>
            <a:off x="4199605" y="5515423"/>
            <a:ext cx="300387" cy="21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83568" y="191683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Algorithme : 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Répéter</a:t>
            </a: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Faire passer un sommet X de</a:t>
            </a:r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dirty="0" smtClean="0"/>
              <a:t>Parcours de graphes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5656" y="3717032"/>
            <a:ext cx="4074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475656" y="4551511"/>
            <a:ext cx="4320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1475656" y="5445225"/>
            <a:ext cx="43204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4572000" y="3356992"/>
            <a:ext cx="576064" cy="504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707904" y="4293096"/>
            <a:ext cx="576064" cy="50405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572000" y="4293096"/>
            <a:ext cx="576064" cy="50405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436096" y="4293096"/>
            <a:ext cx="576064" cy="50405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211960" y="573325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203848" y="5733256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707904" y="5085184"/>
            <a:ext cx="576064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13"/>
          <p:cNvCxnSpPr>
            <a:stCxn id="7" idx="3"/>
            <a:endCxn id="8" idx="0"/>
          </p:cNvCxnSpPr>
          <p:nvPr/>
        </p:nvCxnSpPr>
        <p:spPr>
          <a:xfrm flipH="1">
            <a:off x="3995936" y="3787231"/>
            <a:ext cx="660427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4"/>
            <a:endCxn id="9" idx="0"/>
          </p:cNvCxnSpPr>
          <p:nvPr/>
        </p:nvCxnSpPr>
        <p:spPr>
          <a:xfrm>
            <a:off x="4860032" y="386104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5"/>
            <a:endCxn id="10" idx="0"/>
          </p:cNvCxnSpPr>
          <p:nvPr/>
        </p:nvCxnSpPr>
        <p:spPr>
          <a:xfrm>
            <a:off x="5063701" y="3787231"/>
            <a:ext cx="660427" cy="50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13" idx="0"/>
          </p:cNvCxnSpPr>
          <p:nvPr/>
        </p:nvCxnSpPr>
        <p:spPr>
          <a:xfrm>
            <a:off x="3995936" y="479715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3" idx="3"/>
            <a:endCxn id="12" idx="0"/>
          </p:cNvCxnSpPr>
          <p:nvPr/>
        </p:nvCxnSpPr>
        <p:spPr>
          <a:xfrm flipH="1">
            <a:off x="3491880" y="5515423"/>
            <a:ext cx="300387" cy="21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5"/>
            <a:endCxn id="11" idx="0"/>
          </p:cNvCxnSpPr>
          <p:nvPr/>
        </p:nvCxnSpPr>
        <p:spPr>
          <a:xfrm>
            <a:off x="4199605" y="5515423"/>
            <a:ext cx="300387" cy="21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83568" y="191683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Algorithme : 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Répéter</a:t>
            </a: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Mettre dans </a:t>
            </a:r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tous les sommets de </a:t>
            </a:r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adjacents à x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3568" y="29969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Jusqu’ à C =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123728" y="306896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2123728" y="2996952"/>
            <a:ext cx="2160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2" y="2780928"/>
            <a:ext cx="6048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Les méthodes de parcours dépendent : </a:t>
            </a: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285750">
              <a:buFont typeface="Wingdings" pitchFamily="2" charset="2"/>
              <a:buChar char="§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De quel sommet de B va dans A</a:t>
            </a:r>
          </a:p>
          <a:p>
            <a:pPr marL="457200" indent="-285750">
              <a:buFont typeface="Wingdings" pitchFamily="2" charset="2"/>
              <a:buChar char="§"/>
            </a:pPr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285750">
              <a:buFont typeface="Wingdings" pitchFamily="2" charset="2"/>
              <a:buChar char="§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De comment placer les sommets adjacents dans B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1700808"/>
            <a:ext cx="7704856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Recherche en profondeur (DFS)</a:t>
            </a:r>
          </a:p>
          <a:p>
            <a:pPr algn="just">
              <a:lnSpc>
                <a:spcPct val="150000"/>
              </a:lnSpc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est organisée « comme une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pile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»</a:t>
            </a:r>
          </a:p>
          <a:p>
            <a:pPr algn="just">
              <a:lnSpc>
                <a:spcPct val="150000"/>
              </a:lnSpc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43815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Dans le parcours en profondeur, on utilise une pile. On empile le sommet de départ (on visite la page index du site). </a:t>
            </a:r>
          </a:p>
          <a:p>
            <a:pPr marL="43815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Si le sommet de la pile présente des voisins qui ne sont pas dans la pile, ni déjà passés dans la pile : alors on sélectionne l’un de ces voisins et on l’empile (en le marquant de son numéro de découverte), sinon on dépile (c’est `a dire on supprime l’´el´ement du sommet de la pile). </a:t>
            </a:r>
          </a:p>
          <a:p>
            <a:pPr marL="43815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recommence au point 2 (tant que la pile n’est pas vide)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060848"/>
            <a:ext cx="777686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Recherche en profondeur (DFS)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Elle permet de répondre au questions : 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266700" indent="-95250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graphe est-il connexe</a:t>
            </a:r>
          </a:p>
          <a:p>
            <a:pPr marL="266700" indent="-95250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Quelles sont les composants connexes d’un graphe</a:t>
            </a:r>
          </a:p>
          <a:p>
            <a:pPr marL="266700" indent="-95250">
              <a:lnSpc>
                <a:spcPct val="150000"/>
              </a:lnSpc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Déterminer les cycles d’un graphe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https://upload.wikimedia.org/wikipedia/commons/thumb/f/fb/Halin_graph.svg/220px-Halin_graph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221088"/>
            <a:ext cx="3528392" cy="1771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2060848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Recherche en largeur (BFS) </a:t>
            </a:r>
          </a:p>
          <a:p>
            <a:r>
              <a:rPr lang="fr-F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Breadth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First </a:t>
            </a:r>
            <a:r>
              <a:rPr lang="fr-F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 la base de résolutions de problèmes de chemin minimum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Principe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On examine le nœud de départ, puis tous les voisins des voisins et ainsi de suite.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2060848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Recherche en largeur (BFS) </a:t>
            </a:r>
          </a:p>
          <a:p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est organisée « comme une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d’attente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extrait de </a:t>
            </a:r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les sommets les plus anciens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436" y="3903440"/>
            <a:ext cx="3811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495505" y="4737919"/>
            <a:ext cx="40408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95505" y="5631631"/>
            <a:ext cx="404087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979712" y="3789040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403648" y="4437112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979712" y="4437112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555776" y="4437112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47664" y="5589240"/>
            <a:ext cx="288032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187624" y="5589240"/>
            <a:ext cx="288032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403648" y="5013176"/>
            <a:ext cx="288032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13"/>
          <p:cNvCxnSpPr>
            <a:stCxn id="7" idx="3"/>
            <a:endCxn id="8" idx="0"/>
          </p:cNvCxnSpPr>
          <p:nvPr/>
        </p:nvCxnSpPr>
        <p:spPr>
          <a:xfrm flipH="1">
            <a:off x="1547664" y="4096353"/>
            <a:ext cx="474229" cy="3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4"/>
            <a:endCxn id="9" idx="0"/>
          </p:cNvCxnSpPr>
          <p:nvPr/>
        </p:nvCxnSpPr>
        <p:spPr>
          <a:xfrm>
            <a:off x="2123728" y="414908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5"/>
            <a:endCxn id="10" idx="0"/>
          </p:cNvCxnSpPr>
          <p:nvPr/>
        </p:nvCxnSpPr>
        <p:spPr>
          <a:xfrm>
            <a:off x="2225563" y="4096353"/>
            <a:ext cx="474229" cy="3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13" idx="0"/>
          </p:cNvCxnSpPr>
          <p:nvPr/>
        </p:nvCxnSpPr>
        <p:spPr>
          <a:xfrm>
            <a:off x="1547664" y="47971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3" idx="3"/>
            <a:endCxn id="12" idx="0"/>
          </p:cNvCxnSpPr>
          <p:nvPr/>
        </p:nvCxnSpPr>
        <p:spPr>
          <a:xfrm flipH="1">
            <a:off x="1331640" y="5320489"/>
            <a:ext cx="114189" cy="268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5"/>
            <a:endCxn id="11" idx="0"/>
          </p:cNvCxnSpPr>
          <p:nvPr/>
        </p:nvCxnSpPr>
        <p:spPr>
          <a:xfrm>
            <a:off x="1649499" y="5320489"/>
            <a:ext cx="42181" cy="268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4139952" y="3789040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3563888" y="4437112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</a:p>
        </p:txBody>
      </p:sp>
      <p:sp>
        <p:nvSpPr>
          <p:cNvPr id="35" name="Ellipse 34"/>
          <p:cNvSpPr/>
          <p:nvPr/>
        </p:nvSpPr>
        <p:spPr>
          <a:xfrm>
            <a:off x="4139952" y="4437112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/>
          <p:cNvSpPr/>
          <p:nvPr/>
        </p:nvSpPr>
        <p:spPr>
          <a:xfrm>
            <a:off x="4716016" y="4437112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3707904" y="5589240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3347864" y="5589240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/>
          <p:cNvSpPr/>
          <p:nvPr/>
        </p:nvSpPr>
        <p:spPr>
          <a:xfrm>
            <a:off x="3563888" y="5013176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0" name="Connecteur droit 39"/>
          <p:cNvCxnSpPr>
            <a:stCxn id="33" idx="3"/>
            <a:endCxn id="34" idx="0"/>
          </p:cNvCxnSpPr>
          <p:nvPr/>
        </p:nvCxnSpPr>
        <p:spPr>
          <a:xfrm flipH="1">
            <a:off x="3707904" y="4096353"/>
            <a:ext cx="474229" cy="3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33" idx="4"/>
            <a:endCxn id="35" idx="0"/>
          </p:cNvCxnSpPr>
          <p:nvPr/>
        </p:nvCxnSpPr>
        <p:spPr>
          <a:xfrm>
            <a:off x="4283968" y="414908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3" idx="5"/>
            <a:endCxn id="36" idx="0"/>
          </p:cNvCxnSpPr>
          <p:nvPr/>
        </p:nvCxnSpPr>
        <p:spPr>
          <a:xfrm>
            <a:off x="4385803" y="4096353"/>
            <a:ext cx="474229" cy="3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4" idx="4"/>
            <a:endCxn id="39" idx="0"/>
          </p:cNvCxnSpPr>
          <p:nvPr/>
        </p:nvCxnSpPr>
        <p:spPr>
          <a:xfrm>
            <a:off x="3707904" y="47971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39" idx="3"/>
            <a:endCxn id="38" idx="0"/>
          </p:cNvCxnSpPr>
          <p:nvPr/>
        </p:nvCxnSpPr>
        <p:spPr>
          <a:xfrm flipH="1">
            <a:off x="3491880" y="5320489"/>
            <a:ext cx="114189" cy="268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9" idx="5"/>
            <a:endCxn id="37" idx="0"/>
          </p:cNvCxnSpPr>
          <p:nvPr/>
        </p:nvCxnSpPr>
        <p:spPr>
          <a:xfrm>
            <a:off x="3809739" y="5320489"/>
            <a:ext cx="42181" cy="268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372200" y="3789040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5796136" y="4437112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6372200" y="4437112"/>
            <a:ext cx="288032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49" name="Ellipse 48"/>
          <p:cNvSpPr/>
          <p:nvPr/>
        </p:nvSpPr>
        <p:spPr>
          <a:xfrm>
            <a:off x="6948264" y="4437112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5940152" y="5589240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llipse 50"/>
          <p:cNvSpPr/>
          <p:nvPr/>
        </p:nvSpPr>
        <p:spPr>
          <a:xfrm>
            <a:off x="5580112" y="5589240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5796136" y="5013176"/>
            <a:ext cx="288032" cy="3600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3" name="Connecteur droit 52"/>
          <p:cNvCxnSpPr>
            <a:stCxn id="46" idx="3"/>
            <a:endCxn id="47" idx="0"/>
          </p:cNvCxnSpPr>
          <p:nvPr/>
        </p:nvCxnSpPr>
        <p:spPr>
          <a:xfrm flipH="1">
            <a:off x="5940152" y="4096353"/>
            <a:ext cx="474229" cy="3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6" idx="4"/>
            <a:endCxn id="48" idx="0"/>
          </p:cNvCxnSpPr>
          <p:nvPr/>
        </p:nvCxnSpPr>
        <p:spPr>
          <a:xfrm>
            <a:off x="6516216" y="414908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6" idx="5"/>
            <a:endCxn id="49" idx="0"/>
          </p:cNvCxnSpPr>
          <p:nvPr/>
        </p:nvCxnSpPr>
        <p:spPr>
          <a:xfrm>
            <a:off x="6618051" y="4096353"/>
            <a:ext cx="474229" cy="340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47" idx="4"/>
            <a:endCxn id="52" idx="0"/>
          </p:cNvCxnSpPr>
          <p:nvPr/>
        </p:nvCxnSpPr>
        <p:spPr>
          <a:xfrm>
            <a:off x="5940152" y="47971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52" idx="3"/>
            <a:endCxn id="51" idx="0"/>
          </p:cNvCxnSpPr>
          <p:nvPr/>
        </p:nvCxnSpPr>
        <p:spPr>
          <a:xfrm flipH="1">
            <a:off x="5724128" y="5320489"/>
            <a:ext cx="114189" cy="268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2" idx="5"/>
            <a:endCxn id="50" idx="0"/>
          </p:cNvCxnSpPr>
          <p:nvPr/>
        </p:nvCxnSpPr>
        <p:spPr>
          <a:xfrm>
            <a:off x="6041987" y="5320489"/>
            <a:ext cx="42181" cy="268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131840" y="3789040"/>
            <a:ext cx="2016224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5364088" y="3789040"/>
            <a:ext cx="2016224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2276872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nouvelle façon d’organiser un certain nombre d’objet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Servent à modéliser des situations où des éléments sont liés entre eux</a:t>
            </a:r>
          </a:p>
          <a:p>
            <a:pPr marL="285750" indent="-285750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</a:t>
            </a:r>
          </a:p>
          <a:p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Automatisation du comportement des ces éléments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83264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935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206084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Recherche en largeur (BFS) </a:t>
            </a:r>
          </a:p>
          <a:p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est organisée « comme une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 d’attente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Dans le parcours en largeur, on utilise une file. On enfile le sommet de départ (on visite la page index du site).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visite les voisins de la tête de file (pages ciblées par la page de tête de file). On les enfile (en les numérotant au fur et `a mesure de leur découverte) s’ils ne sont pas déjà présents dans la file, ni déjà passés dans la file.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défile (c’est `a dire : on supprime la tète de file)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recommence au point 2 (tant que c’est possible, c’est `a dire tant que la file n’est pas vide).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7624" y="2276872"/>
            <a:ext cx="669674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DFS ou BFS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DFS s’exprime simplement par une fonction récursive car la SD sous-jacente est une pile</a:t>
            </a:r>
          </a:p>
          <a:p>
            <a:pPr marL="171450" indent="-171450"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BFS admet une réalisation non récursive car sa SD sous-jacente est une file d’attente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55576" y="2852936"/>
            <a:ext cx="36004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 chaque fois que l’on se trouve devant un choix</a:t>
            </a:r>
          </a:p>
          <a:p>
            <a:pPr marL="171450" indent="-171450" algn="just"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Emprunter un seul chemin et laisser les autres en attente (DFS)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27584" y="18448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Parcours d’un labyrinthe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AutoShape 2" descr="Résultat de recherche d'images pour &quot;labyrinthe + graphe + structure de donnée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172" name="AutoShape 4" descr="Résultat de recherche d'images pour &quot;labyrinthe + graphe + structure de donnée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55576" y="4653136"/>
            <a:ext cx="360040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Exploration en profondeur (DFS)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5576" y="5219908"/>
            <a:ext cx="36004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Exploration en largeur (BFS)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6" name="Picture 8" descr="http://mhk.free.fr/pascal/fig10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564904"/>
            <a:ext cx="3626743" cy="3540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060848"/>
            <a:ext cx="360040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Exploration en profondeur (DFS)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55576" y="38610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123728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95736" y="436510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203848" y="35010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427984" y="29969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004048" y="37890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3851920" y="422108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F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5004048" y="50851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H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>
            <a:stCxn id="13" idx="7"/>
            <a:endCxn id="14" idx="2"/>
          </p:cNvCxnSpPr>
          <p:nvPr/>
        </p:nvCxnSpPr>
        <p:spPr>
          <a:xfrm flipV="1">
            <a:off x="1124352" y="3429000"/>
            <a:ext cx="999376" cy="49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6" idx="7"/>
            <a:endCxn id="17" idx="3"/>
          </p:cNvCxnSpPr>
          <p:nvPr/>
        </p:nvCxnSpPr>
        <p:spPr>
          <a:xfrm flipV="1">
            <a:off x="3572624" y="3365728"/>
            <a:ext cx="918632" cy="19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6" idx="5"/>
            <a:endCxn id="20" idx="1"/>
          </p:cNvCxnSpPr>
          <p:nvPr/>
        </p:nvCxnSpPr>
        <p:spPr>
          <a:xfrm>
            <a:off x="3572624" y="3869784"/>
            <a:ext cx="342568" cy="41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16" idx="6"/>
          </p:cNvCxnSpPr>
          <p:nvPr/>
        </p:nvCxnSpPr>
        <p:spPr>
          <a:xfrm>
            <a:off x="3635896" y="3717032"/>
            <a:ext cx="151216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0" idx="4"/>
            <a:endCxn id="19" idx="7"/>
          </p:cNvCxnSpPr>
          <p:nvPr/>
        </p:nvCxnSpPr>
        <p:spPr>
          <a:xfrm flipH="1">
            <a:off x="3428608" y="4653136"/>
            <a:ext cx="639336" cy="42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8" idx="4"/>
            <a:endCxn id="21" idx="0"/>
          </p:cNvCxnSpPr>
          <p:nvPr/>
        </p:nvCxnSpPr>
        <p:spPr>
          <a:xfrm>
            <a:off x="5220072" y="4221088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  <a:endCxn id="19" idx="5"/>
          </p:cNvCxnSpPr>
          <p:nvPr/>
        </p:nvCxnSpPr>
        <p:spPr>
          <a:xfrm flipH="1">
            <a:off x="3428608" y="5301208"/>
            <a:ext cx="1575440" cy="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9" idx="2"/>
            <a:endCxn id="15" idx="6"/>
          </p:cNvCxnSpPr>
          <p:nvPr/>
        </p:nvCxnSpPr>
        <p:spPr>
          <a:xfrm flipH="1" flipV="1">
            <a:off x="2627784" y="4581128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5" idx="1"/>
            <a:endCxn id="13" idx="5"/>
          </p:cNvCxnSpPr>
          <p:nvPr/>
        </p:nvCxnSpPr>
        <p:spPr>
          <a:xfrm flipH="1" flipV="1">
            <a:off x="1124352" y="4229824"/>
            <a:ext cx="1134656" cy="19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5" idx="7"/>
            <a:endCxn id="16" idx="3"/>
          </p:cNvCxnSpPr>
          <p:nvPr/>
        </p:nvCxnSpPr>
        <p:spPr>
          <a:xfrm flipV="1">
            <a:off x="2564512" y="3869784"/>
            <a:ext cx="702608" cy="55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6444208" y="2708920"/>
            <a:ext cx="0" cy="3096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7596336" y="2708920"/>
            <a:ext cx="0" cy="3096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6444208" y="5805264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732240" y="5157192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596336" y="155679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Pile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827584" y="59492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Sorties :  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907704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2195736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732240" y="4797152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732240" y="4797152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483768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732240" y="4489956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2699792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32240" y="4221088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987824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6732240" y="4221088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275856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732240" y="3861048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563888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732240" y="3501008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851920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6732240" y="3140968"/>
            <a:ext cx="51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139952" y="59492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140E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allAtOnce"/>
      <p:bldP spid="71" grpId="0"/>
      <p:bldP spid="72" grpId="0"/>
      <p:bldP spid="74" grpId="0" build="allAtOnce"/>
      <p:bldP spid="75" grpId="0" build="allAtOnce"/>
      <p:bldP spid="76" grpId="0"/>
      <p:bldP spid="77" grpId="0" build="allAtOnce"/>
      <p:bldP spid="78" grpId="0"/>
      <p:bldP spid="79" grpId="0" build="allAtOnce"/>
      <p:bldP spid="80" grpId="0"/>
      <p:bldP spid="81" grpId="0" build="allAtOnce"/>
      <p:bldP spid="82" grpId="0"/>
      <p:bldP spid="83" grpId="0" build="allAtOnce"/>
      <p:bldP spid="84" grpId="0"/>
      <p:bldP spid="85" grpId="0" build="allAtOnce"/>
      <p:bldP spid="86" grpId="0"/>
      <p:bldP spid="88" grpId="0" build="allAtOnce"/>
      <p:bldP spid="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 des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420888"/>
            <a:ext cx="3600400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Exploration en largeur (BFS)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Exercice 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3568" y="198884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Graphe correspondant au labyrinthe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861048"/>
            <a:ext cx="5400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1115616" y="594928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 B S C G D E F H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en profondeur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15616" y="1844824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Implantation de la méthode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Utiliser un tableau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Ordre[j] = le numéro d’ordre avec lequel le sommet j a été visité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Zéro si le sommet j n’a pas été visité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220833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Réseau routier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Quel est le chemin le plus rapide pour aller de Tanger à Agadir ?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322575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Réseau électrique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éléments du circuits sont- il interconnectés ?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Et le circuit fonctionne- t il ?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360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700808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graphe est une paire (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), où</a:t>
            </a:r>
          </a:p>
          <a:p>
            <a:pPr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441325" indent="-268288" algn="just">
              <a:buFont typeface="Wingdings" pitchFamily="2" charset="2"/>
              <a:buChar char="§"/>
            </a:pP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est un ensemble de nœuds appelés sommets</a:t>
            </a:r>
          </a:p>
          <a:p>
            <a:pPr marL="441325" indent="-268288" algn="just">
              <a:buFont typeface="Wingdings" pitchFamily="2" charset="2"/>
              <a:buChar char="§"/>
            </a:pPr>
            <a:r>
              <a:rPr lang="fr-FR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est un multi-ensemble de paires de sommets appelées arêtes</a:t>
            </a:r>
          </a:p>
          <a:p>
            <a:pPr marL="441325" indent="-26828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On peut voir les sommets et les arêtes comme des positions gardant des objets en mémoire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41325" indent="-26828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Chaque sommet représente un aéroport et garde en mémoire le code de 3 lettres représentant cet aéroport</a:t>
            </a:r>
          </a:p>
          <a:p>
            <a:pPr marL="441325" indent="-26828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Chaque arête représente une route aérienne entre deux villes et garde en mémoire le longueur de cette route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797152"/>
            <a:ext cx="5976664" cy="141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d’arêtes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772816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Arête orientée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paire ordonnée de sommets </a:t>
            </a:r>
            <a:r>
              <a:rPr lang="fr-F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fr-F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premier sommet u est appelé l’origine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deuxième sommet v est appelé la destination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Exemple: Un vol d’avion</a:t>
            </a:r>
          </a:p>
          <a:p>
            <a:pPr marL="173038" indent="-173038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Arête non-orientée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paire non-ordonnée de sommets </a:t>
            </a:r>
            <a:r>
              <a:rPr lang="fr-F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fr-F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route aérienne</a:t>
            </a:r>
          </a:p>
          <a:p>
            <a:pPr marL="173038" indent="-173038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Graphe orienté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Graphe dans lequel toutes les arêtes sont orientées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Réseau routier urbain (sens unique...)</a:t>
            </a:r>
          </a:p>
          <a:p>
            <a:pPr marL="173038" indent="-173038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Graphe non-orienté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Graphe dans lequel toutes les arêtes sont non-orientées</a:t>
            </a:r>
          </a:p>
          <a:p>
            <a:pPr marL="361950" indent="-188913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Réseau des routes aériennes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844824"/>
            <a:ext cx="216024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Terminologie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2060848"/>
            <a:ext cx="7776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Extrémités d’une arête</a:t>
            </a:r>
          </a:p>
          <a:p>
            <a:pPr algn="just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sommets U et V sont les extrémités de l’arête a</a:t>
            </a:r>
          </a:p>
          <a:p>
            <a:pPr algn="just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Arêtes incidentes à un sommet</a:t>
            </a:r>
          </a:p>
          <a:p>
            <a:pPr algn="just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arêtes a, b et d sont incidentes au sommet V</a:t>
            </a:r>
          </a:p>
          <a:p>
            <a:pPr algn="just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Sommets adjacents</a:t>
            </a:r>
          </a:p>
          <a:p>
            <a:pPr marL="173038" indent="-173038" algn="just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Deux sommets sont adjacents s’ils sont reliés par une arête. Ex: les sommets U et V sont adjacents</a:t>
            </a:r>
          </a:p>
          <a:p>
            <a:pPr algn="just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Degré d’un sommet</a:t>
            </a:r>
          </a:p>
          <a:p>
            <a:pPr marL="173038" indent="-173038" algn="just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degré d’un sommet est le nombre d’arêtes adjacentes à ce sommet. Ex: le degré du sommet V est 3.</a:t>
            </a:r>
          </a:p>
          <a:p>
            <a:pPr marL="173038" indent="-173038" algn="just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Arêtes multiples: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h et i</a:t>
            </a:r>
          </a:p>
          <a:p>
            <a:pPr marL="173038" indent="-173038" algn="just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Boucle</a:t>
            </a:r>
          </a:p>
          <a:p>
            <a:pPr marL="173038" indent="-173038" algn="just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Une boucle est une arête ayant deux fois le même sommet comme extrémité. Ex: j est une boucle</a:t>
            </a:r>
          </a:p>
          <a:p>
            <a:pPr marL="173038" indent="-173038" algn="just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Lorsqu’on compte le degré d’un sommet une boucle compte pour 2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46124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861048"/>
            <a:ext cx="259228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Terminologie (suite)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39552" y="2161887"/>
            <a:ext cx="7560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Chemin</a:t>
            </a:r>
          </a:p>
          <a:p>
            <a:pPr marL="173038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Séquence alternante de sommets et d’arêtes</a:t>
            </a:r>
          </a:p>
          <a:p>
            <a:pPr marL="173038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Commence dans un sommet</a:t>
            </a:r>
          </a:p>
          <a:p>
            <a:pPr marL="173038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Se termine dans un sommet</a:t>
            </a:r>
          </a:p>
          <a:p>
            <a:pPr marL="173038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Dans le séquence, chaque arête se trouve entre ses extrémités</a:t>
            </a:r>
          </a:p>
          <a:p>
            <a:pPr marL="173038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Chemin simple</a:t>
            </a:r>
          </a:p>
          <a:p>
            <a:pPr marL="173038">
              <a:buFont typeface="Wingdings" pitchFamily="2" charset="2"/>
              <a:buChar char="ü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Chemin dans lequel tous les sommets et toutes les arêtes visités sont différents</a:t>
            </a:r>
          </a:p>
          <a:p>
            <a:pPr marL="173038">
              <a:buFont typeface="Wingdings" pitchFamily="2" charset="2"/>
              <a:buChar char="§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3038">
              <a:buFont typeface="Wingdings" pitchFamily="2" charset="2"/>
              <a:buChar char="ü"/>
            </a:pP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fr-F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V,b,X,h,Z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est un chemin simple</a:t>
            </a:r>
          </a:p>
          <a:p>
            <a:pPr marL="173038">
              <a:buFont typeface="Wingdings" pitchFamily="2" charset="2"/>
              <a:buChar char="ü"/>
            </a:pPr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fr-FR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U,c,W,e,X,g,Y,f,W,d,V</a:t>
            </a:r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n’est pas un chemin simple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séquentielle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5576" y="206084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graphe simple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orienté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nœuds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fr-FR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i=0,….,N-1</a:t>
            </a:r>
          </a:p>
          <a:p>
            <a:endParaRPr lang="fr-FR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: matrice de connectivité de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5" name="Accolade ouvrante 4"/>
          <p:cNvSpPr/>
          <p:nvPr/>
        </p:nvSpPr>
        <p:spPr>
          <a:xfrm>
            <a:off x="3181854" y="3429000"/>
            <a:ext cx="288032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91880" y="357301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si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est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fr-F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fr-FR" b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autrement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9036" y="382039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=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7718" y="3356992"/>
            <a:ext cx="547260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888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2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4332</TotalTime>
  <Words>1479</Words>
  <Application>Microsoft Office PowerPoint</Application>
  <PresentationFormat>Affichage à l'écran (4:3)</PresentationFormat>
  <Paragraphs>322</Paragraphs>
  <Slides>35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Thème2</vt:lpstr>
      <vt:lpstr>Graphes</vt:lpstr>
      <vt:lpstr>Plan</vt:lpstr>
      <vt:lpstr>Les graphes</vt:lpstr>
      <vt:lpstr>Les graphes</vt:lpstr>
      <vt:lpstr>Définition</vt:lpstr>
      <vt:lpstr>Types d’arêtes</vt:lpstr>
      <vt:lpstr>Terminologie</vt:lpstr>
      <vt:lpstr>Terminologie (suite)</vt:lpstr>
      <vt:lpstr>Représentation séquentielle</vt:lpstr>
      <vt:lpstr>Représentation séquentielle</vt:lpstr>
      <vt:lpstr>Représentation séquentielle</vt:lpstr>
      <vt:lpstr>Représentation séquentielle</vt:lpstr>
      <vt:lpstr>Représentation chainée</vt:lpstr>
      <vt:lpstr>Représentation chainée</vt:lpstr>
      <vt:lpstr>Représentation chainée</vt:lpstr>
      <vt:lpstr>Représentation chainée</vt:lpstr>
      <vt:lpstr>Représentation chainée</vt:lpstr>
      <vt:lpstr>Choix d’une représentation</vt:lpstr>
      <vt:lpstr>Choix d’une représentation</vt:lpstr>
      <vt:lpstr>Parcours de graphes</vt:lpstr>
      <vt:lpstr>Parcours de graphes</vt:lpstr>
      <vt:lpstr>Parcours de graphes</vt:lpstr>
      <vt:lpstr>Parcours de graphes</vt:lpstr>
      <vt:lpstr>Parcours de graphes</vt:lpstr>
      <vt:lpstr>Parcours de graphes</vt:lpstr>
      <vt:lpstr>Parcours de graphes</vt:lpstr>
      <vt:lpstr>Parcours de graphes</vt:lpstr>
      <vt:lpstr>Parcours des graphes</vt:lpstr>
      <vt:lpstr>Parcours des graphes</vt:lpstr>
      <vt:lpstr>Parcours des graphes</vt:lpstr>
      <vt:lpstr>Parcours des graphes</vt:lpstr>
      <vt:lpstr>Parcours des graphes</vt:lpstr>
      <vt:lpstr>Parcours des graphes</vt:lpstr>
      <vt:lpstr>Parcours des graphes</vt:lpstr>
      <vt:lpstr>Recherche en profondeur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Graphes</dc:title>
  <dc:creator>user</dc:creator>
  <cp:lastModifiedBy>pc</cp:lastModifiedBy>
  <cp:revision>47</cp:revision>
  <dcterms:created xsi:type="dcterms:W3CDTF">2016-05-05T09:13:02Z</dcterms:created>
  <dcterms:modified xsi:type="dcterms:W3CDTF">2016-05-09T10:36:02Z</dcterms:modified>
</cp:coreProperties>
</file>