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6858000" cx="9144000"/>
  <p:notesSz cx="6858000" cy="9144000"/>
  <p:embeddedFontLst>
    <p:embeddedFont>
      <p:font typeface="Century Gothic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CFD47D9-CB00-4A4F-96F1-54089D157CB6}">
  <a:tblStyle styleId="{DCFD47D9-CB00-4A4F-96F1-54089D157CB6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CenturyGothic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CenturyGothic-italic.fntdata"/><Relationship Id="rId21" Type="http://schemas.openxmlformats.org/officeDocument/2006/relationships/slide" Target="slides/slide15.xml"/><Relationship Id="rId43" Type="http://schemas.openxmlformats.org/officeDocument/2006/relationships/font" Target="fonts/CenturyGothic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64" name="Google Shape;26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showMasterSp="0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2"/>
          <p:cNvGrpSpPr/>
          <p:nvPr/>
        </p:nvGrpSpPr>
        <p:grpSpPr>
          <a:xfrm>
            <a:off x="-644959" y="0"/>
            <a:ext cx="10458653" cy="7117071"/>
            <a:chOff x="-644959" y="0"/>
            <a:chExt cx="10458653" cy="7117071"/>
          </a:xfrm>
        </p:grpSpPr>
        <p:grpSp>
          <p:nvGrpSpPr>
            <p:cNvPr id="59" name="Google Shape;59;p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60" name="Google Shape;60;p2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61" name="Google Shape;61;p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64" name="Google Shape;64;p2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65" name="Google Shape;65;p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68" name="Google Shape;68;p2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69" name="Google Shape;69;p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72" name="Google Shape;72;p2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75" name="Google Shape;75;p2"/>
            <p:cNvSpPr/>
            <p:nvPr/>
          </p:nvSpPr>
          <p:spPr>
            <a:xfrm>
              <a:off x="-11875" y="5035138"/>
              <a:ext cx="9144000" cy="1175655"/>
            </a:xfrm>
            <a:custGeom>
              <a:rect b="b" l="l" r="r" t="t"/>
              <a:pathLst>
                <a:path extrusionOk="0" h="1175655" w="914400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11875" y="3467595"/>
              <a:ext cx="9144000" cy="890650"/>
            </a:xfrm>
            <a:custGeom>
              <a:rect b="b" l="l" r="r" t="t"/>
              <a:pathLst>
                <a:path extrusionOk="0" h="890650" w="914400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-23751" y="5640779"/>
              <a:ext cx="3004457" cy="1211283"/>
            </a:xfrm>
            <a:custGeom>
              <a:rect b="b" l="l" r="r" t="t"/>
              <a:pathLst>
                <a:path extrusionOk="0" h="1211283" w="3004457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-11875" y="5284519"/>
              <a:ext cx="9144000" cy="1478478"/>
            </a:xfrm>
            <a:custGeom>
              <a:rect b="b" l="l" r="r" t="t"/>
              <a:pathLst>
                <a:path extrusionOk="0" h="1478478" w="914400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137558" y="5132120"/>
              <a:ext cx="6982691" cy="1719942"/>
            </a:xfrm>
            <a:custGeom>
              <a:rect b="b" l="l" r="r" t="t"/>
              <a:pathLst>
                <a:path extrusionOk="0" h="1719942" w="6982691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rect b="b" l="l" r="r" t="t"/>
              <a:pathLst>
                <a:path extrusionOk="0" h="1388236" w="1261499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rect b="b" l="l" r="r" t="t"/>
              <a:pathLst>
                <a:path extrusionOk="0" h="1388236" w="1243407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rect b="b" l="l" r="r" t="t"/>
              <a:pathLst>
                <a:path extrusionOk="0" h="1388822" w="1241871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97" name="Google Shape;97;p2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cap="flat" cmpd="sng" w="42500">
            <a:solidFill>
              <a:srgbClr val="A17B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p2"/>
          <p:cNvSpPr txBox="1"/>
          <p:nvPr>
            <p:ph type="ctrTitle"/>
          </p:nvPr>
        </p:nvSpPr>
        <p:spPr>
          <a:xfrm>
            <a:off x="4733365" y="2708476"/>
            <a:ext cx="3313355" cy="170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"/>
          <p:cNvSpPr txBox="1"/>
          <p:nvPr>
            <p:ph idx="1" type="subTitle"/>
          </p:nvPr>
        </p:nvSpPr>
        <p:spPr>
          <a:xfrm>
            <a:off x="4733365" y="4421080"/>
            <a:ext cx="3309803" cy="1260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368"/>
              <a:buNone/>
              <a:defRPr sz="1800">
                <a:solidFill>
                  <a:srgbClr val="424242"/>
                </a:solidFill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16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15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368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21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2"/>
          <p:cNvSpPr txBox="1"/>
          <p:nvPr>
            <p:ph idx="10" type="dt"/>
          </p:nvPr>
        </p:nvSpPr>
        <p:spPr>
          <a:xfrm>
            <a:off x="4738744" y="1516828"/>
            <a:ext cx="2133600" cy="7509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2"/>
          <p:cNvSpPr txBox="1"/>
          <p:nvPr>
            <p:ph idx="11" type="ftr"/>
          </p:nvPr>
        </p:nvSpPr>
        <p:spPr>
          <a:xfrm>
            <a:off x="5303520" y="5719966"/>
            <a:ext cx="28315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"/>
          <p:cNvSpPr txBox="1"/>
          <p:nvPr>
            <p:ph idx="12" type="sldNum"/>
          </p:nvPr>
        </p:nvSpPr>
        <p:spPr>
          <a:xfrm>
            <a:off x="4649096" y="5719966"/>
            <a:ext cx="6436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11"/>
          <p:cNvSpPr txBox="1"/>
          <p:nvPr>
            <p:ph idx="1" type="body"/>
          </p:nvPr>
        </p:nvSpPr>
        <p:spPr>
          <a:xfrm rot="5400000">
            <a:off x="2677662" y="689482"/>
            <a:ext cx="3508977" cy="677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indent="-315468" lvl="1" marL="914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indent="-315467" lvl="4" marL="22860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indent="-315467" lvl="5" marL="2743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indent="-315467" lvl="6" marL="3200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indent="-315467" lvl="7" marL="3657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indent="-315467" lvl="8" marL="4114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/>
        </p:txBody>
      </p:sp>
      <p:sp>
        <p:nvSpPr>
          <p:cNvPr id="246" name="Google Shape;246;p11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11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11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"/>
          <p:cNvSpPr txBox="1"/>
          <p:nvPr>
            <p:ph type="title"/>
          </p:nvPr>
        </p:nvSpPr>
        <p:spPr>
          <a:xfrm rot="5400000">
            <a:off x="4981455" y="2678093"/>
            <a:ext cx="4780344" cy="1484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12"/>
          <p:cNvSpPr txBox="1"/>
          <p:nvPr>
            <p:ph idx="1" type="body"/>
          </p:nvPr>
        </p:nvSpPr>
        <p:spPr>
          <a:xfrm rot="5400000">
            <a:off x="1374976" y="708467"/>
            <a:ext cx="4780344" cy="5423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indent="-315468" lvl="1" marL="914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indent="-315467" lvl="4" marL="22860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indent="-315467" lvl="5" marL="2743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indent="-315467" lvl="6" marL="3200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indent="-315467" lvl="7" marL="3657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indent="-315467" lvl="8" marL="4114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/>
        </p:txBody>
      </p:sp>
      <p:sp>
        <p:nvSpPr>
          <p:cNvPr id="252" name="Google Shape;252;p12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12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2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indent="-315468" lvl="1" marL="914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indent="-315467" lvl="4" marL="22860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indent="-315467" lvl="5" marL="2743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indent="-315467" lvl="6" marL="3200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indent="-315467" lvl="7" marL="3657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indent="-315467" lvl="8" marL="4114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/>
        </p:txBody>
      </p:sp>
      <p:sp>
        <p:nvSpPr>
          <p:cNvPr id="114" name="Google Shape;114;p4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type="secHead">
  <p:cSld name="SECTION_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1258645" y="2900829"/>
            <a:ext cx="6637468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1258645" y="4267200"/>
            <a:ext cx="6637467" cy="1520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2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368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5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6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6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6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1042416" y="2313432"/>
            <a:ext cx="3419856" cy="3493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indent="-315468" lvl="1" marL="914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indent="-315467" lvl="4" marL="22860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indent="-315467" lvl="5" marL="2743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indent="-315467" lvl="6" marL="3200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indent="-315467" lvl="7" marL="3657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indent="-315467" lvl="8" marL="4114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/>
        </p:txBody>
      </p:sp>
      <p:sp>
        <p:nvSpPr>
          <p:cNvPr id="129" name="Google Shape;129;p6"/>
          <p:cNvSpPr txBox="1"/>
          <p:nvPr>
            <p:ph idx="2" type="body"/>
          </p:nvPr>
        </p:nvSpPr>
        <p:spPr>
          <a:xfrm>
            <a:off x="4645152" y="2313431"/>
            <a:ext cx="3419856" cy="3493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indent="-315468" lvl="1" marL="914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indent="-315467" lvl="4" marL="22860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indent="-315467" lvl="5" marL="2743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indent="-315467" lvl="6" marL="3200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indent="-315467" lvl="7" marL="3657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indent="-315467" lvl="8" marL="4114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1412111" y="2316009"/>
            <a:ext cx="305714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9pPr>
          </a:lstStyle>
          <a:p/>
        </p:txBody>
      </p:sp>
      <p:sp>
        <p:nvSpPr>
          <p:cNvPr id="133" name="Google Shape;133;p7"/>
          <p:cNvSpPr txBox="1"/>
          <p:nvPr>
            <p:ph idx="2" type="body"/>
          </p:nvPr>
        </p:nvSpPr>
        <p:spPr>
          <a:xfrm>
            <a:off x="1041721" y="2974694"/>
            <a:ext cx="3419856" cy="2835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424" lvl="0" marL="457200" algn="l">
              <a:spcBef>
                <a:spcPts val="480"/>
              </a:spcBef>
              <a:spcAft>
                <a:spcPts val="0"/>
              </a:spcAft>
              <a:buSzPts val="1824"/>
              <a:buChar char="🞇"/>
              <a:defRPr sz="2400"/>
            </a:lvl1pPr>
            <a:lvl2pPr indent="-325119" lvl="1" marL="91440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 sz="1800"/>
            </a:lvl3pPr>
            <a:lvl4pPr indent="-305816" lvl="3" marL="18288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4pPr>
            <a:lvl5pPr indent="-305816" lvl="4" marL="22860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5pPr>
            <a:lvl6pPr indent="-305816" lvl="5" marL="27432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6pPr>
            <a:lvl7pPr indent="-305816" lvl="6" marL="32004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7pPr>
            <a:lvl8pPr indent="-305815" lvl="7" marL="36576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8pPr>
            <a:lvl9pPr indent="-305815" lvl="8" marL="41148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9pPr>
          </a:lstStyle>
          <a:p/>
        </p:txBody>
      </p:sp>
      <p:sp>
        <p:nvSpPr>
          <p:cNvPr id="134" name="Google Shape;134;p7"/>
          <p:cNvSpPr txBox="1"/>
          <p:nvPr>
            <p:ph idx="3" type="body"/>
          </p:nvPr>
        </p:nvSpPr>
        <p:spPr>
          <a:xfrm>
            <a:off x="5011837" y="2316010"/>
            <a:ext cx="30557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9pPr>
          </a:lstStyle>
          <a:p/>
        </p:txBody>
      </p:sp>
      <p:sp>
        <p:nvSpPr>
          <p:cNvPr id="135" name="Google Shape;135;p7"/>
          <p:cNvSpPr txBox="1"/>
          <p:nvPr>
            <p:ph idx="4" type="body"/>
          </p:nvPr>
        </p:nvSpPr>
        <p:spPr>
          <a:xfrm>
            <a:off x="4645152" y="2974694"/>
            <a:ext cx="3419856" cy="2835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424" lvl="0" marL="457200" algn="l">
              <a:spcBef>
                <a:spcPts val="480"/>
              </a:spcBef>
              <a:spcAft>
                <a:spcPts val="0"/>
              </a:spcAft>
              <a:buSzPts val="1824"/>
              <a:buChar char="🞇"/>
              <a:defRPr sz="2400"/>
            </a:lvl1pPr>
            <a:lvl2pPr indent="-325119" lvl="1" marL="91440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 sz="1800"/>
            </a:lvl3pPr>
            <a:lvl4pPr indent="-305816" lvl="3" marL="18288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4pPr>
            <a:lvl5pPr indent="-305816" lvl="4" marL="22860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5pPr>
            <a:lvl6pPr indent="-305816" lvl="5" marL="27432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6pPr>
            <a:lvl7pPr indent="-305816" lvl="6" marL="32004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7pPr>
            <a:lvl8pPr indent="-305815" lvl="7" marL="36576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8pPr>
            <a:lvl9pPr indent="-305815" lvl="8" marL="41148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9pPr>
          </a:lstStyle>
          <a:p/>
        </p:txBody>
      </p:sp>
      <p:sp>
        <p:nvSpPr>
          <p:cNvPr id="136" name="Google Shape;136;p7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7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7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8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showMasterSp="0" type="objTx">
  <p:cSld name="OBJECT_WITH_CAPTIO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-644959" y="0"/>
            <a:ext cx="10458653" cy="7117071"/>
            <a:chOff x="-644959" y="0"/>
            <a:chExt cx="10458653" cy="7117071"/>
          </a:xfrm>
        </p:grpSpPr>
        <p:grpSp>
          <p:nvGrpSpPr>
            <p:cNvPr id="145" name="Google Shape;145;p9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46" name="Google Shape;146;p9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47" name="Google Shape;147;p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8" name="Google Shape;148;p9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9" name="Google Shape;149;p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50" name="Google Shape;150;p9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51" name="Google Shape;151;p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2" name="Google Shape;152;p9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3" name="Google Shape;153;p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54" name="Google Shape;154;p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55" name="Google Shape;155;p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6" name="Google Shape;156;p9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7" name="Google Shape;157;p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158" name="Google Shape;158;p9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161" name="Google Shape;161;p9"/>
            <p:cNvSpPr/>
            <p:nvPr/>
          </p:nvSpPr>
          <p:spPr>
            <a:xfrm>
              <a:off x="-11875" y="5035138"/>
              <a:ext cx="9144000" cy="1175655"/>
            </a:xfrm>
            <a:custGeom>
              <a:rect b="b" l="l" r="r" t="t"/>
              <a:pathLst>
                <a:path extrusionOk="0" h="1175655" w="914400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-11875" y="3467595"/>
              <a:ext cx="9144000" cy="890650"/>
            </a:xfrm>
            <a:custGeom>
              <a:rect b="b" l="l" r="r" t="t"/>
              <a:pathLst>
                <a:path extrusionOk="0" h="890650" w="914400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-23751" y="5640779"/>
              <a:ext cx="3004457" cy="1211283"/>
            </a:xfrm>
            <a:custGeom>
              <a:rect b="b" l="l" r="r" t="t"/>
              <a:pathLst>
                <a:path extrusionOk="0" h="1211283" w="3004457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-11875" y="5284519"/>
              <a:ext cx="9144000" cy="1478478"/>
            </a:xfrm>
            <a:custGeom>
              <a:rect b="b" l="l" r="r" t="t"/>
              <a:pathLst>
                <a:path extrusionOk="0" h="1478478" w="914400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2137558" y="5132120"/>
              <a:ext cx="6982691" cy="1719942"/>
            </a:xfrm>
            <a:custGeom>
              <a:rect b="b" l="l" r="r" t="t"/>
              <a:pathLst>
                <a:path extrusionOk="0" h="1719942" w="6982691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9" name="Google Shape;169;p9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1" name="Google Shape;171;p9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rect b="b" l="l" r="r" t="t"/>
              <a:pathLst>
                <a:path extrusionOk="0" h="1388236" w="1261499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2" name="Google Shape;172;p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5" name="Google Shape;175;p9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6" name="Google Shape;176;p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7" name="Google Shape;177;p9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8" name="Google Shape;178;p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9" name="Google Shape;179;p9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0" name="Google Shape;180;p9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1" name="Google Shape;181;p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rect b="b" l="l" r="r" t="t"/>
              <a:pathLst>
                <a:path extrusionOk="0" h="1388236" w="1243407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2" name="Google Shape;182;p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rect b="b" l="l" r="r" t="t"/>
              <a:pathLst>
                <a:path extrusionOk="0" h="1388822" w="1241871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83" name="Google Shape;183;p9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cap="flat" cmpd="sng" w="42500">
            <a:solidFill>
              <a:srgbClr val="A17B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p9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9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87" name="Google Shape;187;p9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9"/>
          <p:cNvSpPr txBox="1"/>
          <p:nvPr>
            <p:ph idx="1" type="body"/>
          </p:nvPr>
        </p:nvSpPr>
        <p:spPr>
          <a:xfrm>
            <a:off x="1145894" y="856527"/>
            <a:ext cx="3090440" cy="5150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424" lvl="0" marL="457200" algn="l">
              <a:spcBef>
                <a:spcPts val="480"/>
              </a:spcBef>
              <a:spcAft>
                <a:spcPts val="0"/>
              </a:spcAft>
              <a:buSzPts val="1824"/>
              <a:buChar char="🞇"/>
              <a:defRPr sz="2400"/>
            </a:lvl1pPr>
            <a:lvl2pPr indent="-334772" lvl="1" marL="914400" algn="l">
              <a:spcBef>
                <a:spcPts val="440"/>
              </a:spcBef>
              <a:spcAft>
                <a:spcPts val="0"/>
              </a:spcAft>
              <a:buSzPts val="1672"/>
              <a:buChar char="🞇"/>
              <a:defRPr sz="2200"/>
            </a:lvl2pPr>
            <a:lvl3pPr indent="-325119" lvl="2" marL="137160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 sz="1800"/>
            </a:lvl4pPr>
            <a:lvl5pPr indent="-305816" lvl="4" marL="22860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5pPr>
            <a:lvl6pPr indent="-325120" lvl="5" marL="274320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6pPr>
            <a:lvl7pPr indent="-325120" lvl="6" marL="320040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7pPr>
            <a:lvl8pPr indent="-325120" lvl="7" marL="365760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8pPr>
            <a:lvl9pPr indent="-325120" lvl="8" marL="411480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9pPr>
          </a:lstStyle>
          <a:p/>
        </p:txBody>
      </p:sp>
      <p:sp>
        <p:nvSpPr>
          <p:cNvPr id="189" name="Google Shape;189;p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9"/>
          <p:cNvSpPr txBox="1"/>
          <p:nvPr>
            <p:ph idx="11" type="ftr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9"/>
          <p:cNvSpPr txBox="1"/>
          <p:nvPr>
            <p:ph type="title"/>
          </p:nvPr>
        </p:nvSpPr>
        <p:spPr>
          <a:xfrm>
            <a:off x="4739833" y="2657434"/>
            <a:ext cx="3304572" cy="1463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9"/>
          <p:cNvSpPr txBox="1"/>
          <p:nvPr>
            <p:ph idx="2" type="body"/>
          </p:nvPr>
        </p:nvSpPr>
        <p:spPr>
          <a:xfrm>
            <a:off x="4736592" y="4136994"/>
            <a:ext cx="3298784" cy="1517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424242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showMasterSp="0" type="picTx">
  <p:cSld name="PICTURE_WITH_CAPTION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0"/>
          <p:cNvGrpSpPr/>
          <p:nvPr/>
        </p:nvGrpSpPr>
        <p:grpSpPr>
          <a:xfrm>
            <a:off x="-644959" y="0"/>
            <a:ext cx="10458653" cy="7117071"/>
            <a:chOff x="-644959" y="0"/>
            <a:chExt cx="10458653" cy="7117071"/>
          </a:xfrm>
        </p:grpSpPr>
        <p:grpSp>
          <p:nvGrpSpPr>
            <p:cNvPr id="195" name="Google Shape;195;p10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96" name="Google Shape;196;p10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97" name="Google Shape;197;p1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8" name="Google Shape;198;p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9" name="Google Shape;199;p1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200" name="Google Shape;200;p10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201" name="Google Shape;201;p1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2" name="Google Shape;202;p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3" name="Google Shape;203;p1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204" name="Google Shape;204;p10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205" name="Google Shape;205;p1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6" name="Google Shape;206;p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7" name="Google Shape;207;p1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208" name="Google Shape;208;p10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9" name="Google Shape;209;p10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10" name="Google Shape;210;p10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211" name="Google Shape;211;p10"/>
            <p:cNvSpPr/>
            <p:nvPr/>
          </p:nvSpPr>
          <p:spPr>
            <a:xfrm>
              <a:off x="-11875" y="5035138"/>
              <a:ext cx="9144000" cy="1175655"/>
            </a:xfrm>
            <a:custGeom>
              <a:rect b="b" l="l" r="r" t="t"/>
              <a:pathLst>
                <a:path extrusionOk="0" h="1175655" w="914400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-11875" y="3467595"/>
              <a:ext cx="9144000" cy="890650"/>
            </a:xfrm>
            <a:custGeom>
              <a:rect b="b" l="l" r="r" t="t"/>
              <a:pathLst>
                <a:path extrusionOk="0" h="890650" w="914400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3" name="Google Shape;213;p10"/>
            <p:cNvSpPr/>
            <p:nvPr/>
          </p:nvSpPr>
          <p:spPr>
            <a:xfrm>
              <a:off x="-23751" y="5640779"/>
              <a:ext cx="3004457" cy="1211283"/>
            </a:xfrm>
            <a:custGeom>
              <a:rect b="b" l="l" r="r" t="t"/>
              <a:pathLst>
                <a:path extrusionOk="0" h="1211283" w="3004457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4" name="Google Shape;214;p10"/>
            <p:cNvSpPr/>
            <p:nvPr/>
          </p:nvSpPr>
          <p:spPr>
            <a:xfrm>
              <a:off x="-11875" y="5284519"/>
              <a:ext cx="9144000" cy="1478478"/>
            </a:xfrm>
            <a:custGeom>
              <a:rect b="b" l="l" r="r" t="t"/>
              <a:pathLst>
                <a:path extrusionOk="0" h="1478478" w="914400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5" name="Google Shape;215;p10"/>
            <p:cNvSpPr/>
            <p:nvPr/>
          </p:nvSpPr>
          <p:spPr>
            <a:xfrm>
              <a:off x="2137558" y="5132120"/>
              <a:ext cx="6982691" cy="1719942"/>
            </a:xfrm>
            <a:custGeom>
              <a:rect b="b" l="l" r="r" t="t"/>
              <a:pathLst>
                <a:path extrusionOk="0" h="1719942" w="6982691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6" name="Google Shape;216;p1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7" name="Google Shape;217;p1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8" name="Google Shape;218;p10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9" name="Google Shape;219;p1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0" name="Google Shape;220;p10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1" name="Google Shape;221;p10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rect b="b" l="l" r="r" t="t"/>
              <a:pathLst>
                <a:path extrusionOk="0" h="1388236" w="1261499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2" name="Google Shape;222;p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3" name="Google Shape;223;p10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4" name="Google Shape;224;p1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5" name="Google Shape;225;p10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6" name="Google Shape;226;p10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7" name="Google Shape;227;p10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8" name="Google Shape;228;p10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9" name="Google Shape;229;p1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0" name="Google Shape;230;p10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1" name="Google Shape;231;p10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rect b="b" l="l" r="r" t="t"/>
              <a:pathLst>
                <a:path extrusionOk="0" h="1388236" w="1243407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2" name="Google Shape;232;p1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rect b="b" l="l" r="r" t="t"/>
              <a:pathLst>
                <a:path extrusionOk="0" h="1388822" w="1241871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33" name="Google Shape;233;p10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cap="flat" cmpd="sng" w="42500">
            <a:solidFill>
              <a:srgbClr val="A17B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p1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p10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B2F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p1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p10"/>
          <p:cNvSpPr txBox="1"/>
          <p:nvPr>
            <p:ph type="title"/>
          </p:nvPr>
        </p:nvSpPr>
        <p:spPr>
          <a:xfrm>
            <a:off x="4734424" y="2660904"/>
            <a:ext cx="3300984" cy="14630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0"/>
          <p:cNvSpPr/>
          <p:nvPr>
            <p:ph idx="2" type="pic"/>
          </p:nvPr>
        </p:nvSpPr>
        <p:spPr>
          <a:xfrm>
            <a:off x="1005208" y="693795"/>
            <a:ext cx="3359623" cy="546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b="0" i="0" sz="32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9" name="Google Shape;239;p10"/>
          <p:cNvSpPr txBox="1"/>
          <p:nvPr>
            <p:ph idx="1" type="body"/>
          </p:nvPr>
        </p:nvSpPr>
        <p:spPr>
          <a:xfrm>
            <a:off x="4734630" y="4133088"/>
            <a:ext cx="3300573" cy="1519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424242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9pPr>
          </a:lstStyle>
          <a:p/>
        </p:txBody>
      </p:sp>
      <p:sp>
        <p:nvSpPr>
          <p:cNvPr id="240" name="Google Shape;240;p10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10"/>
          <p:cNvSpPr txBox="1"/>
          <p:nvPr>
            <p:ph idx="11" type="ftr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0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1CEAD"/>
            </a:gs>
            <a:gs pos="62000">
              <a:srgbClr val="A89777"/>
            </a:gs>
            <a:gs pos="100000">
              <a:srgbClr val="968666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567355" y="0"/>
            <a:ext cx="10458653" cy="7117071"/>
            <a:chOff x="-644959" y="0"/>
            <a:chExt cx="10458653" cy="7117071"/>
          </a:xfrm>
        </p:grpSpPr>
        <p:grpSp>
          <p:nvGrpSpPr>
            <p:cNvPr id="11" name="Google Shape;11;p1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" name="Google Shape;12;p1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" name="Google Shape;13;p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" name="Google Shape;14;p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" name="Google Shape;15;p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6" name="Google Shape;16;p1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7" name="Google Shape;17;p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8" name="Google Shape;18;p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" name="Google Shape;19;p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20" name="Google Shape;20;p1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21" name="Google Shape;21;p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2" name="Google Shape;22;p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3" name="Google Shape;23;p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24" name="Google Shape;24;p1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27" name="Google Shape;27;p1"/>
            <p:cNvSpPr/>
            <p:nvPr/>
          </p:nvSpPr>
          <p:spPr>
            <a:xfrm>
              <a:off x="-11875" y="5035138"/>
              <a:ext cx="9144000" cy="1175655"/>
            </a:xfrm>
            <a:custGeom>
              <a:rect b="b" l="l" r="r" t="t"/>
              <a:pathLst>
                <a:path extrusionOk="0" h="1175655" w="914400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-11875" y="3467595"/>
              <a:ext cx="9144000" cy="890650"/>
            </a:xfrm>
            <a:custGeom>
              <a:rect b="b" l="l" r="r" t="t"/>
              <a:pathLst>
                <a:path extrusionOk="0" h="890650" w="914400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-23751" y="5640779"/>
              <a:ext cx="3004457" cy="1211283"/>
            </a:xfrm>
            <a:custGeom>
              <a:rect b="b" l="l" r="r" t="t"/>
              <a:pathLst>
                <a:path extrusionOk="0" h="1211283" w="3004457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-11875" y="5284519"/>
              <a:ext cx="9144000" cy="1478478"/>
            </a:xfrm>
            <a:custGeom>
              <a:rect b="b" l="l" r="r" t="t"/>
              <a:pathLst>
                <a:path extrusionOk="0" h="1478478" w="914400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137558" y="5132120"/>
              <a:ext cx="6982691" cy="1719942"/>
            </a:xfrm>
            <a:custGeom>
              <a:rect b="b" l="l" r="r" t="t"/>
              <a:pathLst>
                <a:path extrusionOk="0" h="1719942" w="6982691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rect b="b" l="l" r="r" t="t"/>
              <a:pathLst>
                <a:path extrusionOk="0" h="1388236" w="1261499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rect b="b" l="l" r="r" t="t"/>
              <a:pathLst>
                <a:path extrusionOk="0" h="1388236" w="1243407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rect b="b" l="l" r="r" t="t"/>
              <a:pathLst>
                <a:path extrusionOk="0" h="1388822" w="1241871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9" name="Google Shape;49;p1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 cap="flat" cmpd="sng" w="42500">
            <a:solidFill>
              <a:srgbClr val="A17B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" name="Google Shape;52;p1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b="0" i="0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"/>
          <p:cNvSpPr txBox="1"/>
          <p:nvPr>
            <p:ph idx="1" type="body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424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🞇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4772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Char char="🞇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5119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🞇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5467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Char char="🞇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5816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🞇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6164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6164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6164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6164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Google Shape;54;p1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Google Shape;55;p1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Google Shape;56;p1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gif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"/>
          <p:cNvSpPr txBox="1"/>
          <p:nvPr>
            <p:ph type="ctrTitle"/>
          </p:nvPr>
        </p:nvSpPr>
        <p:spPr>
          <a:xfrm>
            <a:off x="4733365" y="2708476"/>
            <a:ext cx="3313355" cy="170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fr-FR"/>
              <a:t>Graphes</a:t>
            </a:r>
            <a:endParaRPr/>
          </a:p>
        </p:txBody>
      </p:sp>
      <p:sp>
        <p:nvSpPr>
          <p:cNvPr id="260" name="Google Shape;260;p13"/>
          <p:cNvSpPr txBox="1"/>
          <p:nvPr>
            <p:ph idx="1" type="subTitle"/>
          </p:nvPr>
        </p:nvSpPr>
        <p:spPr>
          <a:xfrm>
            <a:off x="4733365" y="4421080"/>
            <a:ext cx="3309803" cy="1260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68"/>
              <a:buNone/>
            </a:pPr>
            <a:r>
              <a:rPr lang="fr-FR"/>
              <a:t>Réaliser par : Mme Nouzri Sana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Représentation séquentielle</a:t>
            </a:r>
            <a:endParaRPr/>
          </a:p>
        </p:txBody>
      </p:sp>
      <p:pic>
        <p:nvPicPr>
          <p:cNvPr id="329" name="Google Shape;32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1784" y="2708920"/>
            <a:ext cx="3971925" cy="309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1464" y="3311933"/>
            <a:ext cx="2880320" cy="249333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1" name="Google Shape;331;p22"/>
          <p:cNvGraphicFramePr/>
          <p:nvPr/>
        </p:nvGraphicFramePr>
        <p:xfrm>
          <a:off x="1522150" y="29388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{DCFD47D9-CB00-4A4F-96F1-54089D157CB6}</a:tableStyleId>
              </a:tblPr>
              <a:tblGrid>
                <a:gridCol w="342250"/>
                <a:gridCol w="342250"/>
                <a:gridCol w="342250"/>
                <a:gridCol w="342250"/>
                <a:gridCol w="342250"/>
                <a:gridCol w="3422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32" name="Google Shape;332;p22"/>
          <p:cNvGraphicFramePr/>
          <p:nvPr/>
        </p:nvGraphicFramePr>
        <p:xfrm>
          <a:off x="1115616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{DCFD47D9-CB00-4A4F-96F1-54089D157CB6}</a:tableStyleId>
              </a:tblPr>
              <a:tblGrid>
                <a:gridCol w="311700"/>
              </a:tblGrid>
              <a:tr h="216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0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0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0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0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0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33" name="Google Shape;333;p22"/>
          <p:cNvSpPr txBox="1"/>
          <p:nvPr/>
        </p:nvSpPr>
        <p:spPr>
          <a:xfrm>
            <a:off x="827584" y="2051556"/>
            <a:ext cx="74401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: Matrice de connectivité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Représentation séquentielle</a:t>
            </a:r>
            <a:endParaRPr/>
          </a:p>
        </p:txBody>
      </p:sp>
      <p:sp>
        <p:nvSpPr>
          <p:cNvPr id="340" name="Google Shape;340;p23"/>
          <p:cNvSpPr txBox="1"/>
          <p:nvPr/>
        </p:nvSpPr>
        <p:spPr>
          <a:xfrm>
            <a:off x="668908" y="1916832"/>
            <a:ext cx="777686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Implémentation en langage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Matrice de connectivité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 de bits (Booléenne)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Changer l’ordre des nœuds, la matrice devient déférente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Graphe non orienté la matrice peut être symétrique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1" name="Google Shape;34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7340" y="3948156"/>
            <a:ext cx="3975100" cy="2433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Représentation séquentielle</a:t>
            </a:r>
            <a:endParaRPr/>
          </a:p>
        </p:txBody>
      </p:sp>
      <p:sp>
        <p:nvSpPr>
          <p:cNvPr id="348" name="Google Shape;348;p24"/>
          <p:cNvSpPr txBox="1"/>
          <p:nvPr/>
        </p:nvSpPr>
        <p:spPr>
          <a:xfrm>
            <a:off x="755576" y="1916832"/>
            <a:ext cx="74888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Initialisation de la matrice de connectivité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24"/>
          <p:cNvSpPr txBox="1"/>
          <p:nvPr/>
        </p:nvSpPr>
        <p:spPr>
          <a:xfrm>
            <a:off x="2267744" y="5157192"/>
            <a:ext cx="4680520" cy="923330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(int i=0; i nbSommets; 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For (int j=0; j nbSommets; j++)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M[i,j] = false;</a:t>
            </a:r>
            <a:endParaRPr/>
          </a:p>
        </p:txBody>
      </p:sp>
      <p:sp>
        <p:nvSpPr>
          <p:cNvPr id="350" name="Google Shape;350;p24"/>
          <p:cNvSpPr/>
          <p:nvPr/>
        </p:nvSpPr>
        <p:spPr>
          <a:xfrm>
            <a:off x="1043608" y="3193471"/>
            <a:ext cx="1537600" cy="369332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Byte </a:t>
            </a: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[N][N]</a:t>
            </a:r>
            <a:endParaRPr/>
          </a:p>
        </p:txBody>
      </p:sp>
      <p:sp>
        <p:nvSpPr>
          <p:cNvPr id="351" name="Google Shape;351;p24"/>
          <p:cNvSpPr txBox="1"/>
          <p:nvPr/>
        </p:nvSpPr>
        <p:spPr>
          <a:xfrm>
            <a:off x="755576" y="2420888"/>
            <a:ext cx="64807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 en C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24"/>
          <p:cNvSpPr txBox="1"/>
          <p:nvPr/>
        </p:nvSpPr>
        <p:spPr>
          <a:xfrm>
            <a:off x="1064226" y="3789040"/>
            <a:ext cx="53799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ensemble de sommet est déclaré en C comme suit :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24"/>
          <p:cNvSpPr txBox="1"/>
          <p:nvPr/>
        </p:nvSpPr>
        <p:spPr>
          <a:xfrm>
            <a:off x="1259632" y="4509120"/>
            <a:ext cx="2016224" cy="369332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 </a:t>
            </a: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sommet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[N]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Représentation chainée</a:t>
            </a:r>
            <a:endParaRPr/>
          </a:p>
        </p:txBody>
      </p:sp>
      <p:sp>
        <p:nvSpPr>
          <p:cNvPr id="360" name="Google Shape;360;p25"/>
          <p:cNvSpPr txBox="1"/>
          <p:nvPr/>
        </p:nvSpPr>
        <p:spPr>
          <a:xfrm>
            <a:off x="755576" y="1988840"/>
            <a:ext cx="756084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 de connectivité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9387" lvl="0" marL="538163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 table de sommets </a:t>
            </a:r>
            <a:endParaRPr/>
          </a:p>
          <a:p>
            <a:pPr indent="-179387" lvl="0" marL="538163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listes d’arcs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Cette représentation est plus adaptée à la mise à jour dynamique sur les arcs, si le graphe n’est pas dense.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 contre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représentation séquentielle est pratique si la matrice est dense, c-à-d la matrice a beaucoup de 1 que de 0.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Représentation chainée</a:t>
            </a:r>
            <a:endParaRPr/>
          </a:p>
        </p:txBody>
      </p:sp>
      <p:sp>
        <p:nvSpPr>
          <p:cNvPr id="366" name="Google Shape;366;p26"/>
          <p:cNvSpPr txBox="1"/>
          <p:nvPr/>
        </p:nvSpPr>
        <p:spPr>
          <a:xfrm>
            <a:off x="3491880" y="5445224"/>
            <a:ext cx="10801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Sommet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26"/>
          <p:cNvSpPr txBox="1"/>
          <p:nvPr/>
        </p:nvSpPr>
        <p:spPr>
          <a:xfrm>
            <a:off x="4355976" y="5435932"/>
            <a:ext cx="1440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 d’arcs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26"/>
          <p:cNvSpPr/>
          <p:nvPr/>
        </p:nvSpPr>
        <p:spPr>
          <a:xfrm>
            <a:off x="585978" y="1916832"/>
            <a:ext cx="43460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 de connectivité (Graphe non orienté)</a:t>
            </a:r>
            <a:endParaRPr/>
          </a:p>
        </p:txBody>
      </p:sp>
      <p:pic>
        <p:nvPicPr>
          <p:cNvPr id="369" name="Google Shape;36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2348880"/>
            <a:ext cx="7416824" cy="2880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Représentation chainée</a:t>
            </a:r>
            <a:endParaRPr/>
          </a:p>
        </p:txBody>
      </p:sp>
      <p:sp>
        <p:nvSpPr>
          <p:cNvPr id="375" name="Google Shape;375;p27"/>
          <p:cNvSpPr txBox="1"/>
          <p:nvPr/>
        </p:nvSpPr>
        <p:spPr>
          <a:xfrm>
            <a:off x="4860032" y="5445224"/>
            <a:ext cx="10801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Sommet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27"/>
          <p:cNvSpPr txBox="1"/>
          <p:nvPr/>
        </p:nvSpPr>
        <p:spPr>
          <a:xfrm>
            <a:off x="5724128" y="5435932"/>
            <a:ext cx="1440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 d’arcs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27"/>
          <p:cNvSpPr/>
          <p:nvPr/>
        </p:nvSpPr>
        <p:spPr>
          <a:xfrm>
            <a:off x="800780" y="1916832"/>
            <a:ext cx="3916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 de connectivité (Graphe orienté)</a:t>
            </a:r>
            <a:endParaRPr/>
          </a:p>
        </p:txBody>
      </p:sp>
      <p:pic>
        <p:nvPicPr>
          <p:cNvPr id="378" name="Google Shape;3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2605088"/>
            <a:ext cx="7992887" cy="2624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Représentation chainée</a:t>
            </a:r>
            <a:endParaRPr/>
          </a:p>
        </p:txBody>
      </p:sp>
      <p:sp>
        <p:nvSpPr>
          <p:cNvPr id="384" name="Google Shape;384;p28"/>
          <p:cNvSpPr txBox="1"/>
          <p:nvPr/>
        </p:nvSpPr>
        <p:spPr>
          <a:xfrm>
            <a:off x="755576" y="1700808"/>
            <a:ext cx="5904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 et initialisation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28"/>
          <p:cNvSpPr txBox="1"/>
          <p:nvPr/>
        </p:nvSpPr>
        <p:spPr>
          <a:xfrm>
            <a:off x="1691680" y="2492896"/>
            <a:ext cx="5472608" cy="3139321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Typedef struct _arc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int	 indexVoisin; 	//indice du voisin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struct _arc * suivant;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}arc;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 *premVoisin[N];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 sommet[N];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for(int i=0,i&lt;nbSommets; 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premierVoisin[i]=NULL;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9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Représentation chainée</a:t>
            </a:r>
            <a:endParaRPr/>
          </a:p>
        </p:txBody>
      </p:sp>
      <p:sp>
        <p:nvSpPr>
          <p:cNvPr id="391" name="Google Shape;391;p29"/>
          <p:cNvSpPr txBox="1"/>
          <p:nvPr/>
        </p:nvSpPr>
        <p:spPr>
          <a:xfrm>
            <a:off x="755576" y="1844824"/>
            <a:ext cx="77048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Création d’un arc : </a:t>
            </a:r>
            <a:r>
              <a:rPr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Origine🡪destination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29"/>
          <p:cNvSpPr txBox="1"/>
          <p:nvPr/>
        </p:nvSpPr>
        <p:spPr>
          <a:xfrm>
            <a:off x="827584" y="2420888"/>
            <a:ext cx="7488832" cy="3139321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1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 *voisin=Malloc(arc);</a:t>
            </a:r>
            <a:endParaRPr/>
          </a:p>
          <a:p>
            <a:pPr indent="0" lvl="0" marL="361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61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Scanf(%d,&amp;origine, &amp;destination)</a:t>
            </a:r>
            <a:endParaRPr/>
          </a:p>
          <a:p>
            <a:pPr indent="0" lvl="0" marL="361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61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/*Insertion de l’arc en tête de liste*/</a:t>
            </a:r>
            <a:endParaRPr/>
          </a:p>
          <a:p>
            <a:pPr indent="0" lvl="0" marL="361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61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voisin🡪indexVoisin=destination;</a:t>
            </a:r>
            <a:endParaRPr/>
          </a:p>
          <a:p>
            <a:pPr indent="0" lvl="0" marL="361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61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voisin🡪suivant=NULL;</a:t>
            </a:r>
            <a:endParaRPr/>
          </a:p>
          <a:p>
            <a:pPr indent="0" lvl="0" marL="361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61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premierVoisin[origine]=voisin;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Choix d’une représentation</a:t>
            </a:r>
            <a:endParaRPr/>
          </a:p>
        </p:txBody>
      </p:sp>
      <p:sp>
        <p:nvSpPr>
          <p:cNvPr id="398" name="Google Shape;398;p30"/>
          <p:cNvSpPr txBox="1"/>
          <p:nvPr/>
        </p:nvSpPr>
        <p:spPr>
          <a:xfrm>
            <a:off x="827584" y="1916832"/>
            <a:ext cx="75608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Avec une représentation matricielle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30"/>
          <p:cNvSpPr txBox="1"/>
          <p:nvPr/>
        </p:nvSpPr>
        <p:spPr>
          <a:xfrm>
            <a:off x="971600" y="2564904"/>
            <a:ext cx="727280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gagne en espace mémoire dés que la densité dépasse </a:t>
            </a:r>
            <a:r>
              <a:rPr b="1" lang="fr-FR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3% </a:t>
            </a: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indent="-12700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Représentation matricielle: </a:t>
            </a:r>
            <a:r>
              <a:rPr b="1" lang="fr-FR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bits/arc</a:t>
            </a:r>
            <a:endParaRPr/>
          </a:p>
          <a:p>
            <a:pPr indent="-12700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Représentation chainée: </a:t>
            </a:r>
            <a:r>
              <a:rPr b="1" lang="fr-FR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 bits/arc </a:t>
            </a: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pointeur + 1 n° sommet)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perd beaucoup de temps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1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Choix d’une représentation</a:t>
            </a:r>
            <a:endParaRPr/>
          </a:p>
        </p:txBody>
      </p:sp>
      <p:sp>
        <p:nvSpPr>
          <p:cNvPr id="405" name="Google Shape;405;p31"/>
          <p:cNvSpPr txBox="1"/>
          <p:nvPr/>
        </p:nvSpPr>
        <p:spPr>
          <a:xfrm>
            <a:off x="827584" y="1916832"/>
            <a:ext cx="75608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Avec une représentation chainée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31"/>
          <p:cNvSpPr txBox="1"/>
          <p:nvPr/>
        </p:nvSpPr>
        <p:spPr>
          <a:xfrm>
            <a:off x="971600" y="2564904"/>
            <a:ext cx="7272808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nombre d’étapes d’initialisation et de traitement est réduit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 contre il y a plus d’utilisation de mémoire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 faut trouver un compromis entre</a:t>
            </a:r>
            <a:endParaRPr/>
          </a:p>
          <a:p>
            <a:pPr indent="-12700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Char char="⮚"/>
            </a:pPr>
            <a:r>
              <a:rPr lang="fr-FR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Gain du temps</a:t>
            </a:r>
            <a:endParaRPr/>
          </a:p>
          <a:p>
            <a:pPr indent="-127000" lvl="0" marL="723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Nombre d’étapes d’initialisation et de traitement</a:t>
            </a:r>
            <a:endParaRPr/>
          </a:p>
          <a:p>
            <a:pPr indent="-12700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Char char="⮚"/>
            </a:pPr>
            <a:r>
              <a:rPr lang="fr-FR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Gain de place</a:t>
            </a:r>
            <a:endParaRPr/>
          </a:p>
          <a:p>
            <a:pPr indent="-127000" lvl="0" marL="723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fonction de la densité du graphe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Plan</a:t>
            </a:r>
            <a:endParaRPr/>
          </a:p>
        </p:txBody>
      </p:sp>
      <p:sp>
        <p:nvSpPr>
          <p:cNvPr id="267" name="Google Shape;267;p14"/>
          <p:cNvSpPr txBox="1"/>
          <p:nvPr/>
        </p:nvSpPr>
        <p:spPr>
          <a:xfrm>
            <a:off x="827584" y="2262351"/>
            <a:ext cx="756084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361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fr-F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graphes</a:t>
            </a:r>
            <a:endParaRPr/>
          </a:p>
          <a:p>
            <a:pPr indent="-361950" lvl="0" marL="361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fr-F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Représentation séquentielle</a:t>
            </a:r>
            <a:endParaRPr/>
          </a:p>
          <a:p>
            <a:pPr indent="-361950" lvl="0" marL="361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fr-F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Représentation chainée</a:t>
            </a:r>
            <a:endParaRPr/>
          </a:p>
          <a:p>
            <a:pPr indent="-361950" lvl="0" marL="361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fr-F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de graphes</a:t>
            </a:r>
            <a:endParaRPr/>
          </a:p>
          <a:p>
            <a:pPr indent="-361950" lvl="0" marL="361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fr-F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Recherche en profondeur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Parcours de graphes</a:t>
            </a:r>
            <a:endParaRPr/>
          </a:p>
        </p:txBody>
      </p:sp>
      <p:sp>
        <p:nvSpPr>
          <p:cNvPr id="413" name="Google Shape;413;p32"/>
          <p:cNvSpPr txBox="1"/>
          <p:nvPr/>
        </p:nvSpPr>
        <p:spPr>
          <a:xfrm>
            <a:off x="899592" y="1988840"/>
            <a:ext cx="748883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Graphe non valués et non orientés</a:t>
            </a:r>
            <a:endParaRPr/>
          </a:p>
          <a:p>
            <a:pPr indent="-1143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Examen systématique des sommets</a:t>
            </a:r>
            <a:endParaRPr/>
          </a:p>
          <a:p>
            <a:pPr indent="-190500" lvl="0" marL="6286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Recherche par sondage (</a:t>
            </a: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DFS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: descendre le plus profond possible</a:t>
            </a:r>
            <a:endParaRPr/>
          </a:p>
          <a:p>
            <a:pPr indent="-190500" lvl="0" marL="6286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Recherche par contagion (</a:t>
            </a: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BFS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: mettre un certain nombre de processus pour examiner les sommets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Parcours de graphes</a:t>
            </a:r>
            <a:endParaRPr/>
          </a:p>
        </p:txBody>
      </p:sp>
      <p:sp>
        <p:nvSpPr>
          <p:cNvPr id="419" name="Google Shape;419;p33"/>
          <p:cNvSpPr txBox="1"/>
          <p:nvPr/>
        </p:nvSpPr>
        <p:spPr>
          <a:xfrm>
            <a:off x="899592" y="1988840"/>
            <a:ext cx="7344816" cy="707886"/>
          </a:xfrm>
          <a:prstGeom prst="rect">
            <a:avLst/>
          </a:prstGeom>
          <a:solidFill>
            <a:srgbClr val="E7D09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 cours du processus de parcours, chaque sommet sera l’une des trois classes 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0" name="Google Shape;420;p33"/>
          <p:cNvSpPr txBox="1"/>
          <p:nvPr/>
        </p:nvSpPr>
        <p:spPr>
          <a:xfrm>
            <a:off x="899592" y="3140968"/>
            <a:ext cx="734481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 sommets déjà visités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 sommets qui peuvent être atteints (adjacents)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 sommets invisibles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4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Parcours de graphes</a:t>
            </a:r>
            <a:endParaRPr/>
          </a:p>
        </p:txBody>
      </p:sp>
      <p:sp>
        <p:nvSpPr>
          <p:cNvPr id="426" name="Google Shape;426;p34"/>
          <p:cNvSpPr txBox="1"/>
          <p:nvPr/>
        </p:nvSpPr>
        <p:spPr>
          <a:xfrm>
            <a:off x="755576" y="1916832"/>
            <a:ext cx="770485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 départ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Placer le sommet de départ dans la catégorie </a:t>
            </a:r>
            <a:r>
              <a:rPr b="1" lang="fr-FR" sz="1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 mettre tous les autres dans la catégorie</a:t>
            </a:r>
            <a:r>
              <a:rPr b="1" lang="fr-FR" sz="1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 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(amorcer le parcours)</a:t>
            </a:r>
            <a:endParaRPr/>
          </a:p>
        </p:txBody>
      </p:sp>
      <p:sp>
        <p:nvSpPr>
          <p:cNvPr id="427" name="Google Shape;427;p34"/>
          <p:cNvSpPr/>
          <p:nvPr/>
        </p:nvSpPr>
        <p:spPr>
          <a:xfrm>
            <a:off x="1475656" y="3717032"/>
            <a:ext cx="407484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8" name="Google Shape;428;p34"/>
          <p:cNvSpPr/>
          <p:nvPr/>
        </p:nvSpPr>
        <p:spPr>
          <a:xfrm>
            <a:off x="1475656" y="4551511"/>
            <a:ext cx="432048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9" name="Google Shape;429;p34"/>
          <p:cNvSpPr/>
          <p:nvPr/>
        </p:nvSpPr>
        <p:spPr>
          <a:xfrm>
            <a:off x="1475656" y="5445225"/>
            <a:ext cx="432048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0" name="Google Shape;430;p34"/>
          <p:cNvSpPr/>
          <p:nvPr/>
        </p:nvSpPr>
        <p:spPr>
          <a:xfrm>
            <a:off x="4572000" y="3356992"/>
            <a:ext cx="576064" cy="504056"/>
          </a:xfrm>
          <a:prstGeom prst="ellipse">
            <a:avLst/>
          </a:prstGeom>
          <a:solidFill>
            <a:srgbClr val="7030A0"/>
          </a:solidFill>
          <a:ln cap="flat" cmpd="sng" w="42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1" name="Google Shape;431;p34"/>
          <p:cNvSpPr/>
          <p:nvPr/>
        </p:nvSpPr>
        <p:spPr>
          <a:xfrm>
            <a:off x="3707904" y="4293096"/>
            <a:ext cx="576064" cy="504056"/>
          </a:xfrm>
          <a:prstGeom prst="ellipse">
            <a:avLst/>
          </a:prstGeom>
          <a:solidFill>
            <a:srgbClr val="00B050"/>
          </a:solidFill>
          <a:ln cap="flat" cmpd="sng" w="42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2" name="Google Shape;432;p34"/>
          <p:cNvSpPr/>
          <p:nvPr/>
        </p:nvSpPr>
        <p:spPr>
          <a:xfrm>
            <a:off x="4572000" y="4293096"/>
            <a:ext cx="576064" cy="504056"/>
          </a:xfrm>
          <a:prstGeom prst="ellipse">
            <a:avLst/>
          </a:prstGeom>
          <a:solidFill>
            <a:srgbClr val="00B050"/>
          </a:solidFill>
          <a:ln cap="flat" cmpd="sng" w="42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3" name="Google Shape;433;p34"/>
          <p:cNvSpPr/>
          <p:nvPr/>
        </p:nvSpPr>
        <p:spPr>
          <a:xfrm>
            <a:off x="5436096" y="4293096"/>
            <a:ext cx="576064" cy="504056"/>
          </a:xfrm>
          <a:prstGeom prst="ellipse">
            <a:avLst/>
          </a:prstGeom>
          <a:solidFill>
            <a:srgbClr val="00B050"/>
          </a:solidFill>
          <a:ln cap="flat" cmpd="sng" w="42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4" name="Google Shape;434;p34"/>
          <p:cNvSpPr/>
          <p:nvPr/>
        </p:nvSpPr>
        <p:spPr>
          <a:xfrm>
            <a:off x="4211960" y="5733256"/>
            <a:ext cx="576064" cy="504056"/>
          </a:xfrm>
          <a:prstGeom prst="ellipse">
            <a:avLst/>
          </a:prstGeom>
          <a:solidFill>
            <a:srgbClr val="00B050"/>
          </a:solidFill>
          <a:ln cap="flat" cmpd="sng" w="42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5" name="Google Shape;435;p34"/>
          <p:cNvSpPr/>
          <p:nvPr/>
        </p:nvSpPr>
        <p:spPr>
          <a:xfrm>
            <a:off x="3203848" y="5733256"/>
            <a:ext cx="576064" cy="504056"/>
          </a:xfrm>
          <a:prstGeom prst="ellipse">
            <a:avLst/>
          </a:prstGeom>
          <a:solidFill>
            <a:srgbClr val="00B050"/>
          </a:solidFill>
          <a:ln cap="flat" cmpd="sng" w="42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6" name="Google Shape;436;p34"/>
          <p:cNvSpPr/>
          <p:nvPr/>
        </p:nvSpPr>
        <p:spPr>
          <a:xfrm>
            <a:off x="3707904" y="5085184"/>
            <a:ext cx="576064" cy="504056"/>
          </a:xfrm>
          <a:prstGeom prst="ellipse">
            <a:avLst/>
          </a:prstGeom>
          <a:solidFill>
            <a:srgbClr val="00B050"/>
          </a:solidFill>
          <a:ln cap="flat" cmpd="sng" w="42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37" name="Google Shape;437;p34"/>
          <p:cNvCxnSpPr>
            <a:stCxn id="430" idx="3"/>
            <a:endCxn id="431" idx="0"/>
          </p:cNvCxnSpPr>
          <p:nvPr/>
        </p:nvCxnSpPr>
        <p:spPr>
          <a:xfrm flipH="1">
            <a:off x="3996063" y="3787231"/>
            <a:ext cx="660300" cy="50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8" name="Google Shape;438;p34"/>
          <p:cNvCxnSpPr>
            <a:stCxn id="430" idx="4"/>
            <a:endCxn id="432" idx="0"/>
          </p:cNvCxnSpPr>
          <p:nvPr/>
        </p:nvCxnSpPr>
        <p:spPr>
          <a:xfrm>
            <a:off x="4860032" y="3861048"/>
            <a:ext cx="0" cy="43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9" name="Google Shape;439;p34"/>
          <p:cNvCxnSpPr>
            <a:stCxn id="430" idx="5"/>
            <a:endCxn id="433" idx="0"/>
          </p:cNvCxnSpPr>
          <p:nvPr/>
        </p:nvCxnSpPr>
        <p:spPr>
          <a:xfrm>
            <a:off x="5063701" y="3787231"/>
            <a:ext cx="660300" cy="50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0" name="Google Shape;440;p34"/>
          <p:cNvCxnSpPr>
            <a:stCxn id="431" idx="4"/>
            <a:endCxn id="436" idx="0"/>
          </p:cNvCxnSpPr>
          <p:nvPr/>
        </p:nvCxnSpPr>
        <p:spPr>
          <a:xfrm>
            <a:off x="3995936" y="4797152"/>
            <a:ext cx="0" cy="2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1" name="Google Shape;441;p34"/>
          <p:cNvCxnSpPr>
            <a:stCxn id="436" idx="3"/>
            <a:endCxn id="435" idx="0"/>
          </p:cNvCxnSpPr>
          <p:nvPr/>
        </p:nvCxnSpPr>
        <p:spPr>
          <a:xfrm flipH="1">
            <a:off x="3491967" y="5515423"/>
            <a:ext cx="300300" cy="21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2" name="Google Shape;442;p34"/>
          <p:cNvCxnSpPr>
            <a:stCxn id="436" idx="5"/>
            <a:endCxn id="434" idx="0"/>
          </p:cNvCxnSpPr>
          <p:nvPr/>
        </p:nvCxnSpPr>
        <p:spPr>
          <a:xfrm>
            <a:off x="4199605" y="5515423"/>
            <a:ext cx="300300" cy="21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5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Parcours de graphes</a:t>
            </a:r>
            <a:endParaRPr/>
          </a:p>
        </p:txBody>
      </p:sp>
      <p:sp>
        <p:nvSpPr>
          <p:cNvPr id="448" name="Google Shape;448;p35"/>
          <p:cNvSpPr/>
          <p:nvPr/>
        </p:nvSpPr>
        <p:spPr>
          <a:xfrm>
            <a:off x="1475656" y="3717032"/>
            <a:ext cx="407484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9" name="Google Shape;449;p35"/>
          <p:cNvSpPr/>
          <p:nvPr/>
        </p:nvSpPr>
        <p:spPr>
          <a:xfrm>
            <a:off x="1475656" y="4551511"/>
            <a:ext cx="432048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0" name="Google Shape;450;p35"/>
          <p:cNvSpPr/>
          <p:nvPr/>
        </p:nvSpPr>
        <p:spPr>
          <a:xfrm>
            <a:off x="1475656" y="5445224"/>
            <a:ext cx="432048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1" name="Google Shape;451;p35"/>
          <p:cNvSpPr/>
          <p:nvPr/>
        </p:nvSpPr>
        <p:spPr>
          <a:xfrm>
            <a:off x="4572000" y="3356992"/>
            <a:ext cx="576064" cy="504056"/>
          </a:xfrm>
          <a:prstGeom prst="ellipse">
            <a:avLst/>
          </a:prstGeom>
          <a:solidFill>
            <a:srgbClr val="FF0000"/>
          </a:solidFill>
          <a:ln cap="flat" cmpd="sng" w="42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2" name="Google Shape;452;p35"/>
          <p:cNvSpPr/>
          <p:nvPr/>
        </p:nvSpPr>
        <p:spPr>
          <a:xfrm>
            <a:off x="3707904" y="4293096"/>
            <a:ext cx="576064" cy="504056"/>
          </a:xfrm>
          <a:prstGeom prst="ellipse">
            <a:avLst/>
          </a:prstGeom>
          <a:solidFill>
            <a:srgbClr val="00B050"/>
          </a:solidFill>
          <a:ln cap="flat" cmpd="sng" w="42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3" name="Google Shape;453;p35"/>
          <p:cNvSpPr/>
          <p:nvPr/>
        </p:nvSpPr>
        <p:spPr>
          <a:xfrm>
            <a:off x="4572000" y="4293096"/>
            <a:ext cx="576064" cy="504056"/>
          </a:xfrm>
          <a:prstGeom prst="ellipse">
            <a:avLst/>
          </a:prstGeom>
          <a:solidFill>
            <a:srgbClr val="00B050"/>
          </a:solidFill>
          <a:ln cap="flat" cmpd="sng" w="42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4" name="Google Shape;454;p35"/>
          <p:cNvSpPr/>
          <p:nvPr/>
        </p:nvSpPr>
        <p:spPr>
          <a:xfrm>
            <a:off x="5436096" y="4293096"/>
            <a:ext cx="576064" cy="504056"/>
          </a:xfrm>
          <a:prstGeom prst="ellipse">
            <a:avLst/>
          </a:prstGeom>
          <a:solidFill>
            <a:srgbClr val="00B050"/>
          </a:solidFill>
          <a:ln cap="flat" cmpd="sng" w="42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5" name="Google Shape;455;p35"/>
          <p:cNvSpPr/>
          <p:nvPr/>
        </p:nvSpPr>
        <p:spPr>
          <a:xfrm>
            <a:off x="4211960" y="5733256"/>
            <a:ext cx="576064" cy="504056"/>
          </a:xfrm>
          <a:prstGeom prst="ellipse">
            <a:avLst/>
          </a:prstGeom>
          <a:solidFill>
            <a:srgbClr val="00B050"/>
          </a:solidFill>
          <a:ln cap="flat" cmpd="sng" w="42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6" name="Google Shape;456;p35"/>
          <p:cNvSpPr/>
          <p:nvPr/>
        </p:nvSpPr>
        <p:spPr>
          <a:xfrm>
            <a:off x="3203848" y="5733256"/>
            <a:ext cx="576064" cy="504056"/>
          </a:xfrm>
          <a:prstGeom prst="ellipse">
            <a:avLst/>
          </a:prstGeom>
          <a:solidFill>
            <a:srgbClr val="00B050"/>
          </a:solidFill>
          <a:ln cap="flat" cmpd="sng" w="42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7" name="Google Shape;457;p35"/>
          <p:cNvSpPr/>
          <p:nvPr/>
        </p:nvSpPr>
        <p:spPr>
          <a:xfrm>
            <a:off x="3707904" y="5085184"/>
            <a:ext cx="576064" cy="504056"/>
          </a:xfrm>
          <a:prstGeom prst="ellipse">
            <a:avLst/>
          </a:prstGeom>
          <a:solidFill>
            <a:srgbClr val="00B050"/>
          </a:solidFill>
          <a:ln cap="flat" cmpd="sng" w="42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58" name="Google Shape;458;p35"/>
          <p:cNvCxnSpPr>
            <a:stCxn id="451" idx="3"/>
            <a:endCxn id="452" idx="0"/>
          </p:cNvCxnSpPr>
          <p:nvPr/>
        </p:nvCxnSpPr>
        <p:spPr>
          <a:xfrm flipH="1">
            <a:off x="3996063" y="3787231"/>
            <a:ext cx="660300" cy="50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9" name="Google Shape;459;p35"/>
          <p:cNvCxnSpPr>
            <a:stCxn id="451" idx="4"/>
            <a:endCxn id="453" idx="0"/>
          </p:cNvCxnSpPr>
          <p:nvPr/>
        </p:nvCxnSpPr>
        <p:spPr>
          <a:xfrm>
            <a:off x="4860032" y="3861048"/>
            <a:ext cx="0" cy="43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0" name="Google Shape;460;p35"/>
          <p:cNvCxnSpPr>
            <a:stCxn id="451" idx="5"/>
            <a:endCxn id="454" idx="0"/>
          </p:cNvCxnSpPr>
          <p:nvPr/>
        </p:nvCxnSpPr>
        <p:spPr>
          <a:xfrm>
            <a:off x="5063701" y="3787231"/>
            <a:ext cx="660300" cy="50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1" name="Google Shape;461;p35"/>
          <p:cNvCxnSpPr>
            <a:stCxn id="452" idx="4"/>
            <a:endCxn id="457" idx="0"/>
          </p:cNvCxnSpPr>
          <p:nvPr/>
        </p:nvCxnSpPr>
        <p:spPr>
          <a:xfrm>
            <a:off x="3995936" y="4797152"/>
            <a:ext cx="0" cy="2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2" name="Google Shape;462;p35"/>
          <p:cNvCxnSpPr>
            <a:stCxn id="457" idx="3"/>
            <a:endCxn id="456" idx="0"/>
          </p:cNvCxnSpPr>
          <p:nvPr/>
        </p:nvCxnSpPr>
        <p:spPr>
          <a:xfrm flipH="1">
            <a:off x="3491967" y="5515423"/>
            <a:ext cx="300300" cy="21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3" name="Google Shape;463;p35"/>
          <p:cNvCxnSpPr>
            <a:stCxn id="457" idx="5"/>
            <a:endCxn id="455" idx="0"/>
          </p:cNvCxnSpPr>
          <p:nvPr/>
        </p:nvCxnSpPr>
        <p:spPr>
          <a:xfrm>
            <a:off x="4199605" y="5515423"/>
            <a:ext cx="300300" cy="21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4" name="Google Shape;464;p35"/>
          <p:cNvSpPr txBox="1"/>
          <p:nvPr/>
        </p:nvSpPr>
        <p:spPr>
          <a:xfrm>
            <a:off x="683568" y="1916832"/>
            <a:ext cx="77048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Algorithme 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Répéter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Faire passer un sommet X de</a:t>
            </a:r>
            <a:r>
              <a:rPr b="1" lang="fr-FR" sz="1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dans </a:t>
            </a: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6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Parcours de graphes</a:t>
            </a:r>
            <a:endParaRPr/>
          </a:p>
        </p:txBody>
      </p:sp>
      <p:sp>
        <p:nvSpPr>
          <p:cNvPr id="470" name="Google Shape;470;p36"/>
          <p:cNvSpPr/>
          <p:nvPr/>
        </p:nvSpPr>
        <p:spPr>
          <a:xfrm>
            <a:off x="1475656" y="3717032"/>
            <a:ext cx="407484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1" name="Google Shape;471;p36"/>
          <p:cNvSpPr/>
          <p:nvPr/>
        </p:nvSpPr>
        <p:spPr>
          <a:xfrm>
            <a:off x="1475656" y="4551511"/>
            <a:ext cx="432048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2" name="Google Shape;472;p36"/>
          <p:cNvSpPr/>
          <p:nvPr/>
        </p:nvSpPr>
        <p:spPr>
          <a:xfrm>
            <a:off x="1475656" y="5445225"/>
            <a:ext cx="432048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3" name="Google Shape;473;p36"/>
          <p:cNvSpPr/>
          <p:nvPr/>
        </p:nvSpPr>
        <p:spPr>
          <a:xfrm>
            <a:off x="4572000" y="3356992"/>
            <a:ext cx="576064" cy="504056"/>
          </a:xfrm>
          <a:prstGeom prst="ellipse">
            <a:avLst/>
          </a:prstGeom>
          <a:solidFill>
            <a:srgbClr val="FF0000"/>
          </a:solidFill>
          <a:ln cap="flat" cmpd="sng" w="42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4" name="Google Shape;474;p36"/>
          <p:cNvSpPr/>
          <p:nvPr/>
        </p:nvSpPr>
        <p:spPr>
          <a:xfrm>
            <a:off x="3707904" y="4293096"/>
            <a:ext cx="576064" cy="504056"/>
          </a:xfrm>
          <a:prstGeom prst="ellipse">
            <a:avLst/>
          </a:prstGeom>
          <a:solidFill>
            <a:srgbClr val="7030A0"/>
          </a:solidFill>
          <a:ln cap="flat" cmpd="sng" w="42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5" name="Google Shape;475;p36"/>
          <p:cNvSpPr/>
          <p:nvPr/>
        </p:nvSpPr>
        <p:spPr>
          <a:xfrm>
            <a:off x="4572000" y="4293096"/>
            <a:ext cx="576064" cy="504056"/>
          </a:xfrm>
          <a:prstGeom prst="ellipse">
            <a:avLst/>
          </a:prstGeom>
          <a:solidFill>
            <a:srgbClr val="7030A0"/>
          </a:solidFill>
          <a:ln cap="flat" cmpd="sng" w="42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6" name="Google Shape;476;p36"/>
          <p:cNvSpPr/>
          <p:nvPr/>
        </p:nvSpPr>
        <p:spPr>
          <a:xfrm>
            <a:off x="5436096" y="4293096"/>
            <a:ext cx="576064" cy="504056"/>
          </a:xfrm>
          <a:prstGeom prst="ellipse">
            <a:avLst/>
          </a:prstGeom>
          <a:solidFill>
            <a:srgbClr val="7030A0"/>
          </a:solidFill>
          <a:ln cap="flat" cmpd="sng" w="42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7" name="Google Shape;477;p36"/>
          <p:cNvSpPr/>
          <p:nvPr/>
        </p:nvSpPr>
        <p:spPr>
          <a:xfrm>
            <a:off x="4211960" y="5733256"/>
            <a:ext cx="576064" cy="504056"/>
          </a:xfrm>
          <a:prstGeom prst="ellipse">
            <a:avLst/>
          </a:prstGeom>
          <a:solidFill>
            <a:srgbClr val="00B050"/>
          </a:solidFill>
          <a:ln cap="flat" cmpd="sng" w="42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8" name="Google Shape;478;p36"/>
          <p:cNvSpPr/>
          <p:nvPr/>
        </p:nvSpPr>
        <p:spPr>
          <a:xfrm>
            <a:off x="3203848" y="5733256"/>
            <a:ext cx="576064" cy="504056"/>
          </a:xfrm>
          <a:prstGeom prst="ellipse">
            <a:avLst/>
          </a:prstGeom>
          <a:solidFill>
            <a:srgbClr val="00B050"/>
          </a:solidFill>
          <a:ln cap="flat" cmpd="sng" w="42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9" name="Google Shape;479;p36"/>
          <p:cNvSpPr/>
          <p:nvPr/>
        </p:nvSpPr>
        <p:spPr>
          <a:xfrm>
            <a:off x="3707904" y="5085184"/>
            <a:ext cx="576064" cy="504056"/>
          </a:xfrm>
          <a:prstGeom prst="ellipse">
            <a:avLst/>
          </a:prstGeom>
          <a:solidFill>
            <a:srgbClr val="00B050"/>
          </a:solidFill>
          <a:ln cap="flat" cmpd="sng" w="42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80" name="Google Shape;480;p36"/>
          <p:cNvCxnSpPr>
            <a:stCxn id="473" idx="3"/>
            <a:endCxn id="474" idx="0"/>
          </p:cNvCxnSpPr>
          <p:nvPr/>
        </p:nvCxnSpPr>
        <p:spPr>
          <a:xfrm flipH="1">
            <a:off x="3996063" y="3787231"/>
            <a:ext cx="660300" cy="50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1" name="Google Shape;481;p36"/>
          <p:cNvCxnSpPr>
            <a:stCxn id="473" idx="4"/>
            <a:endCxn id="475" idx="0"/>
          </p:cNvCxnSpPr>
          <p:nvPr/>
        </p:nvCxnSpPr>
        <p:spPr>
          <a:xfrm>
            <a:off x="4860032" y="3861048"/>
            <a:ext cx="0" cy="43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2" name="Google Shape;482;p36"/>
          <p:cNvCxnSpPr>
            <a:stCxn id="473" idx="5"/>
            <a:endCxn id="476" idx="0"/>
          </p:cNvCxnSpPr>
          <p:nvPr/>
        </p:nvCxnSpPr>
        <p:spPr>
          <a:xfrm>
            <a:off x="5063701" y="3787231"/>
            <a:ext cx="660300" cy="50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3" name="Google Shape;483;p36"/>
          <p:cNvCxnSpPr>
            <a:stCxn id="474" idx="4"/>
            <a:endCxn id="479" idx="0"/>
          </p:cNvCxnSpPr>
          <p:nvPr/>
        </p:nvCxnSpPr>
        <p:spPr>
          <a:xfrm>
            <a:off x="3995936" y="4797152"/>
            <a:ext cx="0" cy="2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4" name="Google Shape;484;p36"/>
          <p:cNvCxnSpPr>
            <a:stCxn id="479" idx="3"/>
            <a:endCxn id="478" idx="0"/>
          </p:cNvCxnSpPr>
          <p:nvPr/>
        </p:nvCxnSpPr>
        <p:spPr>
          <a:xfrm flipH="1">
            <a:off x="3491967" y="5515423"/>
            <a:ext cx="300300" cy="21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5" name="Google Shape;485;p36"/>
          <p:cNvCxnSpPr>
            <a:stCxn id="479" idx="5"/>
            <a:endCxn id="477" idx="0"/>
          </p:cNvCxnSpPr>
          <p:nvPr/>
        </p:nvCxnSpPr>
        <p:spPr>
          <a:xfrm>
            <a:off x="4199605" y="5515423"/>
            <a:ext cx="300300" cy="21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6" name="Google Shape;486;p36"/>
          <p:cNvSpPr txBox="1"/>
          <p:nvPr/>
        </p:nvSpPr>
        <p:spPr>
          <a:xfrm>
            <a:off x="683568" y="1916832"/>
            <a:ext cx="77048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Algorithme 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Répéter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Mettre dans </a:t>
            </a:r>
            <a:r>
              <a:rPr b="1" lang="fr-FR" sz="1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tous les sommets de </a:t>
            </a:r>
            <a:r>
              <a:rPr b="1" lang="fr-FR" sz="1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adjacents à x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Google Shape;487;p36"/>
          <p:cNvSpPr txBox="1"/>
          <p:nvPr/>
        </p:nvSpPr>
        <p:spPr>
          <a:xfrm>
            <a:off x="683568" y="2996952"/>
            <a:ext cx="2520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Jusqu’ à C =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p36"/>
          <p:cNvSpPr/>
          <p:nvPr/>
        </p:nvSpPr>
        <p:spPr>
          <a:xfrm>
            <a:off x="2123728" y="3068960"/>
            <a:ext cx="216024" cy="216024"/>
          </a:xfrm>
          <a:prstGeom prst="ellipse">
            <a:avLst/>
          </a:prstGeom>
          <a:noFill/>
          <a:ln cap="flat" cmpd="sng" w="42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89" name="Google Shape;489;p36"/>
          <p:cNvCxnSpPr/>
          <p:nvPr/>
        </p:nvCxnSpPr>
        <p:spPr>
          <a:xfrm flipH="1">
            <a:off x="2123728" y="2996952"/>
            <a:ext cx="216024" cy="36004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7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Parcours de graphes</a:t>
            </a:r>
            <a:endParaRPr/>
          </a:p>
        </p:txBody>
      </p:sp>
      <p:sp>
        <p:nvSpPr>
          <p:cNvPr id="495" name="Google Shape;495;p37"/>
          <p:cNvSpPr txBox="1"/>
          <p:nvPr/>
        </p:nvSpPr>
        <p:spPr>
          <a:xfrm>
            <a:off x="1619672" y="2780928"/>
            <a:ext cx="6048672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méthodes de parcours dépendent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quel sommet de B va dans A</a:t>
            </a:r>
            <a:endParaRPr/>
          </a:p>
          <a:p>
            <a:pPr indent="-1587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comment placer les sommets adjacents dans B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8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Parcours de graphes</a:t>
            </a:r>
            <a:endParaRPr/>
          </a:p>
        </p:txBody>
      </p:sp>
      <p:sp>
        <p:nvSpPr>
          <p:cNvPr id="501" name="Google Shape;501;p38"/>
          <p:cNvSpPr txBox="1"/>
          <p:nvPr/>
        </p:nvSpPr>
        <p:spPr>
          <a:xfrm>
            <a:off x="683568" y="1700808"/>
            <a:ext cx="7704856" cy="4613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Recherche en profondeur (DFS)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est organisée « comme une </a:t>
            </a: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pile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»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381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Dans le parcours en profondeur, on utilise une pile. On empile le sommet de départ (on visite la page index du site). </a:t>
            </a:r>
            <a:endParaRPr/>
          </a:p>
          <a:p>
            <a:pPr indent="-342900" lvl="0" marL="4381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le sommet de la pile présente des voisins qui ne sont pas dans la pile, ni déjà passés dans la pile : alors on sélectionne l’un de ces voisins et on l’empile (en le marquant de son numéro de découverte), sinon on dépile (c’est `a dire on supprime l’´el´ement du sommet de la pile). </a:t>
            </a:r>
            <a:endParaRPr/>
          </a:p>
          <a:p>
            <a:pPr indent="-342900" lvl="0" marL="4381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recommence au point 2 (tant que la pile n’est pas vide)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9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Parcours de graphes</a:t>
            </a:r>
            <a:endParaRPr/>
          </a:p>
        </p:txBody>
      </p:sp>
      <p:sp>
        <p:nvSpPr>
          <p:cNvPr id="508" name="Google Shape;508;p39"/>
          <p:cNvSpPr txBox="1"/>
          <p:nvPr/>
        </p:nvSpPr>
        <p:spPr>
          <a:xfrm>
            <a:off x="683568" y="2060848"/>
            <a:ext cx="7776864" cy="2446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Recherche en profondeur (DFS)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Elle permet de répondre au questions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66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graphe est-il connexe</a:t>
            </a:r>
            <a:endParaRPr/>
          </a:p>
          <a:p>
            <a:pPr indent="-114300" lvl="0" marL="266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Quelles sont les composants connexes d’un graphe</a:t>
            </a:r>
            <a:endParaRPr/>
          </a:p>
          <a:p>
            <a:pPr indent="-114300" lvl="0" marL="266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Déterminer les cycles d’un graphe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upload.wikimedia.org/wikipedia/commons/thumb/f/fb/Halin_graph.svg/220px-Halin_graph.svg.png" id="509" name="Google Shape;50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0032" y="4221088"/>
            <a:ext cx="3528392" cy="177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0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Parcours des graphes</a:t>
            </a:r>
            <a:endParaRPr/>
          </a:p>
        </p:txBody>
      </p:sp>
      <p:sp>
        <p:nvSpPr>
          <p:cNvPr id="515" name="Google Shape;515;p40"/>
          <p:cNvSpPr txBox="1"/>
          <p:nvPr/>
        </p:nvSpPr>
        <p:spPr>
          <a:xfrm>
            <a:off x="755576" y="2060848"/>
            <a:ext cx="7704856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Recherche en largeur (BFS)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 First Search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la base de résolutions de problèmes de chemin minimum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examine le nœud de départ, puis tous les voisins des voisins et ainsi de suite.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1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Parcours des graphes</a:t>
            </a:r>
            <a:endParaRPr/>
          </a:p>
        </p:txBody>
      </p:sp>
      <p:sp>
        <p:nvSpPr>
          <p:cNvPr id="521" name="Google Shape;521;p41"/>
          <p:cNvSpPr txBox="1"/>
          <p:nvPr/>
        </p:nvSpPr>
        <p:spPr>
          <a:xfrm>
            <a:off x="755576" y="2060848"/>
            <a:ext cx="770485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Recherche en largeur (BFS)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est organisée « comme une </a:t>
            </a: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d’attente 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»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extrait de </a:t>
            </a:r>
            <a:r>
              <a:rPr b="1" lang="fr-FR" sz="1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les sommets les plus anciens</a:t>
            </a:r>
            <a:endParaRPr/>
          </a:p>
        </p:txBody>
      </p:sp>
      <p:sp>
        <p:nvSpPr>
          <p:cNvPr id="522" name="Google Shape;522;p41"/>
          <p:cNvSpPr/>
          <p:nvPr/>
        </p:nvSpPr>
        <p:spPr>
          <a:xfrm>
            <a:off x="492436" y="3903440"/>
            <a:ext cx="381112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3" name="Google Shape;523;p41"/>
          <p:cNvSpPr/>
          <p:nvPr/>
        </p:nvSpPr>
        <p:spPr>
          <a:xfrm>
            <a:off x="495505" y="4737919"/>
            <a:ext cx="404087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4" name="Google Shape;524;p41"/>
          <p:cNvSpPr/>
          <p:nvPr/>
        </p:nvSpPr>
        <p:spPr>
          <a:xfrm>
            <a:off x="495505" y="5631631"/>
            <a:ext cx="404087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5" name="Google Shape;525;p41"/>
          <p:cNvSpPr/>
          <p:nvPr/>
        </p:nvSpPr>
        <p:spPr>
          <a:xfrm>
            <a:off x="1979712" y="3789040"/>
            <a:ext cx="288032" cy="360040"/>
          </a:xfrm>
          <a:prstGeom prst="ellipse">
            <a:avLst/>
          </a:prstGeom>
          <a:solidFill>
            <a:srgbClr val="FF0000"/>
          </a:solidFill>
          <a:ln cap="flat" cmpd="sng" w="42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6" name="Google Shape;526;p41"/>
          <p:cNvSpPr/>
          <p:nvPr/>
        </p:nvSpPr>
        <p:spPr>
          <a:xfrm>
            <a:off x="1403648" y="4437112"/>
            <a:ext cx="288032" cy="360040"/>
          </a:xfrm>
          <a:prstGeom prst="ellipse">
            <a:avLst/>
          </a:prstGeom>
          <a:solidFill>
            <a:srgbClr val="7030A0"/>
          </a:solidFill>
          <a:ln cap="flat" cmpd="sng" w="42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7" name="Google Shape;527;p41"/>
          <p:cNvSpPr/>
          <p:nvPr/>
        </p:nvSpPr>
        <p:spPr>
          <a:xfrm>
            <a:off x="1979712" y="4437112"/>
            <a:ext cx="288032" cy="360040"/>
          </a:xfrm>
          <a:prstGeom prst="ellipse">
            <a:avLst/>
          </a:prstGeom>
          <a:solidFill>
            <a:srgbClr val="7030A0"/>
          </a:solidFill>
          <a:ln cap="flat" cmpd="sng" w="42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8" name="Google Shape;528;p41"/>
          <p:cNvSpPr/>
          <p:nvPr/>
        </p:nvSpPr>
        <p:spPr>
          <a:xfrm>
            <a:off x="2555776" y="4437112"/>
            <a:ext cx="288032" cy="360040"/>
          </a:xfrm>
          <a:prstGeom prst="ellipse">
            <a:avLst/>
          </a:prstGeom>
          <a:solidFill>
            <a:srgbClr val="7030A0"/>
          </a:solidFill>
          <a:ln cap="flat" cmpd="sng" w="42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9" name="Google Shape;529;p41"/>
          <p:cNvSpPr/>
          <p:nvPr/>
        </p:nvSpPr>
        <p:spPr>
          <a:xfrm>
            <a:off x="1547664" y="5589240"/>
            <a:ext cx="288032" cy="360040"/>
          </a:xfrm>
          <a:prstGeom prst="ellipse">
            <a:avLst/>
          </a:prstGeom>
          <a:solidFill>
            <a:srgbClr val="00B050"/>
          </a:solidFill>
          <a:ln cap="flat" cmpd="sng" w="42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0" name="Google Shape;530;p41"/>
          <p:cNvSpPr/>
          <p:nvPr/>
        </p:nvSpPr>
        <p:spPr>
          <a:xfrm>
            <a:off x="1187624" y="5589240"/>
            <a:ext cx="288032" cy="360040"/>
          </a:xfrm>
          <a:prstGeom prst="ellipse">
            <a:avLst/>
          </a:prstGeom>
          <a:solidFill>
            <a:srgbClr val="00B050"/>
          </a:solidFill>
          <a:ln cap="flat" cmpd="sng" w="42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1" name="Google Shape;531;p41"/>
          <p:cNvSpPr/>
          <p:nvPr/>
        </p:nvSpPr>
        <p:spPr>
          <a:xfrm>
            <a:off x="1403648" y="5013176"/>
            <a:ext cx="288032" cy="360040"/>
          </a:xfrm>
          <a:prstGeom prst="ellipse">
            <a:avLst/>
          </a:prstGeom>
          <a:solidFill>
            <a:srgbClr val="00B050"/>
          </a:solidFill>
          <a:ln cap="flat" cmpd="sng" w="42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32" name="Google Shape;532;p41"/>
          <p:cNvCxnSpPr>
            <a:stCxn id="525" idx="3"/>
            <a:endCxn id="526" idx="0"/>
          </p:cNvCxnSpPr>
          <p:nvPr/>
        </p:nvCxnSpPr>
        <p:spPr>
          <a:xfrm flipH="1">
            <a:off x="1547593" y="4096353"/>
            <a:ext cx="474300" cy="34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3" name="Google Shape;533;p41"/>
          <p:cNvCxnSpPr>
            <a:stCxn id="525" idx="4"/>
            <a:endCxn id="527" idx="0"/>
          </p:cNvCxnSpPr>
          <p:nvPr/>
        </p:nvCxnSpPr>
        <p:spPr>
          <a:xfrm>
            <a:off x="2123728" y="4149080"/>
            <a:ext cx="0" cy="2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4" name="Google Shape;534;p41"/>
          <p:cNvCxnSpPr>
            <a:stCxn id="525" idx="5"/>
            <a:endCxn id="528" idx="0"/>
          </p:cNvCxnSpPr>
          <p:nvPr/>
        </p:nvCxnSpPr>
        <p:spPr>
          <a:xfrm>
            <a:off x="2225563" y="4096353"/>
            <a:ext cx="474300" cy="34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5" name="Google Shape;535;p41"/>
          <p:cNvCxnSpPr>
            <a:stCxn id="526" idx="4"/>
            <a:endCxn id="531" idx="0"/>
          </p:cNvCxnSpPr>
          <p:nvPr/>
        </p:nvCxnSpPr>
        <p:spPr>
          <a:xfrm>
            <a:off x="1547664" y="4797152"/>
            <a:ext cx="0" cy="21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6" name="Google Shape;536;p41"/>
          <p:cNvCxnSpPr>
            <a:stCxn id="531" idx="3"/>
            <a:endCxn id="530" idx="0"/>
          </p:cNvCxnSpPr>
          <p:nvPr/>
        </p:nvCxnSpPr>
        <p:spPr>
          <a:xfrm flipH="1">
            <a:off x="1331529" y="5320490"/>
            <a:ext cx="114300" cy="26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7" name="Google Shape;537;p41"/>
          <p:cNvCxnSpPr>
            <a:stCxn id="531" idx="5"/>
            <a:endCxn id="529" idx="0"/>
          </p:cNvCxnSpPr>
          <p:nvPr/>
        </p:nvCxnSpPr>
        <p:spPr>
          <a:xfrm>
            <a:off x="1649499" y="5320490"/>
            <a:ext cx="42300" cy="26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8" name="Google Shape;538;p41"/>
          <p:cNvSpPr/>
          <p:nvPr/>
        </p:nvSpPr>
        <p:spPr>
          <a:xfrm>
            <a:off x="4139952" y="3789040"/>
            <a:ext cx="288032" cy="360040"/>
          </a:xfrm>
          <a:prstGeom prst="ellipse">
            <a:avLst/>
          </a:prstGeom>
          <a:solidFill>
            <a:srgbClr val="FF0000"/>
          </a:solidFill>
          <a:ln cap="flat" cmpd="sng" w="42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9" name="Google Shape;539;p41"/>
          <p:cNvSpPr/>
          <p:nvPr/>
        </p:nvSpPr>
        <p:spPr>
          <a:xfrm>
            <a:off x="3563888" y="4437112"/>
            <a:ext cx="288032" cy="360040"/>
          </a:xfrm>
          <a:prstGeom prst="ellipse">
            <a:avLst/>
          </a:prstGeom>
          <a:solidFill>
            <a:srgbClr val="FF0000"/>
          </a:solidFill>
          <a:ln cap="flat" cmpd="sng" w="42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/>
          </a:p>
        </p:txBody>
      </p:sp>
      <p:sp>
        <p:nvSpPr>
          <p:cNvPr id="540" name="Google Shape;540;p41"/>
          <p:cNvSpPr/>
          <p:nvPr/>
        </p:nvSpPr>
        <p:spPr>
          <a:xfrm>
            <a:off x="4139952" y="4437112"/>
            <a:ext cx="288032" cy="360040"/>
          </a:xfrm>
          <a:prstGeom prst="ellipse">
            <a:avLst/>
          </a:prstGeom>
          <a:solidFill>
            <a:srgbClr val="7030A0"/>
          </a:solidFill>
          <a:ln cap="flat" cmpd="sng" w="42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1" name="Google Shape;541;p41"/>
          <p:cNvSpPr/>
          <p:nvPr/>
        </p:nvSpPr>
        <p:spPr>
          <a:xfrm>
            <a:off x="4716016" y="4437112"/>
            <a:ext cx="288032" cy="360040"/>
          </a:xfrm>
          <a:prstGeom prst="ellipse">
            <a:avLst/>
          </a:prstGeom>
          <a:solidFill>
            <a:srgbClr val="7030A0"/>
          </a:solidFill>
          <a:ln cap="flat" cmpd="sng" w="42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2" name="Google Shape;542;p41"/>
          <p:cNvSpPr/>
          <p:nvPr/>
        </p:nvSpPr>
        <p:spPr>
          <a:xfrm>
            <a:off x="3707904" y="5589240"/>
            <a:ext cx="288032" cy="360040"/>
          </a:xfrm>
          <a:prstGeom prst="ellipse">
            <a:avLst/>
          </a:prstGeom>
          <a:solidFill>
            <a:srgbClr val="7030A0"/>
          </a:solidFill>
          <a:ln cap="flat" cmpd="sng" w="42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3" name="Google Shape;543;p41"/>
          <p:cNvSpPr/>
          <p:nvPr/>
        </p:nvSpPr>
        <p:spPr>
          <a:xfrm>
            <a:off x="3347864" y="5589240"/>
            <a:ext cx="288032" cy="360040"/>
          </a:xfrm>
          <a:prstGeom prst="ellipse">
            <a:avLst/>
          </a:prstGeom>
          <a:solidFill>
            <a:srgbClr val="7030A0"/>
          </a:solidFill>
          <a:ln cap="flat" cmpd="sng" w="42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4" name="Google Shape;544;p41"/>
          <p:cNvSpPr/>
          <p:nvPr/>
        </p:nvSpPr>
        <p:spPr>
          <a:xfrm>
            <a:off x="3563888" y="5013176"/>
            <a:ext cx="288032" cy="360040"/>
          </a:xfrm>
          <a:prstGeom prst="ellipse">
            <a:avLst/>
          </a:prstGeom>
          <a:solidFill>
            <a:srgbClr val="7030A0"/>
          </a:solidFill>
          <a:ln cap="flat" cmpd="sng" w="42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45" name="Google Shape;545;p41"/>
          <p:cNvCxnSpPr>
            <a:stCxn id="538" idx="3"/>
            <a:endCxn id="539" idx="0"/>
          </p:cNvCxnSpPr>
          <p:nvPr/>
        </p:nvCxnSpPr>
        <p:spPr>
          <a:xfrm flipH="1">
            <a:off x="3707833" y="4096353"/>
            <a:ext cx="474300" cy="34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6" name="Google Shape;546;p41"/>
          <p:cNvCxnSpPr>
            <a:stCxn id="538" idx="4"/>
            <a:endCxn id="540" idx="0"/>
          </p:cNvCxnSpPr>
          <p:nvPr/>
        </p:nvCxnSpPr>
        <p:spPr>
          <a:xfrm>
            <a:off x="4283968" y="4149080"/>
            <a:ext cx="0" cy="2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7" name="Google Shape;547;p41"/>
          <p:cNvCxnSpPr>
            <a:stCxn id="538" idx="5"/>
            <a:endCxn id="541" idx="0"/>
          </p:cNvCxnSpPr>
          <p:nvPr/>
        </p:nvCxnSpPr>
        <p:spPr>
          <a:xfrm>
            <a:off x="4385803" y="4096353"/>
            <a:ext cx="474300" cy="34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8" name="Google Shape;548;p41"/>
          <p:cNvCxnSpPr>
            <a:stCxn id="539" idx="4"/>
            <a:endCxn id="544" idx="0"/>
          </p:cNvCxnSpPr>
          <p:nvPr/>
        </p:nvCxnSpPr>
        <p:spPr>
          <a:xfrm>
            <a:off x="3707904" y="4797152"/>
            <a:ext cx="0" cy="21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9" name="Google Shape;549;p41"/>
          <p:cNvCxnSpPr>
            <a:stCxn id="544" idx="3"/>
            <a:endCxn id="543" idx="0"/>
          </p:cNvCxnSpPr>
          <p:nvPr/>
        </p:nvCxnSpPr>
        <p:spPr>
          <a:xfrm flipH="1">
            <a:off x="3491769" y="5320490"/>
            <a:ext cx="114300" cy="26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0" name="Google Shape;550;p41"/>
          <p:cNvCxnSpPr>
            <a:stCxn id="544" idx="5"/>
            <a:endCxn id="542" idx="0"/>
          </p:cNvCxnSpPr>
          <p:nvPr/>
        </p:nvCxnSpPr>
        <p:spPr>
          <a:xfrm>
            <a:off x="3809739" y="5320490"/>
            <a:ext cx="42300" cy="26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1" name="Google Shape;551;p41"/>
          <p:cNvSpPr/>
          <p:nvPr/>
        </p:nvSpPr>
        <p:spPr>
          <a:xfrm>
            <a:off x="6372200" y="3789040"/>
            <a:ext cx="288032" cy="360040"/>
          </a:xfrm>
          <a:prstGeom prst="ellipse">
            <a:avLst/>
          </a:prstGeom>
          <a:solidFill>
            <a:srgbClr val="FF0000"/>
          </a:solidFill>
          <a:ln cap="flat" cmpd="sng" w="42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2" name="Google Shape;552;p41"/>
          <p:cNvSpPr/>
          <p:nvPr/>
        </p:nvSpPr>
        <p:spPr>
          <a:xfrm>
            <a:off x="5796136" y="4437112"/>
            <a:ext cx="288032" cy="360040"/>
          </a:xfrm>
          <a:prstGeom prst="ellipse">
            <a:avLst/>
          </a:prstGeom>
          <a:solidFill>
            <a:srgbClr val="FF0000"/>
          </a:solidFill>
          <a:ln cap="flat" cmpd="sng" w="42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3" name="Google Shape;553;p41"/>
          <p:cNvSpPr/>
          <p:nvPr/>
        </p:nvSpPr>
        <p:spPr>
          <a:xfrm>
            <a:off x="6372200" y="4437112"/>
            <a:ext cx="288032" cy="360040"/>
          </a:xfrm>
          <a:prstGeom prst="ellipse">
            <a:avLst/>
          </a:prstGeom>
          <a:solidFill>
            <a:srgbClr val="FF0000"/>
          </a:solidFill>
          <a:ln cap="flat" cmpd="sng" w="42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4" name="Google Shape;554;p41"/>
          <p:cNvSpPr/>
          <p:nvPr/>
        </p:nvSpPr>
        <p:spPr>
          <a:xfrm>
            <a:off x="6948264" y="4437112"/>
            <a:ext cx="288032" cy="360040"/>
          </a:xfrm>
          <a:prstGeom prst="ellipse">
            <a:avLst/>
          </a:prstGeom>
          <a:solidFill>
            <a:srgbClr val="7030A0"/>
          </a:solidFill>
          <a:ln cap="flat" cmpd="sng" w="42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5" name="Google Shape;555;p41"/>
          <p:cNvSpPr/>
          <p:nvPr/>
        </p:nvSpPr>
        <p:spPr>
          <a:xfrm>
            <a:off x="5940152" y="5589240"/>
            <a:ext cx="288032" cy="360040"/>
          </a:xfrm>
          <a:prstGeom prst="ellipse">
            <a:avLst/>
          </a:prstGeom>
          <a:solidFill>
            <a:srgbClr val="7030A0"/>
          </a:solidFill>
          <a:ln cap="flat" cmpd="sng" w="42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6" name="Google Shape;556;p41"/>
          <p:cNvSpPr/>
          <p:nvPr/>
        </p:nvSpPr>
        <p:spPr>
          <a:xfrm>
            <a:off x="5580112" y="5589240"/>
            <a:ext cx="288032" cy="360040"/>
          </a:xfrm>
          <a:prstGeom prst="ellipse">
            <a:avLst/>
          </a:prstGeom>
          <a:solidFill>
            <a:srgbClr val="7030A0"/>
          </a:solidFill>
          <a:ln cap="flat" cmpd="sng" w="42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7" name="Google Shape;557;p41"/>
          <p:cNvSpPr/>
          <p:nvPr/>
        </p:nvSpPr>
        <p:spPr>
          <a:xfrm>
            <a:off x="5796136" y="5013176"/>
            <a:ext cx="288032" cy="360040"/>
          </a:xfrm>
          <a:prstGeom prst="ellipse">
            <a:avLst/>
          </a:prstGeom>
          <a:solidFill>
            <a:srgbClr val="7030A0"/>
          </a:solidFill>
          <a:ln cap="flat" cmpd="sng" w="42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58" name="Google Shape;558;p41"/>
          <p:cNvCxnSpPr>
            <a:stCxn id="551" idx="3"/>
            <a:endCxn id="552" idx="0"/>
          </p:cNvCxnSpPr>
          <p:nvPr/>
        </p:nvCxnSpPr>
        <p:spPr>
          <a:xfrm flipH="1">
            <a:off x="5940081" y="4096353"/>
            <a:ext cx="474300" cy="34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9" name="Google Shape;559;p41"/>
          <p:cNvCxnSpPr>
            <a:stCxn id="551" idx="4"/>
            <a:endCxn id="553" idx="0"/>
          </p:cNvCxnSpPr>
          <p:nvPr/>
        </p:nvCxnSpPr>
        <p:spPr>
          <a:xfrm>
            <a:off x="6516216" y="4149080"/>
            <a:ext cx="0" cy="2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0" name="Google Shape;560;p41"/>
          <p:cNvCxnSpPr>
            <a:stCxn id="551" idx="5"/>
            <a:endCxn id="554" idx="0"/>
          </p:cNvCxnSpPr>
          <p:nvPr/>
        </p:nvCxnSpPr>
        <p:spPr>
          <a:xfrm>
            <a:off x="6618051" y="4096353"/>
            <a:ext cx="474300" cy="34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1" name="Google Shape;561;p41"/>
          <p:cNvCxnSpPr>
            <a:stCxn id="552" idx="4"/>
            <a:endCxn id="557" idx="0"/>
          </p:cNvCxnSpPr>
          <p:nvPr/>
        </p:nvCxnSpPr>
        <p:spPr>
          <a:xfrm>
            <a:off x="5940152" y="4797152"/>
            <a:ext cx="0" cy="21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2" name="Google Shape;562;p41"/>
          <p:cNvCxnSpPr>
            <a:stCxn id="557" idx="3"/>
            <a:endCxn id="556" idx="0"/>
          </p:cNvCxnSpPr>
          <p:nvPr/>
        </p:nvCxnSpPr>
        <p:spPr>
          <a:xfrm flipH="1">
            <a:off x="5724017" y="5320490"/>
            <a:ext cx="114300" cy="26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3" name="Google Shape;563;p41"/>
          <p:cNvCxnSpPr>
            <a:stCxn id="557" idx="5"/>
            <a:endCxn id="555" idx="0"/>
          </p:cNvCxnSpPr>
          <p:nvPr/>
        </p:nvCxnSpPr>
        <p:spPr>
          <a:xfrm>
            <a:off x="6041987" y="5320490"/>
            <a:ext cx="42300" cy="26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4" name="Google Shape;564;p41"/>
          <p:cNvSpPr/>
          <p:nvPr/>
        </p:nvSpPr>
        <p:spPr>
          <a:xfrm>
            <a:off x="3131840" y="3789040"/>
            <a:ext cx="2016224" cy="2232248"/>
          </a:xfrm>
          <a:prstGeom prst="rect">
            <a:avLst/>
          </a:prstGeom>
          <a:solidFill>
            <a:schemeClr val="lt1"/>
          </a:solidFill>
          <a:ln cap="flat" cmpd="sng" w="42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5" name="Google Shape;565;p41"/>
          <p:cNvSpPr/>
          <p:nvPr/>
        </p:nvSpPr>
        <p:spPr>
          <a:xfrm>
            <a:off x="5364088" y="3789040"/>
            <a:ext cx="2016224" cy="2232248"/>
          </a:xfrm>
          <a:prstGeom prst="rect">
            <a:avLst/>
          </a:prstGeom>
          <a:solidFill>
            <a:schemeClr val="lt1"/>
          </a:solidFill>
          <a:ln cap="flat" cmpd="sng" w="42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Les graphes</a:t>
            </a:r>
            <a:endParaRPr/>
          </a:p>
        </p:txBody>
      </p:sp>
      <p:sp>
        <p:nvSpPr>
          <p:cNvPr id="274" name="Google Shape;274;p15"/>
          <p:cNvSpPr txBox="1"/>
          <p:nvPr/>
        </p:nvSpPr>
        <p:spPr>
          <a:xfrm>
            <a:off x="755576" y="2276872"/>
            <a:ext cx="770485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 nouvelle façon d’organiser un certain nombre d’objet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Servent à modéliser des situations où des éléments sont liés entre eux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Automatisation du comportement des ces éléments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5" name="Google Shape;2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1680" y="4221088"/>
            <a:ext cx="5832648" cy="208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2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Parcours des graphes</a:t>
            </a:r>
            <a:endParaRPr/>
          </a:p>
        </p:txBody>
      </p:sp>
      <p:sp>
        <p:nvSpPr>
          <p:cNvPr id="571" name="Google Shape;571;p42"/>
          <p:cNvSpPr txBox="1"/>
          <p:nvPr/>
        </p:nvSpPr>
        <p:spPr>
          <a:xfrm>
            <a:off x="755576" y="2060848"/>
            <a:ext cx="7704856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Recherche en largeur (BFS)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est organisée « comme une </a:t>
            </a: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d’attente 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»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Dans le parcours en largeur, on utilise une file. On enfile le sommet de départ (on visite la page index du site).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visite les voisins de la tête de file (pages ciblées par la page de tête de file). On les enfile (en les numérotant au fur et `a mesure de leur découverte) s’ils ne sont pas déjà présents dans la file, ni déjà passés dans la file. 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défile (c’est `a dire : on supprime la tète de file)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recommence au point 2 (tant que c’est possible, c’est `a dire tant que la file n’est pas vide).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3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Parcours des graphes</a:t>
            </a:r>
            <a:endParaRPr/>
          </a:p>
        </p:txBody>
      </p:sp>
      <p:sp>
        <p:nvSpPr>
          <p:cNvPr id="577" name="Google Shape;577;p43"/>
          <p:cNvSpPr txBox="1"/>
          <p:nvPr/>
        </p:nvSpPr>
        <p:spPr>
          <a:xfrm>
            <a:off x="1187624" y="2276872"/>
            <a:ext cx="6696744" cy="203132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DFS ou BFS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DFS s’exprime simplement par une fonction récursive car la SD sous-jacente est une pile</a:t>
            </a:r>
            <a:endParaRPr/>
          </a:p>
          <a:p>
            <a:pPr indent="-571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BFS admet une réalisation non récursive car sa SD sous-jacente est une file d’attente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4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Parcours des graphes</a:t>
            </a:r>
            <a:endParaRPr/>
          </a:p>
        </p:txBody>
      </p:sp>
      <p:sp>
        <p:nvSpPr>
          <p:cNvPr id="583" name="Google Shape;583;p44"/>
          <p:cNvSpPr txBox="1"/>
          <p:nvPr/>
        </p:nvSpPr>
        <p:spPr>
          <a:xfrm>
            <a:off x="755576" y="2852936"/>
            <a:ext cx="3600400" cy="1477328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chaque fois que l’on se trouve devant un choix</a:t>
            </a:r>
            <a:endParaRPr/>
          </a:p>
          <a:p>
            <a:pPr indent="-571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Emprunter un seul chemin et laisser les autres en attente (DFS)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4" name="Google Shape;584;p44"/>
          <p:cNvSpPr txBox="1"/>
          <p:nvPr/>
        </p:nvSpPr>
        <p:spPr>
          <a:xfrm>
            <a:off x="827584" y="1844824"/>
            <a:ext cx="35283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d’un labyrinthe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Résultat de recherche d'images pour &quot;labyrinthe + graphe + structure de données&quot;" id="585" name="Google Shape;585;p4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Résultat de recherche d'images pour &quot;labyrinthe + graphe + structure de données&quot;" id="586" name="Google Shape;586;p4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7" name="Google Shape;587;p44"/>
          <p:cNvSpPr txBox="1"/>
          <p:nvPr/>
        </p:nvSpPr>
        <p:spPr>
          <a:xfrm>
            <a:off x="755576" y="4653136"/>
            <a:ext cx="3600400" cy="369332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Exploration en profondeur (DFS)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8" name="Google Shape;588;p44"/>
          <p:cNvSpPr txBox="1"/>
          <p:nvPr/>
        </p:nvSpPr>
        <p:spPr>
          <a:xfrm>
            <a:off x="755576" y="5219908"/>
            <a:ext cx="3600400" cy="369332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Exploration en largeur (BFS)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://mhk.free.fr/pascal/fig1011.gif" id="589" name="Google Shape;58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016" y="2564904"/>
            <a:ext cx="3626743" cy="3540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5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Parcours des graphes</a:t>
            </a:r>
            <a:endParaRPr/>
          </a:p>
        </p:txBody>
      </p:sp>
      <p:sp>
        <p:nvSpPr>
          <p:cNvPr id="595" name="Google Shape;595;p45"/>
          <p:cNvSpPr txBox="1"/>
          <p:nvPr/>
        </p:nvSpPr>
        <p:spPr>
          <a:xfrm>
            <a:off x="683568" y="2060848"/>
            <a:ext cx="3600400" cy="369332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Exploration en profondeur (DFS)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6" name="Google Shape;596;p45"/>
          <p:cNvSpPr/>
          <p:nvPr/>
        </p:nvSpPr>
        <p:spPr>
          <a:xfrm>
            <a:off x="755576" y="3861048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4250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7" name="Google Shape;597;p45"/>
          <p:cNvSpPr/>
          <p:nvPr/>
        </p:nvSpPr>
        <p:spPr>
          <a:xfrm>
            <a:off x="2123728" y="3212976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4250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8" name="Google Shape;598;p45"/>
          <p:cNvSpPr/>
          <p:nvPr/>
        </p:nvSpPr>
        <p:spPr>
          <a:xfrm>
            <a:off x="2195736" y="4365104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4250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9" name="Google Shape;599;p45"/>
          <p:cNvSpPr/>
          <p:nvPr/>
        </p:nvSpPr>
        <p:spPr>
          <a:xfrm>
            <a:off x="3203848" y="3501008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4250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0" name="Google Shape;600;p45"/>
          <p:cNvSpPr/>
          <p:nvPr/>
        </p:nvSpPr>
        <p:spPr>
          <a:xfrm>
            <a:off x="4427984" y="2996952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4250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1" name="Google Shape;601;p45"/>
          <p:cNvSpPr/>
          <p:nvPr/>
        </p:nvSpPr>
        <p:spPr>
          <a:xfrm>
            <a:off x="5004048" y="3789040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4250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2" name="Google Shape;602;p45"/>
          <p:cNvSpPr/>
          <p:nvPr/>
        </p:nvSpPr>
        <p:spPr>
          <a:xfrm>
            <a:off x="3059832" y="5013176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4250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3" name="Google Shape;603;p45"/>
          <p:cNvSpPr/>
          <p:nvPr/>
        </p:nvSpPr>
        <p:spPr>
          <a:xfrm>
            <a:off x="3851920" y="4221088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4250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4" name="Google Shape;604;p45"/>
          <p:cNvSpPr/>
          <p:nvPr/>
        </p:nvSpPr>
        <p:spPr>
          <a:xfrm>
            <a:off x="5004048" y="5085184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4250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05" name="Google Shape;605;p45"/>
          <p:cNvCxnSpPr>
            <a:stCxn id="596" idx="7"/>
            <a:endCxn id="597" idx="2"/>
          </p:cNvCxnSpPr>
          <p:nvPr/>
        </p:nvCxnSpPr>
        <p:spPr>
          <a:xfrm flipH="1" rot="10800000">
            <a:off x="1124352" y="3429020"/>
            <a:ext cx="999300" cy="495300"/>
          </a:xfrm>
          <a:prstGeom prst="straightConnector1">
            <a:avLst/>
          </a:prstGeom>
          <a:noFill/>
          <a:ln cap="flat" cmpd="sng" w="9525">
            <a:solidFill>
              <a:srgbClr val="84B7E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6" name="Google Shape;606;p45"/>
          <p:cNvCxnSpPr>
            <a:stCxn id="599" idx="7"/>
            <a:endCxn id="600" idx="3"/>
          </p:cNvCxnSpPr>
          <p:nvPr/>
        </p:nvCxnSpPr>
        <p:spPr>
          <a:xfrm flipH="1" rot="10800000">
            <a:off x="3572624" y="3365680"/>
            <a:ext cx="918600" cy="198600"/>
          </a:xfrm>
          <a:prstGeom prst="straightConnector1">
            <a:avLst/>
          </a:prstGeom>
          <a:noFill/>
          <a:ln cap="flat" cmpd="sng" w="9525">
            <a:solidFill>
              <a:srgbClr val="84B7E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7" name="Google Shape;607;p45"/>
          <p:cNvCxnSpPr>
            <a:stCxn id="599" idx="5"/>
            <a:endCxn id="603" idx="1"/>
          </p:cNvCxnSpPr>
          <p:nvPr/>
        </p:nvCxnSpPr>
        <p:spPr>
          <a:xfrm>
            <a:off x="3572624" y="3869784"/>
            <a:ext cx="342600" cy="414600"/>
          </a:xfrm>
          <a:prstGeom prst="straightConnector1">
            <a:avLst/>
          </a:prstGeom>
          <a:noFill/>
          <a:ln cap="flat" cmpd="sng" w="9525">
            <a:solidFill>
              <a:srgbClr val="84B7E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8" name="Google Shape;608;p45"/>
          <p:cNvCxnSpPr>
            <a:stCxn id="599" idx="6"/>
          </p:cNvCxnSpPr>
          <p:nvPr/>
        </p:nvCxnSpPr>
        <p:spPr>
          <a:xfrm>
            <a:off x="3635896" y="3717032"/>
            <a:ext cx="1512300" cy="288000"/>
          </a:xfrm>
          <a:prstGeom prst="straightConnector1">
            <a:avLst/>
          </a:prstGeom>
          <a:noFill/>
          <a:ln cap="flat" cmpd="sng" w="9525">
            <a:solidFill>
              <a:srgbClr val="84B7E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9" name="Google Shape;609;p45"/>
          <p:cNvCxnSpPr>
            <a:stCxn id="603" idx="4"/>
            <a:endCxn id="602" idx="7"/>
          </p:cNvCxnSpPr>
          <p:nvPr/>
        </p:nvCxnSpPr>
        <p:spPr>
          <a:xfrm flipH="1">
            <a:off x="3428644" y="4653136"/>
            <a:ext cx="639300" cy="423300"/>
          </a:xfrm>
          <a:prstGeom prst="straightConnector1">
            <a:avLst/>
          </a:prstGeom>
          <a:noFill/>
          <a:ln cap="flat" cmpd="sng" w="9525">
            <a:solidFill>
              <a:srgbClr val="84B7E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0" name="Google Shape;610;p45"/>
          <p:cNvCxnSpPr>
            <a:stCxn id="601" idx="4"/>
            <a:endCxn id="604" idx="0"/>
          </p:cNvCxnSpPr>
          <p:nvPr/>
        </p:nvCxnSpPr>
        <p:spPr>
          <a:xfrm>
            <a:off x="5220072" y="4221088"/>
            <a:ext cx="0" cy="864000"/>
          </a:xfrm>
          <a:prstGeom prst="straightConnector1">
            <a:avLst/>
          </a:prstGeom>
          <a:noFill/>
          <a:ln cap="flat" cmpd="sng" w="9525">
            <a:solidFill>
              <a:srgbClr val="84B7E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1" name="Google Shape;611;p45"/>
          <p:cNvCxnSpPr>
            <a:stCxn id="604" idx="2"/>
            <a:endCxn id="602" idx="5"/>
          </p:cNvCxnSpPr>
          <p:nvPr/>
        </p:nvCxnSpPr>
        <p:spPr>
          <a:xfrm flipH="1">
            <a:off x="3428748" y="5301208"/>
            <a:ext cx="1575300" cy="80700"/>
          </a:xfrm>
          <a:prstGeom prst="straightConnector1">
            <a:avLst/>
          </a:prstGeom>
          <a:noFill/>
          <a:ln cap="flat" cmpd="sng" w="9525">
            <a:solidFill>
              <a:srgbClr val="84B7E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2" name="Google Shape;612;p45"/>
          <p:cNvCxnSpPr>
            <a:stCxn id="602" idx="2"/>
            <a:endCxn id="598" idx="6"/>
          </p:cNvCxnSpPr>
          <p:nvPr/>
        </p:nvCxnSpPr>
        <p:spPr>
          <a:xfrm rot="10800000">
            <a:off x="2627832" y="4581200"/>
            <a:ext cx="432000" cy="648000"/>
          </a:xfrm>
          <a:prstGeom prst="straightConnector1">
            <a:avLst/>
          </a:prstGeom>
          <a:noFill/>
          <a:ln cap="flat" cmpd="sng" w="9525">
            <a:solidFill>
              <a:srgbClr val="84B7E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3" name="Google Shape;613;p45"/>
          <p:cNvCxnSpPr>
            <a:stCxn id="598" idx="1"/>
            <a:endCxn id="596" idx="5"/>
          </p:cNvCxnSpPr>
          <p:nvPr/>
        </p:nvCxnSpPr>
        <p:spPr>
          <a:xfrm rot="10800000">
            <a:off x="1124408" y="4229776"/>
            <a:ext cx="1134600" cy="198600"/>
          </a:xfrm>
          <a:prstGeom prst="straightConnector1">
            <a:avLst/>
          </a:prstGeom>
          <a:noFill/>
          <a:ln cap="flat" cmpd="sng" w="9525">
            <a:solidFill>
              <a:srgbClr val="84B7E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4" name="Google Shape;614;p45"/>
          <p:cNvCxnSpPr>
            <a:stCxn id="598" idx="7"/>
            <a:endCxn id="599" idx="3"/>
          </p:cNvCxnSpPr>
          <p:nvPr/>
        </p:nvCxnSpPr>
        <p:spPr>
          <a:xfrm flipH="1" rot="10800000">
            <a:off x="2564512" y="3869776"/>
            <a:ext cx="702600" cy="558600"/>
          </a:xfrm>
          <a:prstGeom prst="straightConnector1">
            <a:avLst/>
          </a:prstGeom>
          <a:noFill/>
          <a:ln cap="flat" cmpd="sng" w="9525">
            <a:solidFill>
              <a:srgbClr val="84B7E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5" name="Google Shape;615;p45"/>
          <p:cNvCxnSpPr/>
          <p:nvPr/>
        </p:nvCxnSpPr>
        <p:spPr>
          <a:xfrm>
            <a:off x="6444208" y="2708920"/>
            <a:ext cx="0" cy="3096344"/>
          </a:xfrm>
          <a:prstGeom prst="straightConnector1">
            <a:avLst/>
          </a:prstGeom>
          <a:noFill/>
          <a:ln cap="flat" cmpd="sng" w="425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65500" rotWithShape="0" dir="5400000" dist="38100">
              <a:srgbClr val="000000">
                <a:alpha val="40000"/>
              </a:srgbClr>
            </a:outerShdw>
          </a:effectLst>
        </p:spPr>
      </p:cxnSp>
      <p:cxnSp>
        <p:nvCxnSpPr>
          <p:cNvPr id="616" name="Google Shape;616;p45"/>
          <p:cNvCxnSpPr/>
          <p:nvPr/>
        </p:nvCxnSpPr>
        <p:spPr>
          <a:xfrm>
            <a:off x="7596336" y="2708920"/>
            <a:ext cx="0" cy="3096344"/>
          </a:xfrm>
          <a:prstGeom prst="straightConnector1">
            <a:avLst/>
          </a:prstGeom>
          <a:noFill/>
          <a:ln cap="flat" cmpd="sng" w="425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65500" rotWithShape="0" dir="5400000" dist="38100">
              <a:srgbClr val="000000">
                <a:alpha val="40000"/>
              </a:srgbClr>
            </a:outerShdw>
          </a:effectLst>
        </p:spPr>
      </p:cxnSp>
      <p:cxnSp>
        <p:nvCxnSpPr>
          <p:cNvPr id="617" name="Google Shape;617;p45"/>
          <p:cNvCxnSpPr/>
          <p:nvPr/>
        </p:nvCxnSpPr>
        <p:spPr>
          <a:xfrm>
            <a:off x="6444208" y="5805264"/>
            <a:ext cx="1152128" cy="0"/>
          </a:xfrm>
          <a:prstGeom prst="straightConnector1">
            <a:avLst/>
          </a:prstGeom>
          <a:noFill/>
          <a:ln cap="flat" cmpd="sng" w="425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65500" rotWithShape="0" dir="5400000" dist="38100">
              <a:srgbClr val="000000">
                <a:alpha val="40000"/>
              </a:srgbClr>
            </a:outerShdw>
          </a:effectLst>
        </p:spPr>
      </p:cxnSp>
      <p:sp>
        <p:nvSpPr>
          <p:cNvPr id="618" name="Google Shape;618;p45"/>
          <p:cNvSpPr txBox="1"/>
          <p:nvPr/>
        </p:nvSpPr>
        <p:spPr>
          <a:xfrm>
            <a:off x="6732240" y="5157192"/>
            <a:ext cx="5163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9" name="Google Shape;619;p45"/>
          <p:cNvSpPr txBox="1"/>
          <p:nvPr/>
        </p:nvSpPr>
        <p:spPr>
          <a:xfrm>
            <a:off x="7596336" y="1556792"/>
            <a:ext cx="7200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Pile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0" name="Google Shape;620;p45"/>
          <p:cNvSpPr txBox="1"/>
          <p:nvPr/>
        </p:nvSpPr>
        <p:spPr>
          <a:xfrm>
            <a:off x="827584" y="5949280"/>
            <a:ext cx="1008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Sorties : 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1" name="Google Shape;621;p45"/>
          <p:cNvSpPr txBox="1"/>
          <p:nvPr/>
        </p:nvSpPr>
        <p:spPr>
          <a:xfrm>
            <a:off x="1907704" y="594928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2" name="Google Shape;622;p45"/>
          <p:cNvSpPr txBox="1"/>
          <p:nvPr/>
        </p:nvSpPr>
        <p:spPr>
          <a:xfrm>
            <a:off x="2195736" y="594928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3" name="Google Shape;623;p45"/>
          <p:cNvSpPr txBox="1"/>
          <p:nvPr/>
        </p:nvSpPr>
        <p:spPr>
          <a:xfrm>
            <a:off x="6732240" y="4797152"/>
            <a:ext cx="5163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4" name="Google Shape;624;p45"/>
          <p:cNvSpPr txBox="1"/>
          <p:nvPr/>
        </p:nvSpPr>
        <p:spPr>
          <a:xfrm>
            <a:off x="6732240" y="4797152"/>
            <a:ext cx="5163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5" name="Google Shape;625;p45"/>
          <p:cNvSpPr txBox="1"/>
          <p:nvPr/>
        </p:nvSpPr>
        <p:spPr>
          <a:xfrm>
            <a:off x="2483768" y="594928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6" name="Google Shape;626;p45"/>
          <p:cNvSpPr txBox="1"/>
          <p:nvPr/>
        </p:nvSpPr>
        <p:spPr>
          <a:xfrm>
            <a:off x="6732240" y="4489956"/>
            <a:ext cx="5163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7" name="Google Shape;627;p45"/>
          <p:cNvSpPr txBox="1"/>
          <p:nvPr/>
        </p:nvSpPr>
        <p:spPr>
          <a:xfrm>
            <a:off x="2699792" y="594928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8" name="Google Shape;628;p45"/>
          <p:cNvSpPr txBox="1"/>
          <p:nvPr/>
        </p:nvSpPr>
        <p:spPr>
          <a:xfrm>
            <a:off x="6732240" y="4221088"/>
            <a:ext cx="5163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9" name="Google Shape;629;p45"/>
          <p:cNvSpPr txBox="1"/>
          <p:nvPr/>
        </p:nvSpPr>
        <p:spPr>
          <a:xfrm>
            <a:off x="2987824" y="594928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0" name="Google Shape;630;p45"/>
          <p:cNvSpPr txBox="1"/>
          <p:nvPr/>
        </p:nvSpPr>
        <p:spPr>
          <a:xfrm>
            <a:off x="6732240" y="4221088"/>
            <a:ext cx="5163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1" name="Google Shape;631;p45"/>
          <p:cNvSpPr txBox="1"/>
          <p:nvPr/>
        </p:nvSpPr>
        <p:spPr>
          <a:xfrm>
            <a:off x="3275856" y="594928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2" name="Google Shape;632;p45"/>
          <p:cNvSpPr txBox="1"/>
          <p:nvPr/>
        </p:nvSpPr>
        <p:spPr>
          <a:xfrm>
            <a:off x="6732240" y="3861048"/>
            <a:ext cx="5163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3" name="Google Shape;633;p45"/>
          <p:cNvSpPr txBox="1"/>
          <p:nvPr/>
        </p:nvSpPr>
        <p:spPr>
          <a:xfrm>
            <a:off x="3563888" y="594928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4" name="Google Shape;634;p45"/>
          <p:cNvSpPr txBox="1"/>
          <p:nvPr/>
        </p:nvSpPr>
        <p:spPr>
          <a:xfrm>
            <a:off x="6732240" y="3501008"/>
            <a:ext cx="5163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5" name="Google Shape;635;p45"/>
          <p:cNvSpPr txBox="1"/>
          <p:nvPr/>
        </p:nvSpPr>
        <p:spPr>
          <a:xfrm>
            <a:off x="3851920" y="594928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6" name="Google Shape;636;p45"/>
          <p:cNvSpPr txBox="1"/>
          <p:nvPr/>
        </p:nvSpPr>
        <p:spPr>
          <a:xfrm>
            <a:off x="6732240" y="3140968"/>
            <a:ext cx="5163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7" name="Google Shape;637;p45"/>
          <p:cNvSpPr txBox="1"/>
          <p:nvPr/>
        </p:nvSpPr>
        <p:spPr>
          <a:xfrm>
            <a:off x="4139952" y="594928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6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Parcours des graphes</a:t>
            </a:r>
            <a:endParaRPr/>
          </a:p>
        </p:txBody>
      </p:sp>
      <p:sp>
        <p:nvSpPr>
          <p:cNvPr id="643" name="Google Shape;643;p46"/>
          <p:cNvSpPr txBox="1"/>
          <p:nvPr/>
        </p:nvSpPr>
        <p:spPr>
          <a:xfrm>
            <a:off x="683568" y="2420888"/>
            <a:ext cx="3600400" cy="923330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Exploration en largeur (BFS)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Exercice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4" name="Google Shape;644;p46"/>
          <p:cNvSpPr txBox="1"/>
          <p:nvPr/>
        </p:nvSpPr>
        <p:spPr>
          <a:xfrm>
            <a:off x="683568" y="1988840"/>
            <a:ext cx="43204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Graphe correspondant au labyrinthe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5" name="Google Shape;64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656" y="3861048"/>
            <a:ext cx="5400600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46"/>
          <p:cNvSpPr txBox="1"/>
          <p:nvPr/>
        </p:nvSpPr>
        <p:spPr>
          <a:xfrm>
            <a:off x="1115616" y="5949280"/>
            <a:ext cx="57606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 S C G D E F H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7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Recherche en profondeur</a:t>
            </a:r>
            <a:endParaRPr/>
          </a:p>
        </p:txBody>
      </p:sp>
      <p:sp>
        <p:nvSpPr>
          <p:cNvPr id="652" name="Google Shape;652;p47"/>
          <p:cNvSpPr txBox="1"/>
          <p:nvPr/>
        </p:nvSpPr>
        <p:spPr>
          <a:xfrm>
            <a:off x="1115616" y="1844824"/>
            <a:ext cx="633670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Implantation de la méthode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Utiliser un tableau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Ordre[j] = le numéro d’ordre avec lequel le sommet j a été visité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Zéro si le sommet j n’a pas été visité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Les graphes</a:t>
            </a:r>
            <a:endParaRPr/>
          </a:p>
        </p:txBody>
      </p:sp>
      <p:sp>
        <p:nvSpPr>
          <p:cNvPr id="282" name="Google Shape;282;p16"/>
          <p:cNvSpPr txBox="1"/>
          <p:nvPr/>
        </p:nvSpPr>
        <p:spPr>
          <a:xfrm>
            <a:off x="683568" y="2208330"/>
            <a:ext cx="76328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Réseau routier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Quel est le chemin le plus rapide pour aller de Tanger à Agadir ?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16"/>
          <p:cNvSpPr txBox="1"/>
          <p:nvPr/>
        </p:nvSpPr>
        <p:spPr>
          <a:xfrm>
            <a:off x="683568" y="3225750"/>
            <a:ext cx="77048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Réseau électrique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éléments du circuits sont- il interconnectés 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 le circuit fonctionne- t il ?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Définition</a:t>
            </a:r>
            <a:endParaRPr/>
          </a:p>
        </p:txBody>
      </p:sp>
      <p:sp>
        <p:nvSpPr>
          <p:cNvPr id="289" name="Google Shape;289;p17"/>
          <p:cNvSpPr/>
          <p:nvPr/>
        </p:nvSpPr>
        <p:spPr>
          <a:xfrm>
            <a:off x="755576" y="1700808"/>
            <a:ext cx="7632848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graphe est une paire (</a:t>
            </a:r>
            <a:r>
              <a:rPr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fr-FR" sz="1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où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8288" lvl="0" marL="441325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est un ensemble de nœuds appelés sommets</a:t>
            </a:r>
            <a:endParaRPr/>
          </a:p>
          <a:p>
            <a:pPr indent="-268288" lvl="0" marL="441325" marR="0" rtl="0" algn="just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est un multi-ensemble de paires de sommets appelées arêtes</a:t>
            </a:r>
            <a:endParaRPr/>
          </a:p>
          <a:p>
            <a:pPr indent="-268288" lvl="0" marL="44132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peut voir les sommets et les arêtes comme des positions gardant des objets en mémoire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268288" lvl="0" marL="44132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Chaque sommet représente un aéroport et garde en mémoire le code de 3 lettres représentant cet aéroport</a:t>
            </a:r>
            <a:endParaRPr/>
          </a:p>
          <a:p>
            <a:pPr indent="-268288" lvl="0" marL="44132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Chaque arête représente une route aérienne entre deux villes et garde en mémoire le longueur de cette route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0" name="Google Shape;2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760" y="4797152"/>
            <a:ext cx="5976664" cy="1415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8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Types d’arêtes</a:t>
            </a:r>
            <a:endParaRPr/>
          </a:p>
        </p:txBody>
      </p:sp>
      <p:sp>
        <p:nvSpPr>
          <p:cNvPr id="296" name="Google Shape;296;p18"/>
          <p:cNvSpPr/>
          <p:nvPr/>
        </p:nvSpPr>
        <p:spPr>
          <a:xfrm>
            <a:off x="755576" y="1772816"/>
            <a:ext cx="7704856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Arête orientée</a:t>
            </a:r>
            <a:endParaRPr/>
          </a:p>
          <a:p>
            <a:pPr indent="-188912" lvl="0" marL="361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 paire ordonnée de sommets </a:t>
            </a:r>
            <a:r>
              <a:rPr lang="fr-FR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(u,v)</a:t>
            </a:r>
            <a:endParaRPr/>
          </a:p>
          <a:p>
            <a:pPr indent="-188912" lvl="0" marL="361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premier sommet u est appelé l’origine</a:t>
            </a:r>
            <a:endParaRPr/>
          </a:p>
          <a:p>
            <a:pPr indent="-188912" lvl="0" marL="361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deuxième sommet v est appelé la destination</a:t>
            </a:r>
            <a:endParaRPr/>
          </a:p>
          <a:p>
            <a:pPr indent="-188912" lvl="0" marL="361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Exemple: Un vol d’avion</a:t>
            </a:r>
            <a:endParaRPr/>
          </a:p>
          <a:p>
            <a:pPr indent="-173038" lvl="0" marL="1730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Arête non-orientée</a:t>
            </a:r>
            <a:endParaRPr/>
          </a:p>
          <a:p>
            <a:pPr indent="-188912" lvl="0" marL="361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 paire non-ordonnée de sommets </a:t>
            </a:r>
            <a:r>
              <a:rPr lang="fr-FR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(u,v)</a:t>
            </a:r>
            <a:endParaRPr/>
          </a:p>
          <a:p>
            <a:pPr indent="-188912" lvl="0" marL="361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 route aérienne</a:t>
            </a:r>
            <a:endParaRPr/>
          </a:p>
          <a:p>
            <a:pPr indent="-173038" lvl="0" marL="1730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Graphe orienté</a:t>
            </a:r>
            <a:endParaRPr/>
          </a:p>
          <a:p>
            <a:pPr indent="-188912" lvl="0" marL="361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Graphe dans lequel toutes les arêtes sont orientées</a:t>
            </a:r>
            <a:endParaRPr/>
          </a:p>
          <a:p>
            <a:pPr indent="-188912" lvl="0" marL="361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Réseau routier urbain (sens unique...)</a:t>
            </a:r>
            <a:endParaRPr/>
          </a:p>
          <a:p>
            <a:pPr indent="-173038" lvl="0" marL="1730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Graphe non-orienté</a:t>
            </a:r>
            <a:endParaRPr/>
          </a:p>
          <a:p>
            <a:pPr indent="-188912" lvl="0" marL="361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Graphe dans lequel toutes les arêtes sont non-orientées</a:t>
            </a:r>
            <a:endParaRPr/>
          </a:p>
          <a:p>
            <a:pPr indent="-188912" lvl="0" marL="361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Réseau des routes aériennes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7" name="Google Shape;2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4168" y="1844824"/>
            <a:ext cx="2160240" cy="273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9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Terminologie</a:t>
            </a:r>
            <a:endParaRPr/>
          </a:p>
        </p:txBody>
      </p:sp>
      <p:sp>
        <p:nvSpPr>
          <p:cNvPr id="303" name="Google Shape;303;p19"/>
          <p:cNvSpPr/>
          <p:nvPr/>
        </p:nvSpPr>
        <p:spPr>
          <a:xfrm>
            <a:off x="683568" y="2060848"/>
            <a:ext cx="7776864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Extrémités d’une arête</a:t>
            </a:r>
            <a:endParaRPr/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sommets U et V sont les extrémités de l’arête a</a:t>
            </a:r>
            <a:endParaRPr/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Arêtes incidentes à un sommet</a:t>
            </a:r>
            <a:endParaRPr/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arêtes a, b et d sont incidentes au sommet V</a:t>
            </a:r>
            <a:endParaRPr/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Sommets adjacents</a:t>
            </a:r>
            <a:endParaRPr/>
          </a:p>
          <a:p>
            <a:pPr indent="-173038" lvl="0" marL="1730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Deux sommets sont adjacents s’ils sont reliés par une arête. Ex: les sommets U et V sont adjacents</a:t>
            </a:r>
            <a:endParaRPr/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Degré d’un sommet</a:t>
            </a:r>
            <a:endParaRPr/>
          </a:p>
          <a:p>
            <a:pPr indent="-173038" lvl="0" marL="1730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degré d’un sommet est le nombre d’arêtes adjacentes à ce sommet. Ex: le degré du sommet V est 3.</a:t>
            </a:r>
            <a:endParaRPr/>
          </a:p>
          <a:p>
            <a:pPr indent="-173038" lvl="0" marL="1730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Arêtes multiples: 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 et i</a:t>
            </a:r>
            <a:endParaRPr/>
          </a:p>
          <a:p>
            <a:pPr indent="-173038" lvl="0" marL="1730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Boucle</a:t>
            </a:r>
            <a:endParaRPr/>
          </a:p>
          <a:p>
            <a:pPr indent="-173038" lvl="0" marL="1730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 boucle est une arête ayant deux fois le même sommet comme extrémité. Ex: j est une boucle</a:t>
            </a:r>
            <a:endParaRPr/>
          </a:p>
          <a:p>
            <a:pPr indent="-173038" lvl="0" marL="1730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Lorsqu’on compte le degré d’un sommet une boucle compte pour 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4" name="Google Shape;3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2160" y="1196752"/>
            <a:ext cx="2461245" cy="216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4168" y="3861048"/>
            <a:ext cx="2592288" cy="252028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0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Terminologie (suite)</a:t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539552" y="2161887"/>
            <a:ext cx="756084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</a:t>
            </a:r>
            <a:endParaRPr/>
          </a:p>
          <a:p>
            <a:pPr indent="-114300" lvl="0" marL="1730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Séquence alternante de sommets et d’arêtes</a:t>
            </a:r>
            <a:endParaRPr/>
          </a:p>
          <a:p>
            <a:pPr indent="-114300" lvl="0" marL="1730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Commence dans un sommet</a:t>
            </a:r>
            <a:endParaRPr/>
          </a:p>
          <a:p>
            <a:pPr indent="-114300" lvl="0" marL="1730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termine dans un sommet</a:t>
            </a:r>
            <a:endParaRPr/>
          </a:p>
          <a:p>
            <a:pPr indent="-114300" lvl="0" marL="1730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Dans le séquence, chaque arête se trouve entre ses extrémités</a:t>
            </a:r>
            <a:endParaRPr/>
          </a:p>
          <a:p>
            <a:pPr indent="-114300" lvl="0" marL="1730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 simple</a:t>
            </a:r>
            <a:endParaRPr/>
          </a:p>
          <a:p>
            <a:pPr indent="-114300" lvl="0" marL="1730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 dans lequel tous les sommets et toutes les arêtes visités sont différents</a:t>
            </a:r>
            <a:endParaRPr/>
          </a:p>
          <a:p>
            <a:pPr indent="-114300" lvl="0" marL="1730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Exemples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114300" lvl="0" marL="173038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✔"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baseline="-25000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=(V,b,X,h,Z) 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 un chemin simple</a:t>
            </a:r>
            <a:endParaRPr/>
          </a:p>
          <a:p>
            <a:pPr indent="-114300" lvl="0" marL="173038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Noto Sans Symbols"/>
              <a:buChar char="✔"/>
            </a:pPr>
            <a:r>
              <a:rPr b="1" lang="fr-FR" sz="1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baseline="-25000" lang="fr-FR" sz="1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fr-FR" sz="1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=(U,c,W,e,X,g,Y,f,W,d,V) 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n’est pas un chemin simple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Représentation séquentielle</a:t>
            </a:r>
            <a:endParaRPr/>
          </a:p>
        </p:txBody>
      </p:sp>
      <p:sp>
        <p:nvSpPr>
          <p:cNvPr id="318" name="Google Shape;318;p21"/>
          <p:cNvSpPr txBox="1"/>
          <p:nvPr/>
        </p:nvSpPr>
        <p:spPr>
          <a:xfrm>
            <a:off x="755576" y="2060848"/>
            <a:ext cx="777686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graphe simple </a:t>
            </a: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 orienté 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nœuds </a:t>
            </a: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(V</a:t>
            </a:r>
            <a:r>
              <a:rPr b="1" baseline="-25000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i=0,….,N-1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matrice de connectivité de </a:t>
            </a: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/>
          </a:p>
        </p:txBody>
      </p:sp>
      <p:sp>
        <p:nvSpPr>
          <p:cNvPr id="319" name="Google Shape;319;p21"/>
          <p:cNvSpPr/>
          <p:nvPr/>
        </p:nvSpPr>
        <p:spPr>
          <a:xfrm>
            <a:off x="3181854" y="3429000"/>
            <a:ext cx="288032" cy="1152128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84B7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0" name="Google Shape;320;p21"/>
          <p:cNvSpPr txBox="1"/>
          <p:nvPr/>
        </p:nvSpPr>
        <p:spPr>
          <a:xfrm>
            <a:off x="3491880" y="3573016"/>
            <a:ext cx="36724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 </a:t>
            </a: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1" baseline="-25000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est </a:t>
            </a: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adjacent</a:t>
            </a:r>
            <a:r>
              <a:rPr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à </a:t>
            </a: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1" baseline="-25000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1" baseline="-25000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autrement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21"/>
          <p:cNvSpPr/>
          <p:nvPr/>
        </p:nvSpPr>
        <p:spPr>
          <a:xfrm>
            <a:off x="2489036" y="3820398"/>
            <a:ext cx="7425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baseline="-25000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21"/>
          <p:cNvSpPr/>
          <p:nvPr/>
        </p:nvSpPr>
        <p:spPr>
          <a:xfrm>
            <a:off x="1957718" y="3356992"/>
            <a:ext cx="5472608" cy="1512168"/>
          </a:xfrm>
          <a:prstGeom prst="rect">
            <a:avLst/>
          </a:prstGeom>
          <a:noFill/>
          <a:ln cap="flat" cmpd="sng" w="425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2">
  <a:themeElements>
    <a:clrScheme name="Mé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