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43" autoAdjust="0"/>
  </p:normalViewPr>
  <p:slideViewPr>
    <p:cSldViewPr>
      <p:cViewPr varScale="1">
        <p:scale>
          <a:sx n="53" d="100"/>
          <a:sy n="53" d="100"/>
        </p:scale>
        <p:origin x="-90"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97011-D3B7-4626-9700-81C3EC90C177}" type="datetimeFigureOut">
              <a:rPr lang="fr-FR" smtClean="0"/>
              <a:pPr/>
              <a:t>09/05/2016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7C959-FA8B-4573-A9FF-44D75C4AD28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ABC3882-F3B6-461C-9CE0-B5FFD4948AF6}"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0F7C959-FA8B-4573-A9FF-44D75C4AD28D}"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0F7C959-FA8B-4573-A9FF-44D75C4AD28D}"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0F7C959-FA8B-4573-A9FF-44D75C4AD28D}"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0F7C959-FA8B-4573-A9FF-44D75C4AD28D}"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42"/>
          <p:cNvGrpSpPr/>
          <p:nvPr/>
        </p:nvGrpSpPr>
        <p:grpSpPr>
          <a:xfrm>
            <a:off x="-382404"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Cliquez pour modifier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6C94B85-C280-447E-8239-735ED7A113CC}" type="datetimeFigureOut">
              <a:rPr lang="fr-FR" smtClean="0"/>
              <a:pPr/>
              <a:t>09/05/2016</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E1D3428-2062-4478-AE31-8E8DCC245C8F}" type="slidenum">
              <a:rPr lang="fr-FR" smtClean="0"/>
              <a:pPr/>
              <a:t>‹N°›</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Cliquez pour modifier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Cliquez pour modifier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5" name="Date Placeholder 4"/>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E1D3428-2062-4478-AE31-8E8DCC245C8F}" type="slidenum">
              <a:rPr lang="fr-FR" smtClean="0"/>
              <a:pPr/>
              <a:t>‹N°›</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043490" y="773832"/>
            <a:ext cx="7024744" cy="854968"/>
          </a:xfrm>
        </p:spPr>
        <p:txBody>
          <a:bodyPr/>
          <a:lstStyle/>
          <a:p>
            <a:r>
              <a:rPr lang="fr-FR" smtClean="0"/>
              <a:t>Cliquez pour modifier le style du titre</a:t>
            </a:r>
            <a:endParaRPr lang="en-US" dirty="0"/>
          </a:p>
        </p:txBody>
      </p:sp>
      <p:sp>
        <p:nvSpPr>
          <p:cNvPr id="3" name="Date Placeholder 2"/>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7" name="Slide Number Placeholder 6"/>
          <p:cNvSpPr>
            <a:spLocks noGrp="1"/>
          </p:cNvSpPr>
          <p:nvPr>
            <p:ph type="sldNum" sz="quarter" idx="12"/>
          </p:nvPr>
        </p:nvSpPr>
        <p:spPr/>
        <p:txBody>
          <a:bodyPr/>
          <a:lstStyle/>
          <a:p>
            <a:fld id="{7E1D3428-2062-4478-AE31-8E8DCC245C8F}" type="slidenum">
              <a:rPr lang="fr-FR" smtClean="0"/>
              <a:pPr/>
              <a:t>‹N°›</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Cliquez pour modifier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Cliquez pour modifier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D6C94B85-C280-447E-8239-735ED7A113CC}" type="datetimeFigureOut">
              <a:rPr lang="fr-FR" smtClean="0"/>
              <a:pPr/>
              <a:t>09/05/2016</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7E1D3428-2062-4478-AE31-8E8DCC245C8F}"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41"/>
          <p:cNvGrpSpPr/>
          <p:nvPr/>
        </p:nvGrpSpPr>
        <p:grpSpPr>
          <a:xfrm>
            <a:off x="-304800"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6C94B85-C280-447E-8239-735ED7A113CC}" type="datetimeFigureOut">
              <a:rPr lang="fr-FR" smtClean="0"/>
              <a:pPr/>
              <a:t>09/05/2016</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E1D3428-2062-4478-AE31-8E8DCC245C8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1"/>
          </a:solidFill>
          <a:latin typeface="Times New Roman" pitchFamily="18" charset="0"/>
          <a:ea typeface="+mn-ea"/>
          <a:cs typeface="Times New Roman" pitchFamily="18"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1"/>
          </a:solidFill>
          <a:latin typeface="Times New Roman" pitchFamily="18" charset="0"/>
          <a:ea typeface="+mn-ea"/>
          <a:cs typeface="Times New Roman" pitchFamily="18"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1"/>
          </a:solidFill>
          <a:latin typeface="Times New Roman" pitchFamily="18" charset="0"/>
          <a:ea typeface="+mn-ea"/>
          <a:cs typeface="Times New Roman" pitchFamily="18"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1"/>
          </a:solidFill>
          <a:latin typeface="Times New Roman" pitchFamily="18" charset="0"/>
          <a:ea typeface="+mn-ea"/>
          <a:cs typeface="Times New Roman" pitchFamily="18"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1"/>
          </a:solidFill>
          <a:latin typeface="Times New Roman" pitchFamily="18" charset="0"/>
          <a:ea typeface="+mn-ea"/>
          <a:cs typeface="Times New Roman" pitchFamily="18"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Hachage</a:t>
            </a:r>
            <a:endParaRPr lang="fr-FR" dirty="0"/>
          </a:p>
        </p:txBody>
      </p:sp>
      <p:sp>
        <p:nvSpPr>
          <p:cNvPr id="3" name="Sous-titre 2"/>
          <p:cNvSpPr>
            <a:spLocks noGrp="1"/>
          </p:cNvSpPr>
          <p:nvPr>
            <p:ph type="subTitle" idx="1"/>
          </p:nvPr>
        </p:nvSpPr>
        <p:spPr/>
        <p:txBody>
          <a:bodyPr/>
          <a:lstStyle/>
          <a:p>
            <a:r>
              <a:rPr lang="fr-FR" dirty="0" smtClean="0"/>
              <a:t>Fait par : Mme </a:t>
            </a:r>
            <a:r>
              <a:rPr lang="fr-FR" dirty="0" err="1" smtClean="0"/>
              <a:t>Nouzri</a:t>
            </a:r>
            <a:r>
              <a:rPr lang="fr-FR" dirty="0" smtClean="0"/>
              <a:t> Sana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de hachage</a:t>
            </a:r>
            <a:endParaRPr lang="fr-FR" dirty="0"/>
          </a:p>
        </p:txBody>
      </p:sp>
      <p:sp>
        <p:nvSpPr>
          <p:cNvPr id="3" name="Rectangle 2"/>
          <p:cNvSpPr/>
          <p:nvPr/>
        </p:nvSpPr>
        <p:spPr>
          <a:xfrm>
            <a:off x="683568" y="2289646"/>
            <a:ext cx="7848872" cy="923330"/>
          </a:xfrm>
          <a:prstGeom prst="rect">
            <a:avLst/>
          </a:prstGeom>
          <a:ln>
            <a:solidFill>
              <a:srgbClr val="FF0000"/>
            </a:solidFill>
          </a:ln>
        </p:spPr>
        <p:txBody>
          <a:bodyPr wrap="square">
            <a:spAutoFit/>
          </a:bodyPr>
          <a:lstStyle/>
          <a:p>
            <a:pPr marL="182563" indent="-182563"/>
            <a:r>
              <a:rPr lang="fr-FR" dirty="0" smtClean="0">
                <a:solidFill>
                  <a:srgbClr val="FF0000"/>
                </a:solidFill>
                <a:latin typeface="Times New Roman" pitchFamily="18" charset="0"/>
                <a:cs typeface="Times New Roman" pitchFamily="18" charset="0"/>
              </a:rPr>
              <a:t>Problème</a:t>
            </a:r>
          </a:p>
          <a:p>
            <a:r>
              <a:rPr lang="fr-FR" dirty="0" smtClean="0">
                <a:latin typeface="Times New Roman" pitchFamily="18" charset="0"/>
                <a:cs typeface="Times New Roman" pitchFamily="18" charset="0"/>
              </a:rPr>
              <a:t>Chaque lettre dans la table ASCII peut être numérotée jusqu'à 255. alors qu’il faut pas dépasser 100.</a:t>
            </a:r>
          </a:p>
        </p:txBody>
      </p:sp>
      <p:sp>
        <p:nvSpPr>
          <p:cNvPr id="4" name="Rectangle 3"/>
          <p:cNvSpPr/>
          <p:nvPr/>
        </p:nvSpPr>
        <p:spPr>
          <a:xfrm>
            <a:off x="683568" y="3573016"/>
            <a:ext cx="7848872" cy="923330"/>
          </a:xfrm>
          <a:prstGeom prst="rect">
            <a:avLst/>
          </a:prstGeom>
          <a:ln>
            <a:solidFill>
              <a:srgbClr val="00B050"/>
            </a:solidFill>
          </a:ln>
        </p:spPr>
        <p:txBody>
          <a:bodyPr wrap="square">
            <a:spAutoFit/>
          </a:bodyPr>
          <a:lstStyle/>
          <a:p>
            <a:pPr algn="just"/>
            <a:r>
              <a:rPr lang="fr-FR" dirty="0" smtClean="0">
                <a:solidFill>
                  <a:srgbClr val="00B050"/>
                </a:solidFill>
                <a:latin typeface="Times New Roman" pitchFamily="18" charset="0"/>
                <a:cs typeface="Times New Roman" pitchFamily="18" charset="0"/>
              </a:rPr>
              <a:t>Solution</a:t>
            </a:r>
          </a:p>
          <a:p>
            <a:pPr algn="just"/>
            <a:r>
              <a:rPr lang="fr-FR" dirty="0" smtClean="0">
                <a:latin typeface="Times New Roman" pitchFamily="18" charset="0"/>
                <a:cs typeface="Times New Roman" pitchFamily="18" charset="0"/>
              </a:rPr>
              <a:t>Pour régler le problème, on peut utiliser l'opérateur modulo %. Il donne le reste de la division ! </a:t>
            </a:r>
            <a:endParaRPr lang="fr-FR" dirty="0">
              <a:latin typeface="Times New Roman" pitchFamily="18" charset="0"/>
              <a:cs typeface="Times New Roman" pitchFamily="18" charset="0"/>
            </a:endParaRPr>
          </a:p>
        </p:txBody>
      </p:sp>
      <p:sp>
        <p:nvSpPr>
          <p:cNvPr id="5" name="Rectangle 4"/>
          <p:cNvSpPr/>
          <p:nvPr/>
        </p:nvSpPr>
        <p:spPr>
          <a:xfrm>
            <a:off x="3131840" y="5157192"/>
            <a:ext cx="2146742" cy="369332"/>
          </a:xfrm>
          <a:prstGeom prst="rect">
            <a:avLst/>
          </a:prstGeom>
          <a:ln>
            <a:solidFill>
              <a:srgbClr val="0070C0"/>
            </a:solidFill>
          </a:ln>
        </p:spPr>
        <p:txBody>
          <a:bodyPr wrap="none">
            <a:spAutoFit/>
          </a:bodyPr>
          <a:lstStyle/>
          <a:p>
            <a:r>
              <a:rPr lang="fr-FR" dirty="0" err="1" smtClean="0">
                <a:latin typeface="Times New Roman" pitchFamily="18" charset="0"/>
                <a:cs typeface="Times New Roman" pitchFamily="18" charset="0"/>
              </a:rPr>
              <a:t>sommeLettres</a:t>
            </a:r>
            <a:r>
              <a:rPr lang="fr-FR" dirty="0" smtClean="0">
                <a:latin typeface="Times New Roman" pitchFamily="18" charset="0"/>
                <a:cs typeface="Times New Roman" pitchFamily="18" charset="0"/>
              </a:rPr>
              <a:t> % 100</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de hachage</a:t>
            </a:r>
            <a:endParaRPr lang="fr-FR" dirty="0"/>
          </a:p>
        </p:txBody>
      </p:sp>
      <p:sp>
        <p:nvSpPr>
          <p:cNvPr id="3" name="Rectangle 2"/>
          <p:cNvSpPr/>
          <p:nvPr/>
        </p:nvSpPr>
        <p:spPr>
          <a:xfrm>
            <a:off x="2627784" y="2276872"/>
            <a:ext cx="3726160" cy="3416320"/>
          </a:xfrm>
          <a:prstGeom prst="rect">
            <a:avLst/>
          </a:prstGeom>
          <a:ln>
            <a:solidFill>
              <a:srgbClr val="0070C0"/>
            </a:solidFill>
          </a:ln>
        </p:spPr>
        <p:txBody>
          <a:bodyPr wrap="square">
            <a:spAutoFit/>
          </a:bodyPr>
          <a:lstStyle/>
          <a:p>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a:t>
            </a:r>
            <a:r>
              <a:rPr lang="fr-FR" dirty="0" smtClean="0">
                <a:solidFill>
                  <a:srgbClr val="FF0000"/>
                </a:solidFill>
                <a:latin typeface="Times New Roman" pitchFamily="18" charset="0"/>
                <a:cs typeface="Times New Roman" pitchFamily="18" charset="0"/>
              </a:rPr>
              <a:t>hachage</a:t>
            </a:r>
            <a:r>
              <a:rPr lang="fr-FR" dirty="0" smtClean="0">
                <a:latin typeface="Times New Roman" pitchFamily="18" charset="0"/>
                <a:cs typeface="Times New Roman" pitchFamily="18" charset="0"/>
              </a:rPr>
              <a:t>(char *</a:t>
            </a:r>
            <a:r>
              <a:rPr lang="fr-FR" dirty="0" smtClean="0">
                <a:solidFill>
                  <a:srgbClr val="00B050"/>
                </a:solidFill>
                <a:latin typeface="Times New Roman" pitchFamily="18" charset="0"/>
                <a:cs typeface="Times New Roman" pitchFamily="18" charset="0"/>
              </a:rPr>
              <a:t>chaine</a:t>
            </a:r>
            <a:r>
              <a:rPr lang="fr-FR"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i = 0, </a:t>
            </a:r>
            <a:r>
              <a:rPr lang="fr-FR" dirty="0" err="1" smtClean="0">
                <a:solidFill>
                  <a:srgbClr val="0070C0"/>
                </a:solidFill>
                <a:latin typeface="Times New Roman" pitchFamily="18" charset="0"/>
                <a:cs typeface="Times New Roman" pitchFamily="18" charset="0"/>
              </a:rPr>
              <a:t>nombreHache</a:t>
            </a:r>
            <a:r>
              <a:rPr lang="fr-FR" dirty="0" smtClean="0">
                <a:latin typeface="Times New Roman" pitchFamily="18" charset="0"/>
                <a:cs typeface="Times New Roman" pitchFamily="18" charset="0"/>
              </a:rPr>
              <a:t> = 0;</a:t>
            </a:r>
          </a:p>
          <a:p>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    for (i = 0 ; </a:t>
            </a:r>
            <a:r>
              <a:rPr lang="fr-FR" dirty="0" smtClean="0">
                <a:solidFill>
                  <a:srgbClr val="00B050"/>
                </a:solidFill>
                <a:latin typeface="Times New Roman" pitchFamily="18" charset="0"/>
                <a:cs typeface="Times New Roman" pitchFamily="18" charset="0"/>
              </a:rPr>
              <a:t>chaine[i</a:t>
            </a:r>
            <a:r>
              <a:rPr lang="fr-FR" dirty="0" smtClean="0">
                <a:latin typeface="Times New Roman" pitchFamily="18" charset="0"/>
                <a:cs typeface="Times New Roman" pitchFamily="18" charset="0"/>
              </a:rPr>
              <a:t>] != '\0' ; i++)</a:t>
            </a:r>
          </a:p>
          <a:p>
            <a:r>
              <a:rPr lang="fr-FR" dirty="0" smtClean="0">
                <a:latin typeface="Times New Roman" pitchFamily="18" charset="0"/>
                <a:cs typeface="Times New Roman" pitchFamily="18" charset="0"/>
              </a:rPr>
              <a:t>    {</a:t>
            </a:r>
          </a:p>
          <a:p>
            <a:r>
              <a:rPr lang="fr-FR" dirty="0" smtClean="0">
                <a:latin typeface="Times New Roman" pitchFamily="18" charset="0"/>
                <a:cs typeface="Times New Roman" pitchFamily="18" charset="0"/>
              </a:rPr>
              <a:t>        </a:t>
            </a:r>
            <a:r>
              <a:rPr lang="fr-FR" dirty="0" err="1" smtClean="0">
                <a:solidFill>
                  <a:srgbClr val="0070C0"/>
                </a:solidFill>
                <a:latin typeface="Times New Roman" pitchFamily="18" charset="0"/>
                <a:cs typeface="Times New Roman" pitchFamily="18" charset="0"/>
              </a:rPr>
              <a:t>nombreHache</a:t>
            </a:r>
            <a:r>
              <a:rPr lang="fr-FR" dirty="0" smtClean="0">
                <a:latin typeface="Times New Roman" pitchFamily="18" charset="0"/>
                <a:cs typeface="Times New Roman" pitchFamily="18" charset="0"/>
              </a:rPr>
              <a:t> += </a:t>
            </a:r>
            <a:r>
              <a:rPr lang="fr-FR" dirty="0" smtClean="0">
                <a:solidFill>
                  <a:srgbClr val="00B050"/>
                </a:solidFill>
                <a:latin typeface="Times New Roman" pitchFamily="18" charset="0"/>
                <a:cs typeface="Times New Roman" pitchFamily="18" charset="0"/>
              </a:rPr>
              <a:t>chaine</a:t>
            </a:r>
            <a:r>
              <a:rPr lang="fr-FR" dirty="0" smtClean="0">
                <a:latin typeface="Times New Roman" pitchFamily="18" charset="0"/>
                <a:cs typeface="Times New Roman" pitchFamily="18" charset="0"/>
              </a:rPr>
              <a:t>[i];</a:t>
            </a:r>
          </a:p>
          <a:p>
            <a:r>
              <a:rPr lang="fr-FR" dirty="0" smtClean="0">
                <a:latin typeface="Times New Roman" pitchFamily="18" charset="0"/>
                <a:cs typeface="Times New Roman" pitchFamily="18" charset="0"/>
              </a:rPr>
              <a:t>    }</a:t>
            </a:r>
          </a:p>
          <a:p>
            <a:r>
              <a:rPr lang="fr-FR" dirty="0" smtClean="0">
                <a:latin typeface="Times New Roman" pitchFamily="18" charset="0"/>
                <a:cs typeface="Times New Roman" pitchFamily="18" charset="0"/>
              </a:rPr>
              <a:t>    </a:t>
            </a:r>
            <a:r>
              <a:rPr lang="fr-FR" dirty="0" err="1" smtClean="0">
                <a:solidFill>
                  <a:srgbClr val="0070C0"/>
                </a:solidFill>
                <a:latin typeface="Times New Roman" pitchFamily="18" charset="0"/>
                <a:cs typeface="Times New Roman" pitchFamily="18" charset="0"/>
              </a:rPr>
              <a:t>nombreHache</a:t>
            </a:r>
            <a:r>
              <a:rPr lang="fr-FR" dirty="0" smtClean="0">
                <a:latin typeface="Times New Roman" pitchFamily="18" charset="0"/>
                <a:cs typeface="Times New Roman" pitchFamily="18" charset="0"/>
              </a:rPr>
              <a:t> %= 100;</a:t>
            </a:r>
          </a:p>
          <a:p>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    return </a:t>
            </a:r>
            <a:r>
              <a:rPr lang="fr-FR" dirty="0" err="1" smtClean="0">
                <a:solidFill>
                  <a:srgbClr val="0070C0"/>
                </a:solidFill>
                <a:latin typeface="Times New Roman" pitchFamily="18" charset="0"/>
                <a:cs typeface="Times New Roman" pitchFamily="18" charset="0"/>
              </a:rPr>
              <a:t>nombreHache</a:t>
            </a:r>
            <a:r>
              <a:rPr lang="fr-FR"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4" name="ZoneTexte 3"/>
          <p:cNvSpPr txBox="1"/>
          <p:nvPr/>
        </p:nvSpPr>
        <p:spPr>
          <a:xfrm>
            <a:off x="755576" y="1844824"/>
            <a:ext cx="3888432" cy="369332"/>
          </a:xfrm>
          <a:prstGeom prst="rect">
            <a:avLst/>
          </a:prstGeom>
          <a:noFill/>
        </p:spPr>
        <p:txBody>
          <a:bodyPr wrap="square" rtlCol="0">
            <a:spAutoFit/>
          </a:bodyPr>
          <a:lstStyle/>
          <a:p>
            <a:r>
              <a:rPr lang="fr-FR" dirty="0" smtClean="0">
                <a:solidFill>
                  <a:srgbClr val="00B050"/>
                </a:solidFill>
                <a:latin typeface="Times New Roman" pitchFamily="18" charset="0"/>
                <a:cs typeface="Times New Roman" pitchFamily="18" charset="0"/>
              </a:rPr>
              <a:t>Exemple</a:t>
            </a:r>
            <a:r>
              <a:rPr lang="fr-FR" dirty="0" smtClean="0">
                <a:latin typeface="Times New Roman" pitchFamily="18" charset="0"/>
                <a:cs typeface="Times New Roman" pitchFamily="18" charset="0"/>
              </a:rPr>
              <a:t> : Fonction de hachage</a:t>
            </a:r>
            <a:endParaRPr lang="fr-FR" dirty="0">
              <a:latin typeface="Times New Roman" pitchFamily="18" charset="0"/>
              <a:cs typeface="Times New Roman" pitchFamily="18" charset="0"/>
            </a:endParaRPr>
          </a:p>
        </p:txBody>
      </p:sp>
      <p:sp>
        <p:nvSpPr>
          <p:cNvPr id="26625" name="Rectangle 1"/>
          <p:cNvSpPr>
            <a:spLocks noChangeArrowheads="1"/>
          </p:cNvSpPr>
          <p:nvPr/>
        </p:nvSpPr>
        <p:spPr bwMode="auto">
          <a:xfrm>
            <a:off x="539553" y="5770131"/>
            <a:ext cx="806489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Si on envoie hachage("Luc </a:t>
            </a:r>
            <a:r>
              <a:rPr kumimoji="0" lang="fr-FR" b="0" i="0" u="none" strike="noStrike" cap="none" normalizeH="0" baseline="0" dirty="0" err="1" smtClean="0">
                <a:ln>
                  <a:noFill/>
                </a:ln>
                <a:solidFill>
                  <a:schemeClr val="tx1"/>
                </a:solidFill>
                <a:effectLst/>
                <a:latin typeface="Times New Roman" pitchFamily="18" charset="0"/>
                <a:cs typeface="Times New Roman" pitchFamily="18" charset="0"/>
              </a:rPr>
              <a:t>Doncieux</a:t>
            </a: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 elle renvoie 55. Avec hachage("Yann Martinez"), on obtient 80.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Gérer les collisions</a:t>
            </a:r>
            <a:endParaRPr lang="fr-FR" dirty="0"/>
          </a:p>
        </p:txBody>
      </p:sp>
      <p:sp>
        <p:nvSpPr>
          <p:cNvPr id="3" name="Rectangle 2"/>
          <p:cNvSpPr/>
          <p:nvPr/>
        </p:nvSpPr>
        <p:spPr>
          <a:xfrm>
            <a:off x="611560" y="1700808"/>
            <a:ext cx="7848872" cy="646331"/>
          </a:xfrm>
          <a:prstGeom prst="rect">
            <a:avLst/>
          </a:prstGeom>
        </p:spPr>
        <p:txBody>
          <a:bodyPr wrap="square">
            <a:spAutoFit/>
          </a:bodyPr>
          <a:lstStyle/>
          <a:p>
            <a:pPr algn="just"/>
            <a:r>
              <a:rPr lang="fr-FR" dirty="0" smtClean="0">
                <a:latin typeface="Times New Roman" pitchFamily="18" charset="0"/>
                <a:cs typeface="Times New Roman" pitchFamily="18" charset="0"/>
              </a:rPr>
              <a:t>Quand la fonction de hachage renvoie le même nombre pour deux clés différentes, on dit qu'il y a </a:t>
            </a:r>
            <a:r>
              <a:rPr lang="fr-FR" b="1" dirty="0" smtClean="0">
                <a:latin typeface="Times New Roman" pitchFamily="18" charset="0"/>
                <a:cs typeface="Times New Roman" pitchFamily="18" charset="0"/>
              </a:rPr>
              <a:t>collision</a:t>
            </a:r>
            <a:endParaRPr lang="fr-FR" dirty="0">
              <a:latin typeface="Times New Roman" pitchFamily="18" charset="0"/>
              <a:cs typeface="Times New Roman" pitchFamily="18" charset="0"/>
            </a:endParaRPr>
          </a:p>
        </p:txBody>
      </p:sp>
      <p:sp>
        <p:nvSpPr>
          <p:cNvPr id="4" name="Rectangle 3"/>
          <p:cNvSpPr/>
          <p:nvPr/>
        </p:nvSpPr>
        <p:spPr>
          <a:xfrm>
            <a:off x="755576" y="2420888"/>
            <a:ext cx="7704856" cy="3416320"/>
          </a:xfrm>
          <a:prstGeom prst="rect">
            <a:avLst/>
          </a:prstGeom>
        </p:spPr>
        <p:txBody>
          <a:bodyPr wrap="square">
            <a:spAutoFit/>
          </a:bodyPr>
          <a:lstStyle/>
          <a:p>
            <a:pPr algn="just"/>
            <a:r>
              <a:rPr lang="fr-FR" dirty="0" smtClean="0">
                <a:latin typeface="Times New Roman" pitchFamily="18" charset="0"/>
                <a:cs typeface="Times New Roman" pitchFamily="18" charset="0"/>
              </a:rPr>
              <a:t>Deux raisons peuvent expliquer une collision.</a:t>
            </a:r>
          </a:p>
          <a:p>
            <a:pPr algn="just"/>
            <a:endParaRPr lang="fr-FR" dirty="0" smtClean="0">
              <a:latin typeface="Times New Roman" pitchFamily="18" charset="0"/>
              <a:cs typeface="Times New Roman" pitchFamily="18" charset="0"/>
            </a:endParaRPr>
          </a:p>
          <a:p>
            <a:pPr marL="182563" indent="-182563" algn="just">
              <a:buFont typeface="Wingdings" pitchFamily="2" charset="2"/>
              <a:buChar char="§"/>
            </a:pPr>
            <a:r>
              <a:rPr lang="fr-FR" dirty="0" smtClean="0">
                <a:latin typeface="Times New Roman" pitchFamily="18" charset="0"/>
                <a:cs typeface="Times New Roman" pitchFamily="18" charset="0"/>
              </a:rPr>
              <a:t>La fonction de hachage n'est pas très performante. C'est notre cas. Nous avons écrit une fonction très simple (mais néanmoins suffisante) pour nos exemples. Les fonctions MD5 et SHA1 mentionnées plus tôt sont de bonne qualité car elles produisent très peu de collisions. Notez que SHA1 est aujourd'hui préférée à MD5 car c'est celle des deux qui en produit le moins.</a:t>
            </a:r>
          </a:p>
          <a:p>
            <a:pPr marL="182563" indent="-182563" algn="just"/>
            <a:endParaRPr lang="fr-FR" dirty="0" smtClean="0">
              <a:latin typeface="Times New Roman" pitchFamily="18" charset="0"/>
              <a:cs typeface="Times New Roman" pitchFamily="18" charset="0"/>
            </a:endParaRPr>
          </a:p>
          <a:p>
            <a:pPr marL="182563" indent="-182563" algn="just">
              <a:buFont typeface="Wingdings" pitchFamily="2" charset="2"/>
              <a:buChar char="§"/>
            </a:pPr>
            <a:r>
              <a:rPr lang="fr-FR" dirty="0" smtClean="0">
                <a:latin typeface="Times New Roman" pitchFamily="18" charset="0"/>
                <a:cs typeface="Times New Roman" pitchFamily="18" charset="0"/>
              </a:rPr>
              <a:t>Le tableau dans lequel on stocke nos données est trop petit. Si on crée un tableau de 4 cases et qu'on souhaite stocker 5 personnes, on aura à coup sûr une collision, c'est-à-dire que notre fonction de hachage donnera le même indice pour deux noms différents.</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Gérer les collisions</a:t>
            </a:r>
            <a:endParaRPr lang="fr-FR" dirty="0"/>
          </a:p>
        </p:txBody>
      </p:sp>
      <p:sp>
        <p:nvSpPr>
          <p:cNvPr id="3" name="Rectangle 2"/>
          <p:cNvSpPr/>
          <p:nvPr/>
        </p:nvSpPr>
        <p:spPr>
          <a:xfrm>
            <a:off x="539552" y="1772816"/>
            <a:ext cx="8064896" cy="646331"/>
          </a:xfrm>
          <a:prstGeom prst="rect">
            <a:avLst/>
          </a:prstGeom>
        </p:spPr>
        <p:txBody>
          <a:bodyPr wrap="square">
            <a:spAutoFit/>
          </a:bodyPr>
          <a:lstStyle/>
          <a:p>
            <a:r>
              <a:rPr lang="fr-FR" dirty="0" smtClean="0">
                <a:latin typeface="Times New Roman" pitchFamily="18" charset="0"/>
                <a:cs typeface="Times New Roman" pitchFamily="18" charset="0"/>
              </a:rPr>
              <a:t>Si une collision survient, deux solutions s'offrent à vous au choix : l'adressage ouvert et le chaînage.</a:t>
            </a:r>
            <a:endParaRPr lang="fr-FR" dirty="0">
              <a:latin typeface="Times New Roman" pitchFamily="18" charset="0"/>
              <a:cs typeface="Times New Roman" pitchFamily="18" charset="0"/>
            </a:endParaRPr>
          </a:p>
        </p:txBody>
      </p:sp>
      <p:sp>
        <p:nvSpPr>
          <p:cNvPr id="4" name="Rectangle 3"/>
          <p:cNvSpPr/>
          <p:nvPr/>
        </p:nvSpPr>
        <p:spPr>
          <a:xfrm>
            <a:off x="611560" y="2492896"/>
            <a:ext cx="2059218" cy="369332"/>
          </a:xfrm>
          <a:prstGeom prst="rect">
            <a:avLst/>
          </a:prstGeom>
        </p:spPr>
        <p:txBody>
          <a:bodyPr wrap="none">
            <a:spAutoFit/>
          </a:bodyPr>
          <a:lstStyle/>
          <a:p>
            <a:r>
              <a:rPr lang="fr-FR" b="1" dirty="0" smtClean="0">
                <a:latin typeface="Times New Roman" pitchFamily="18" charset="0"/>
                <a:cs typeface="Times New Roman" pitchFamily="18" charset="0"/>
              </a:rPr>
              <a:t>L'adressage ouvert</a:t>
            </a:r>
            <a:endParaRPr lang="fr-FR" b="1" dirty="0">
              <a:latin typeface="Times New Roman" pitchFamily="18" charset="0"/>
              <a:cs typeface="Times New Roman" pitchFamily="18" charset="0"/>
            </a:endParaRPr>
          </a:p>
        </p:txBody>
      </p:sp>
      <p:sp>
        <p:nvSpPr>
          <p:cNvPr id="5" name="Rectangle 4"/>
          <p:cNvSpPr/>
          <p:nvPr/>
        </p:nvSpPr>
        <p:spPr>
          <a:xfrm>
            <a:off x="611560" y="2996952"/>
            <a:ext cx="7920880" cy="2862322"/>
          </a:xfrm>
          <a:prstGeom prst="rect">
            <a:avLst/>
          </a:prstGeom>
        </p:spPr>
        <p:txBody>
          <a:bodyPr wrap="square">
            <a:spAutoFit/>
          </a:bodyPr>
          <a:lstStyle/>
          <a:p>
            <a:pPr marL="182563" indent="-182563" algn="just">
              <a:buFont typeface="Wingdings" pitchFamily="2" charset="2"/>
              <a:buChar char="§"/>
            </a:pPr>
            <a:r>
              <a:rPr lang="fr-FR" dirty="0" smtClean="0">
                <a:latin typeface="Times New Roman" pitchFamily="18" charset="0"/>
                <a:cs typeface="Times New Roman" pitchFamily="18" charset="0"/>
              </a:rPr>
              <a:t>S'il reste de la place dans le tableau, utiliser la technique dite du </a:t>
            </a:r>
            <a:r>
              <a:rPr lang="fr-FR" b="1" dirty="0" smtClean="0">
                <a:latin typeface="Times New Roman" pitchFamily="18" charset="0"/>
                <a:cs typeface="Times New Roman" pitchFamily="18" charset="0"/>
              </a:rPr>
              <a:t>hachage linéaire</a:t>
            </a:r>
            <a:r>
              <a:rPr lang="fr-FR" dirty="0" smtClean="0">
                <a:latin typeface="Times New Roman" pitchFamily="18" charset="0"/>
                <a:cs typeface="Times New Roman" pitchFamily="18" charset="0"/>
              </a:rPr>
              <a:t>. Le principe est simple. La case est occupée ? Pas de problème, allez à la case suivante. Ah, elle est occupée aussi ? Allez à la suivante !</a:t>
            </a:r>
          </a:p>
          <a:p>
            <a:pPr marL="182563" indent="-182563" algn="just">
              <a:buFont typeface="Wingdings" pitchFamily="2" charset="2"/>
              <a:buChar char="§"/>
            </a:pPr>
            <a:r>
              <a:rPr lang="fr-FR" dirty="0" smtClean="0">
                <a:latin typeface="Times New Roman" pitchFamily="18" charset="0"/>
                <a:cs typeface="Times New Roman" pitchFamily="18" charset="0"/>
              </a:rPr>
              <a:t>Ainsi de suite, continuez jusqu'à trouver la prochaine case libre dans le tableau. Si vous arrivez à la fin du tableau, retournez à la première case et continuez.</a:t>
            </a:r>
          </a:p>
          <a:p>
            <a:pPr marL="182563" indent="-182563" algn="just">
              <a:buFont typeface="Wingdings" pitchFamily="2" charset="2"/>
              <a:buChar char="§"/>
            </a:pPr>
            <a:r>
              <a:rPr lang="fr-FR" dirty="0" smtClean="0">
                <a:latin typeface="Times New Roman" pitchFamily="18" charset="0"/>
                <a:cs typeface="Times New Roman" pitchFamily="18" charset="0"/>
              </a:rPr>
              <a:t>Cette méthode est très simple à mettre en place, mais si vous avez beaucoup de collisions, vous allez passer beaucoup de temps à chercher la prochaine case libre.</a:t>
            </a:r>
          </a:p>
          <a:p>
            <a:pPr marL="182563" indent="-182563" algn="just">
              <a:buFont typeface="Wingdings" pitchFamily="2" charset="2"/>
              <a:buChar char="§"/>
            </a:pPr>
            <a:r>
              <a:rPr lang="fr-FR" dirty="0" smtClean="0">
                <a:latin typeface="Times New Roman" pitchFamily="18" charset="0"/>
                <a:cs typeface="Times New Roman" pitchFamily="18" charset="0"/>
              </a:rPr>
              <a:t>Il existe des variantes (hachage double, hachage quadratique…) qui consistent à hacher à nouveau selon une autre fonction en cas de collision. Elles sont plus efficaces mais plus complexes à mettre en place.</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Gérer les collisions</a:t>
            </a:r>
            <a:endParaRPr lang="fr-FR" dirty="0"/>
          </a:p>
        </p:txBody>
      </p:sp>
      <p:sp>
        <p:nvSpPr>
          <p:cNvPr id="3" name="Rectangle 2"/>
          <p:cNvSpPr/>
          <p:nvPr/>
        </p:nvSpPr>
        <p:spPr>
          <a:xfrm>
            <a:off x="611560" y="1844824"/>
            <a:ext cx="1370888" cy="369332"/>
          </a:xfrm>
          <a:prstGeom prst="rect">
            <a:avLst/>
          </a:prstGeom>
        </p:spPr>
        <p:txBody>
          <a:bodyPr wrap="none">
            <a:spAutoFit/>
          </a:bodyPr>
          <a:lstStyle/>
          <a:p>
            <a:r>
              <a:rPr lang="fr-FR" b="1" dirty="0" smtClean="0">
                <a:latin typeface="Times New Roman" pitchFamily="18" charset="0"/>
                <a:cs typeface="Times New Roman" pitchFamily="18" charset="0"/>
              </a:rPr>
              <a:t>Le chaînage</a:t>
            </a:r>
            <a:endParaRPr lang="fr-FR" dirty="0">
              <a:latin typeface="Times New Roman" pitchFamily="18" charset="0"/>
              <a:cs typeface="Times New Roman" pitchFamily="18" charset="0"/>
            </a:endParaRPr>
          </a:p>
        </p:txBody>
      </p:sp>
      <p:sp>
        <p:nvSpPr>
          <p:cNvPr id="4" name="Rectangle 3"/>
          <p:cNvSpPr/>
          <p:nvPr/>
        </p:nvSpPr>
        <p:spPr>
          <a:xfrm>
            <a:off x="611560" y="2276872"/>
            <a:ext cx="7920880" cy="923330"/>
          </a:xfrm>
          <a:prstGeom prst="rect">
            <a:avLst/>
          </a:prstGeom>
        </p:spPr>
        <p:txBody>
          <a:bodyPr wrap="square">
            <a:spAutoFit/>
          </a:bodyPr>
          <a:lstStyle/>
          <a:p>
            <a:pPr algn="just"/>
            <a:r>
              <a:rPr lang="fr-FR" dirty="0" smtClean="0">
                <a:latin typeface="Times New Roman" pitchFamily="18" charset="0"/>
                <a:cs typeface="Times New Roman" pitchFamily="18" charset="0"/>
              </a:rPr>
              <a:t>Une autre solution consiste à créer une </a:t>
            </a:r>
            <a:r>
              <a:rPr lang="fr-FR" b="1" dirty="0" smtClean="0">
                <a:latin typeface="Times New Roman" pitchFamily="18" charset="0"/>
                <a:cs typeface="Times New Roman" pitchFamily="18" charset="0"/>
              </a:rPr>
              <a:t>liste chaînée</a:t>
            </a:r>
            <a:r>
              <a:rPr lang="fr-FR" dirty="0" smtClean="0">
                <a:latin typeface="Times New Roman" pitchFamily="18" charset="0"/>
                <a:cs typeface="Times New Roman" pitchFamily="18" charset="0"/>
              </a:rPr>
              <a:t> à l'emplacement de la collision. Vous avez deux données (ou plus) à stocker dans la même case ? Utilisez une liste chaînée et créez un pointeur vers cette liste depuis le tableau </a:t>
            </a:r>
            <a:endParaRPr lang="fr-FR" dirty="0">
              <a:latin typeface="Times New Roman" pitchFamily="18" charset="0"/>
              <a:cs typeface="Times New Roman" pitchFamily="18" charset="0"/>
            </a:endParaRPr>
          </a:p>
        </p:txBody>
      </p:sp>
      <p:pic>
        <p:nvPicPr>
          <p:cNvPr id="30722" name="Picture 2" descr="Si deux éléments doivent être stockés au même endroit, créez une liste chaînée !"/>
          <p:cNvPicPr>
            <a:picLocks noChangeAspect="1" noChangeArrowheads="1"/>
          </p:cNvPicPr>
          <p:nvPr/>
        </p:nvPicPr>
        <p:blipFill>
          <a:blip r:embed="rId2" cstate="print"/>
          <a:srcRect/>
          <a:stretch>
            <a:fillRect/>
          </a:stretch>
        </p:blipFill>
        <p:spPr bwMode="auto">
          <a:xfrm>
            <a:off x="1043608" y="3284984"/>
            <a:ext cx="7272858" cy="280722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Limites</a:t>
            </a:r>
          </a:p>
        </p:txBody>
      </p:sp>
      <p:sp>
        <p:nvSpPr>
          <p:cNvPr id="3" name="Rectangle 2"/>
          <p:cNvSpPr/>
          <p:nvPr/>
        </p:nvSpPr>
        <p:spPr>
          <a:xfrm>
            <a:off x="755576" y="1916832"/>
            <a:ext cx="7704856" cy="3782061"/>
          </a:xfrm>
          <a:prstGeom prst="rect">
            <a:avLst/>
          </a:prstGeom>
        </p:spPr>
        <p:txBody>
          <a:bodyPr wrap="square">
            <a:spAutoFit/>
          </a:bodyPr>
          <a:lstStyle/>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On revient au défaut des listes chaînées : s'il y a 300 éléments à cet emplacement du tableau, il va falloir parcourir la liste chaînée jusqu'à trouver le bon.</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Les listes chaînées ne sont pas toujours idéales, mais les tables de hachage ont aussi leurs limites. On peut combiner les deux pour tenter de tirer le meilleur de chacune de ces structures de données.</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Quoi qu'il en soit, le point critique dans une table de hachage est la fonction de hachage. Moins elle produit de collisions, mieux c'est. À vous de trouver la fonction de hachage qui convient le mieux à votre cas </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76672"/>
            <a:ext cx="7024744" cy="854968"/>
          </a:xfrm>
        </p:spPr>
        <p:txBody>
          <a:bodyPr/>
          <a:lstStyle/>
          <a:p>
            <a:r>
              <a:rPr lang="fr-FR" b="1" dirty="0" smtClean="0"/>
              <a:t>Résumé</a:t>
            </a:r>
            <a:endParaRPr lang="fr-FR" dirty="0"/>
          </a:p>
        </p:txBody>
      </p:sp>
      <p:sp>
        <p:nvSpPr>
          <p:cNvPr id="3" name="Rectangle 2"/>
          <p:cNvSpPr/>
          <p:nvPr/>
        </p:nvSpPr>
        <p:spPr>
          <a:xfrm>
            <a:off x="611560" y="1484784"/>
            <a:ext cx="7848872" cy="5078313"/>
          </a:xfrm>
          <a:prstGeom prst="rect">
            <a:avLst/>
          </a:prstGeom>
        </p:spPr>
        <p:txBody>
          <a:bodyPr wrap="square">
            <a:spAutoFit/>
          </a:bodyPr>
          <a:lstStyle/>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Les listes chaînées sont flexibles, mais il peut être long de retrouver un élément précis à l'intérieur car il faut les parcourir case par case.</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Les tables de hachage sont des tableaux. On y stocke des données à un emplacement déterminé par une fonction de hachage.</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La fonction de hachage prend en entrée une clé (ex. : une chaîne de caractères) et retourne en sortie un nombre.</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Ce nombre est utilisé pour déterminer à quel indice du tableau sont stockées les données.</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Une bonne fonction de hachage doit produire peu de collisions, c'est-à-dire qu'elle doit éviter de renvoyer le même nombre pour deux clés différentes.</a:t>
            </a:r>
          </a:p>
          <a:p>
            <a:pPr marL="182563" indent="-182563" algn="just">
              <a:lnSpc>
                <a:spcPct val="150000"/>
              </a:lnSpc>
              <a:buFont typeface="Wingdings" pitchFamily="2" charset="2"/>
              <a:buChar char="§"/>
            </a:pPr>
            <a:r>
              <a:rPr lang="fr-FR" dirty="0" smtClean="0">
                <a:latin typeface="Times New Roman" pitchFamily="18" charset="0"/>
                <a:cs typeface="Times New Roman" pitchFamily="18" charset="0"/>
              </a:rPr>
              <a:t>En cas de collision, on peut utiliser l'adressage ouvert (recherche d'une autre case libre dans le tableau) ou bien le chaînage (combinaison avec une liste chaînée).</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ZoneTexte 2"/>
          <p:cNvSpPr txBox="1"/>
          <p:nvPr/>
        </p:nvSpPr>
        <p:spPr>
          <a:xfrm>
            <a:off x="1043608" y="2060848"/>
            <a:ext cx="3816424" cy="2677656"/>
          </a:xfrm>
          <a:prstGeom prst="rect">
            <a:avLst/>
          </a:prstGeom>
          <a:noFill/>
        </p:spPr>
        <p:txBody>
          <a:bodyPr wrap="square" rtlCol="0">
            <a:spAutoFit/>
          </a:bodyPr>
          <a:lstStyle/>
          <a:p>
            <a:pPr>
              <a:buFont typeface="Wingdings" pitchFamily="2" charset="2"/>
              <a:buChar char="§"/>
            </a:pPr>
            <a:r>
              <a:rPr lang="fr-FR" sz="2400" dirty="0" smtClean="0">
                <a:latin typeface="Times New Roman" pitchFamily="18" charset="0"/>
                <a:cs typeface="Times New Roman" pitchFamily="18" charset="0"/>
              </a:rPr>
              <a:t>Introduction</a:t>
            </a:r>
          </a:p>
          <a:p>
            <a:pPr>
              <a:buFont typeface="Wingdings" pitchFamily="2" charset="2"/>
              <a:buChar char="§"/>
            </a:pPr>
            <a:r>
              <a:rPr lang="fr-FR" sz="2400" dirty="0" smtClean="0">
                <a:latin typeface="Times New Roman" pitchFamily="18" charset="0"/>
                <a:cs typeface="Times New Roman" pitchFamily="18" charset="0"/>
              </a:rPr>
              <a:t>Liste chainée vs tableau</a:t>
            </a:r>
          </a:p>
          <a:p>
            <a:pPr>
              <a:buFont typeface="Wingdings" pitchFamily="2" charset="2"/>
              <a:buChar char="§"/>
            </a:pPr>
            <a:r>
              <a:rPr lang="fr-FR" sz="2400" dirty="0" smtClean="0">
                <a:latin typeface="Times New Roman" pitchFamily="18" charset="0"/>
                <a:cs typeface="Times New Roman" pitchFamily="18" charset="0"/>
              </a:rPr>
              <a:t>Table de hachage</a:t>
            </a:r>
          </a:p>
          <a:p>
            <a:pPr>
              <a:buFont typeface="Wingdings" pitchFamily="2" charset="2"/>
              <a:buChar char="§"/>
            </a:pPr>
            <a:r>
              <a:rPr lang="fr-FR" sz="2400" dirty="0" smtClean="0">
                <a:latin typeface="Times New Roman" pitchFamily="18" charset="0"/>
                <a:cs typeface="Times New Roman" pitchFamily="18" charset="0"/>
              </a:rPr>
              <a:t>Fonction de hachage</a:t>
            </a:r>
          </a:p>
          <a:p>
            <a:pPr>
              <a:buFont typeface="Wingdings" pitchFamily="2" charset="2"/>
              <a:buChar char="§"/>
            </a:pPr>
            <a:r>
              <a:rPr lang="fr-FR" sz="2400" dirty="0" smtClean="0">
                <a:latin typeface="Times New Roman" pitchFamily="18" charset="0"/>
                <a:cs typeface="Times New Roman" pitchFamily="18" charset="0"/>
              </a:rPr>
              <a:t>Gérer les collisions</a:t>
            </a:r>
          </a:p>
          <a:p>
            <a:pPr>
              <a:buFont typeface="Wingdings" pitchFamily="2" charset="2"/>
              <a:buChar char="§"/>
            </a:pPr>
            <a:r>
              <a:rPr lang="fr-FR" sz="2400" dirty="0" smtClean="0">
                <a:latin typeface="Times New Roman" pitchFamily="18" charset="0"/>
                <a:cs typeface="Times New Roman" pitchFamily="18" charset="0"/>
              </a:rPr>
              <a:t>Limites</a:t>
            </a:r>
          </a:p>
          <a:p>
            <a:pPr>
              <a:buFont typeface="Wingdings" pitchFamily="2" charset="2"/>
              <a:buChar char="§"/>
            </a:pPr>
            <a:r>
              <a:rPr lang="fr-FR" sz="2400" dirty="0" smtClean="0">
                <a:latin typeface="Times New Roman" pitchFamily="18" charset="0"/>
                <a:cs typeface="Times New Roman" pitchFamily="18" charset="0"/>
              </a:rPr>
              <a:t>Résumé</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endParaRPr lang="fr-FR" dirty="0"/>
          </a:p>
        </p:txBody>
      </p:sp>
      <p:sp>
        <p:nvSpPr>
          <p:cNvPr id="3" name="Rectangle 2"/>
          <p:cNvSpPr/>
          <p:nvPr/>
        </p:nvSpPr>
        <p:spPr>
          <a:xfrm>
            <a:off x="611560" y="2172920"/>
            <a:ext cx="7920880" cy="3416320"/>
          </a:xfrm>
          <a:prstGeom prst="rect">
            <a:avLst/>
          </a:prstGeom>
        </p:spPr>
        <p:txBody>
          <a:bodyPr wrap="square">
            <a:spAutoFit/>
          </a:bodyPr>
          <a:lstStyle/>
          <a:p>
            <a:pPr marL="182563" indent="-182563" algn="just"/>
            <a:r>
              <a:rPr lang="fr-FR" b="1" dirty="0" smtClean="0">
                <a:solidFill>
                  <a:srgbClr val="FF0000"/>
                </a:solidFill>
                <a:latin typeface="Times New Roman" pitchFamily="18" charset="0"/>
                <a:cs typeface="Times New Roman" pitchFamily="18" charset="0"/>
              </a:rPr>
              <a:t>Problème</a:t>
            </a:r>
          </a:p>
          <a:p>
            <a:pPr marL="182563" indent="-182563" algn="just">
              <a:buFont typeface="Wingdings" pitchFamily="2" charset="2"/>
              <a:buChar char="§"/>
            </a:pPr>
            <a:r>
              <a:rPr lang="fr-FR" dirty="0" smtClean="0">
                <a:latin typeface="Times New Roman" pitchFamily="18" charset="0"/>
                <a:cs typeface="Times New Roman" pitchFamily="18" charset="0"/>
              </a:rPr>
              <a:t>Les </a:t>
            </a:r>
            <a:r>
              <a:rPr lang="fr-FR" dirty="0">
                <a:latin typeface="Times New Roman" pitchFamily="18" charset="0"/>
                <a:cs typeface="Times New Roman" pitchFamily="18" charset="0"/>
              </a:rPr>
              <a:t>listes chaînées ont un gros défaut lorsqu'on souhaite lire ce qu'elles contiennent : il n'est pas possible d'accéder directement à un élément précis. </a:t>
            </a:r>
            <a:endParaRPr lang="fr-FR" dirty="0" smtClean="0">
              <a:latin typeface="Times New Roman" pitchFamily="18" charset="0"/>
              <a:cs typeface="Times New Roman" pitchFamily="18" charset="0"/>
            </a:endParaRPr>
          </a:p>
          <a:p>
            <a:pPr marL="182563" indent="-182563" algn="just">
              <a:buFont typeface="Wingdings" pitchFamily="2" charset="2"/>
              <a:buChar char="§"/>
            </a:pPr>
            <a:r>
              <a:rPr lang="fr-FR" dirty="0" smtClean="0">
                <a:latin typeface="Times New Roman" pitchFamily="18" charset="0"/>
                <a:cs typeface="Times New Roman" pitchFamily="18" charset="0"/>
              </a:rPr>
              <a:t>Il </a:t>
            </a:r>
            <a:r>
              <a:rPr lang="fr-FR" dirty="0">
                <a:latin typeface="Times New Roman" pitchFamily="18" charset="0"/>
                <a:cs typeface="Times New Roman" pitchFamily="18" charset="0"/>
              </a:rPr>
              <a:t>faut parcourir la liste en avançant d'élément en élément jusqu'à trouver celui qu'on recherche. </a:t>
            </a:r>
            <a:endParaRPr lang="fr-FR" dirty="0" smtClean="0">
              <a:latin typeface="Times New Roman" pitchFamily="18" charset="0"/>
              <a:cs typeface="Times New Roman" pitchFamily="18" charset="0"/>
            </a:endParaRPr>
          </a:p>
          <a:p>
            <a:pPr marL="182563" indent="-182563" algn="just">
              <a:buFont typeface="Wingdings" pitchFamily="2" charset="2"/>
              <a:buChar char="§"/>
            </a:pPr>
            <a:r>
              <a:rPr lang="fr-FR" dirty="0" smtClean="0">
                <a:latin typeface="Times New Roman" pitchFamily="18" charset="0"/>
                <a:cs typeface="Times New Roman" pitchFamily="18" charset="0"/>
              </a:rPr>
              <a:t>Cela </a:t>
            </a:r>
            <a:r>
              <a:rPr lang="fr-FR" dirty="0">
                <a:latin typeface="Times New Roman" pitchFamily="18" charset="0"/>
                <a:cs typeface="Times New Roman" pitchFamily="18" charset="0"/>
              </a:rPr>
              <a:t>pose des problèmes de performance dès que la liste chaînée devient volumineuse. </a:t>
            </a:r>
            <a:endParaRPr lang="fr-FR" dirty="0" smtClean="0">
              <a:latin typeface="Times New Roman" pitchFamily="18" charset="0"/>
              <a:cs typeface="Times New Roman" pitchFamily="18" charset="0"/>
            </a:endParaRPr>
          </a:p>
          <a:p>
            <a:pPr marL="182563" indent="-182563" algn="just"/>
            <a:r>
              <a:rPr lang="fr-FR" b="1" dirty="0" smtClean="0">
                <a:solidFill>
                  <a:srgbClr val="00B050"/>
                </a:solidFill>
                <a:latin typeface="Times New Roman" pitchFamily="18" charset="0"/>
                <a:cs typeface="Times New Roman" pitchFamily="18" charset="0"/>
              </a:rPr>
              <a:t>Solution</a:t>
            </a:r>
            <a:endParaRPr lang="fr-FR" b="1" dirty="0">
              <a:solidFill>
                <a:srgbClr val="00B050"/>
              </a:solidFill>
              <a:latin typeface="Times New Roman" pitchFamily="18" charset="0"/>
              <a:cs typeface="Times New Roman" pitchFamily="18" charset="0"/>
            </a:endParaRPr>
          </a:p>
          <a:p>
            <a:pPr marL="182563" indent="-182563" algn="just">
              <a:buFont typeface="Wingdings" pitchFamily="2" charset="2"/>
              <a:buChar char="§"/>
            </a:pPr>
            <a:r>
              <a:rPr lang="fr-FR" dirty="0">
                <a:latin typeface="Times New Roman" pitchFamily="18" charset="0"/>
                <a:cs typeface="Times New Roman" pitchFamily="18" charset="0"/>
              </a:rPr>
              <a:t>Les tables de hachage représentent une autre façon de stocker des données. Elles sont basées sur les tableaux du langage C que vous connaissez bien, dorénavant</a:t>
            </a:r>
            <a:r>
              <a:rPr lang="fr-FR" dirty="0" smtClean="0">
                <a:latin typeface="Times New Roman" pitchFamily="18" charset="0"/>
                <a:cs typeface="Times New Roman" pitchFamily="18" charset="0"/>
              </a:rPr>
              <a:t>.</a:t>
            </a:r>
          </a:p>
          <a:p>
            <a:pPr marL="182563" indent="-182563" algn="just">
              <a:buFont typeface="Wingdings" pitchFamily="2" charset="2"/>
              <a:buChar char="§"/>
            </a:pP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Leur gros avantage ? Elles permettent de retrouver instantanément un élément précis, que la table contienne 100, 1 000, 10 000 cases ou plus encore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836712"/>
            <a:ext cx="8068234" cy="854968"/>
          </a:xfrm>
        </p:spPr>
        <p:txBody>
          <a:bodyPr>
            <a:normAutofit/>
          </a:bodyPr>
          <a:lstStyle/>
          <a:p>
            <a:r>
              <a:rPr lang="fr-FR" dirty="0" smtClean="0"/>
              <a:t>Liste chainée vs tableau</a:t>
            </a:r>
          </a:p>
        </p:txBody>
      </p:sp>
      <p:sp>
        <p:nvSpPr>
          <p:cNvPr id="3" name="Rectangle 2"/>
          <p:cNvSpPr/>
          <p:nvPr/>
        </p:nvSpPr>
        <p:spPr>
          <a:xfrm>
            <a:off x="683568" y="2060848"/>
            <a:ext cx="7776864" cy="1477328"/>
          </a:xfrm>
          <a:prstGeom prst="rect">
            <a:avLst/>
          </a:prstGeom>
        </p:spPr>
        <p:txBody>
          <a:bodyPr wrap="square">
            <a:spAutoFit/>
          </a:bodyPr>
          <a:lstStyle/>
          <a:p>
            <a:pPr marL="179388" indent="-179388" algn="just">
              <a:buFont typeface="Wingdings" pitchFamily="2" charset="2"/>
              <a:buChar char="§"/>
            </a:pPr>
            <a:r>
              <a:rPr lang="fr-FR" dirty="0" smtClean="0">
                <a:latin typeface="Times New Roman" pitchFamily="18" charset="0"/>
                <a:cs typeface="Times New Roman" pitchFamily="18" charset="0"/>
              </a:rPr>
              <a:t>Avec les listes chainées, il est possible d'ajouter ou de supprimer des cases à tout moment, alors qu'un tableau est « figé » une fois qu'il a été créé.</a:t>
            </a:r>
          </a:p>
          <a:p>
            <a:pPr marL="179388" indent="-179388" algn="just"/>
            <a:endParaRPr lang="fr-FR" dirty="0" smtClean="0">
              <a:latin typeface="Times New Roman" pitchFamily="18" charset="0"/>
              <a:cs typeface="Times New Roman" pitchFamily="18" charset="0"/>
            </a:endParaRPr>
          </a:p>
          <a:p>
            <a:pPr marL="179388" indent="-179388" algn="just">
              <a:buFont typeface="Wingdings" pitchFamily="2" charset="2"/>
              <a:buChar char="§"/>
            </a:pPr>
            <a:r>
              <a:rPr lang="fr-FR" dirty="0" smtClean="0">
                <a:latin typeface="Times New Roman" pitchFamily="18" charset="0"/>
                <a:cs typeface="Times New Roman" pitchFamily="18" charset="0"/>
              </a:rPr>
              <a:t>Si on cherche à récupérer un élément précis de la liste chainée, il faut parcourir celle-ci en entier jusqu'à ce qu'on le retrouve !</a:t>
            </a:r>
            <a:endParaRPr lang="fr-FR" dirty="0">
              <a:latin typeface="Times New Roman" pitchFamily="18" charset="0"/>
              <a:cs typeface="Times New Roman" pitchFamily="18" charset="0"/>
            </a:endParaRPr>
          </a:p>
        </p:txBody>
      </p:sp>
      <p:sp>
        <p:nvSpPr>
          <p:cNvPr id="4" name="Rectangle 3"/>
          <p:cNvSpPr/>
          <p:nvPr/>
        </p:nvSpPr>
        <p:spPr>
          <a:xfrm>
            <a:off x="1979712" y="4139788"/>
            <a:ext cx="4968552" cy="369332"/>
          </a:xfrm>
          <a:prstGeom prst="rect">
            <a:avLst/>
          </a:prstGeom>
        </p:spPr>
        <p:txBody>
          <a:bodyPr wrap="square">
            <a:spAutoFit/>
          </a:bodyPr>
          <a:lstStyle/>
          <a:p>
            <a:r>
              <a:rPr lang="fr-FR" b="1" dirty="0" smtClean="0">
                <a:solidFill>
                  <a:srgbClr val="FF0000"/>
                </a:solidFill>
                <a:latin typeface="Times New Roman" pitchFamily="18" charset="0"/>
                <a:cs typeface="Times New Roman" pitchFamily="18" charset="0"/>
              </a:rPr>
              <a:t>C'est là que les tables de hachage entrent en jeu.</a:t>
            </a:r>
            <a:endParaRPr lang="fr-FR"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de hachage</a:t>
            </a:r>
            <a:endParaRPr lang="fr-FR" dirty="0"/>
          </a:p>
        </p:txBody>
      </p:sp>
      <p:sp>
        <p:nvSpPr>
          <p:cNvPr id="3" name="Rectangle 2"/>
          <p:cNvSpPr/>
          <p:nvPr/>
        </p:nvSpPr>
        <p:spPr>
          <a:xfrm>
            <a:off x="683568" y="1844824"/>
            <a:ext cx="7848872" cy="369332"/>
          </a:xfrm>
          <a:prstGeom prst="rect">
            <a:avLst/>
          </a:prstGeom>
        </p:spPr>
        <p:txBody>
          <a:bodyPr wrap="square">
            <a:spAutoFit/>
          </a:bodyPr>
          <a:lstStyle/>
          <a:p>
            <a:pPr algn="just"/>
            <a:r>
              <a:rPr lang="fr-FR" dirty="0">
                <a:latin typeface="Times New Roman" pitchFamily="18" charset="0"/>
                <a:cs typeface="Times New Roman" pitchFamily="18" charset="0"/>
              </a:rPr>
              <a:t>A</a:t>
            </a:r>
            <a:r>
              <a:rPr lang="fr-FR" dirty="0" smtClean="0">
                <a:latin typeface="Times New Roman" pitchFamily="18" charset="0"/>
                <a:cs typeface="Times New Roman" pitchFamily="18" charset="0"/>
              </a:rPr>
              <a:t>ccéder à l'élément d'indice 2 dans un tableau, il suffisait d'écrire ceci :</a:t>
            </a:r>
            <a:endParaRPr lang="fr-FR" dirty="0">
              <a:latin typeface="Times New Roman" pitchFamily="18" charset="0"/>
              <a:cs typeface="Times New Roman" pitchFamily="18" charset="0"/>
            </a:endParaRPr>
          </a:p>
        </p:txBody>
      </p:sp>
      <p:sp>
        <p:nvSpPr>
          <p:cNvPr id="4" name="Rectangle 3"/>
          <p:cNvSpPr/>
          <p:nvPr/>
        </p:nvSpPr>
        <p:spPr>
          <a:xfrm>
            <a:off x="2915816" y="2420888"/>
            <a:ext cx="3096344" cy="646331"/>
          </a:xfrm>
          <a:prstGeom prst="rect">
            <a:avLst/>
          </a:prstGeom>
          <a:ln>
            <a:solidFill>
              <a:srgbClr val="0070C0"/>
            </a:solidFill>
          </a:ln>
        </p:spPr>
        <p:txBody>
          <a:bodyPr wrap="square">
            <a:spAutoFit/>
          </a:bodyPr>
          <a:lstStyle/>
          <a:p>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tableau[4] = {12, 7, 14, 33};</a:t>
            </a:r>
          </a:p>
          <a:p>
            <a:r>
              <a:rPr lang="fr-FR" dirty="0" err="1" smtClean="0">
                <a:latin typeface="Times New Roman" pitchFamily="18" charset="0"/>
                <a:cs typeface="Times New Roman" pitchFamily="18" charset="0"/>
              </a:rPr>
              <a:t>printf</a:t>
            </a:r>
            <a:r>
              <a:rPr lang="fr-FR" dirty="0" smtClean="0">
                <a:latin typeface="Times New Roman" pitchFamily="18" charset="0"/>
                <a:cs typeface="Times New Roman" pitchFamily="18" charset="0"/>
              </a:rPr>
              <a:t>("%d", tableau[</a:t>
            </a:r>
            <a:r>
              <a:rPr lang="fr-FR" dirty="0" smtClean="0">
                <a:solidFill>
                  <a:srgbClr val="FF0000"/>
                </a:solidFill>
                <a:latin typeface="Times New Roman" pitchFamily="18" charset="0"/>
                <a:cs typeface="Times New Roman" pitchFamily="18" charset="0"/>
              </a:rPr>
              <a:t>2</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5" name="Rectangle 4"/>
          <p:cNvSpPr/>
          <p:nvPr/>
        </p:nvSpPr>
        <p:spPr>
          <a:xfrm>
            <a:off x="611560" y="3140968"/>
            <a:ext cx="7848872" cy="1200329"/>
          </a:xfrm>
          <a:prstGeom prst="rect">
            <a:avLst/>
          </a:prstGeom>
        </p:spPr>
        <p:txBody>
          <a:bodyPr wrap="square">
            <a:spAutoFit/>
          </a:bodyPr>
          <a:lstStyle/>
          <a:p>
            <a:pPr marL="179388" indent="-179388" algn="just">
              <a:buFont typeface="Wingdings" pitchFamily="2" charset="2"/>
              <a:buChar char="§"/>
            </a:pPr>
            <a:r>
              <a:rPr lang="fr-FR" dirty="0" smtClean="0">
                <a:latin typeface="Times New Roman" pitchFamily="18" charset="0"/>
                <a:cs typeface="Times New Roman" pitchFamily="18" charset="0"/>
              </a:rPr>
              <a:t>L'ordinateur va directement à la case mémoire où se trouve stocké le nombre 14. Il ne parcourt pas les cases du tableau une à une.</a:t>
            </a:r>
          </a:p>
          <a:p>
            <a:pPr marL="179388" indent="-179388" algn="just">
              <a:buFont typeface="Wingdings" pitchFamily="2" charset="2"/>
              <a:buChar char="§"/>
            </a:pPr>
            <a:r>
              <a:rPr lang="fr-FR" dirty="0">
                <a:latin typeface="Times New Roman" pitchFamily="18" charset="0"/>
                <a:cs typeface="Times New Roman" pitchFamily="18" charset="0"/>
              </a:rPr>
              <a:t>I</a:t>
            </a:r>
            <a:r>
              <a:rPr lang="fr-FR" dirty="0" smtClean="0">
                <a:latin typeface="Times New Roman" pitchFamily="18" charset="0"/>
                <a:cs typeface="Times New Roman" pitchFamily="18" charset="0"/>
              </a:rPr>
              <a:t>l y a un défaut important avec les tableaux : les cases sont identifiées par des numéros qu'on appelle des </a:t>
            </a:r>
            <a:r>
              <a:rPr lang="fr-FR" b="1" dirty="0" smtClean="0">
                <a:latin typeface="Times New Roman" pitchFamily="18" charset="0"/>
                <a:cs typeface="Times New Roman" pitchFamily="18" charset="0"/>
              </a:rPr>
              <a:t>indices</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6" name="Rectangle 5"/>
          <p:cNvSpPr/>
          <p:nvPr/>
        </p:nvSpPr>
        <p:spPr>
          <a:xfrm>
            <a:off x="683568" y="5221649"/>
            <a:ext cx="7776864" cy="646331"/>
          </a:xfrm>
          <a:prstGeom prst="rect">
            <a:avLst/>
          </a:prstGeom>
        </p:spPr>
        <p:txBody>
          <a:bodyPr wrap="square">
            <a:spAutoFit/>
          </a:bodyPr>
          <a:lstStyle/>
          <a:p>
            <a:pPr algn="ctr"/>
            <a:r>
              <a:rPr lang="fr-FR" b="1" dirty="0" smtClean="0">
                <a:solidFill>
                  <a:srgbClr val="FF0000"/>
                </a:solidFill>
                <a:latin typeface="Times New Roman" pitchFamily="18" charset="0"/>
                <a:cs typeface="Times New Roman" pitchFamily="18" charset="0"/>
              </a:rPr>
              <a:t>les listes chaînées sont plus flexibles. Les tableaux, permettent un accès plus rapide.</a:t>
            </a:r>
            <a:endParaRPr lang="fr-FR" b="1" dirty="0">
              <a:solidFill>
                <a:srgbClr val="FF0000"/>
              </a:solidFill>
              <a:latin typeface="Times New Roman" pitchFamily="18" charset="0"/>
              <a:cs typeface="Times New Roman" pitchFamily="18" charset="0"/>
            </a:endParaRPr>
          </a:p>
        </p:txBody>
      </p:sp>
      <p:sp>
        <p:nvSpPr>
          <p:cNvPr id="7" name="Rectangle 6"/>
          <p:cNvSpPr/>
          <p:nvPr/>
        </p:nvSpPr>
        <p:spPr>
          <a:xfrm>
            <a:off x="611560" y="6011996"/>
            <a:ext cx="7920880" cy="369332"/>
          </a:xfrm>
          <a:prstGeom prst="rect">
            <a:avLst/>
          </a:prstGeom>
          <a:solidFill>
            <a:schemeClr val="accent1">
              <a:lumMod val="20000"/>
              <a:lumOff val="80000"/>
            </a:schemeClr>
          </a:solidFill>
          <a:ln>
            <a:solidFill>
              <a:srgbClr val="0070C0"/>
            </a:solidFill>
          </a:ln>
        </p:spPr>
        <p:txBody>
          <a:bodyPr wrap="square">
            <a:spAutoFit/>
          </a:bodyPr>
          <a:lstStyle/>
          <a:p>
            <a:pPr algn="ct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tables de hachage</a:t>
            </a:r>
            <a:r>
              <a:rPr lang="fr-FR" dirty="0" smtClean="0">
                <a:latin typeface="Times New Roman" pitchFamily="18" charset="0"/>
                <a:cs typeface="Times New Roman" pitchFamily="18" charset="0"/>
              </a:rPr>
              <a:t> constituent quelque part un compromis entre les deux.</a:t>
            </a:r>
            <a:endParaRPr lang="fr-FR" dirty="0">
              <a:latin typeface="Times New Roman" pitchFamily="18" charset="0"/>
              <a:cs typeface="Times New Roman" pitchFamily="18" charset="0"/>
            </a:endParaRPr>
          </a:p>
        </p:txBody>
      </p:sp>
      <p:sp>
        <p:nvSpPr>
          <p:cNvPr id="8" name="Rectangle 7"/>
          <p:cNvSpPr/>
          <p:nvPr/>
        </p:nvSpPr>
        <p:spPr>
          <a:xfrm>
            <a:off x="2987824" y="4581128"/>
            <a:ext cx="2573140" cy="369332"/>
          </a:xfrm>
          <a:prstGeom prst="rect">
            <a:avLst/>
          </a:prstGeom>
          <a:ln>
            <a:solidFill>
              <a:srgbClr val="0070C0"/>
            </a:solidFill>
          </a:ln>
        </p:spPr>
        <p:txBody>
          <a:bodyPr wrap="none">
            <a:spAutoFit/>
          </a:bodyPr>
          <a:lstStyle/>
          <a:p>
            <a:r>
              <a:rPr lang="fr-FR" dirty="0" smtClean="0">
                <a:latin typeface="Times New Roman" pitchFamily="18" charset="0"/>
                <a:cs typeface="Times New Roman" pitchFamily="18" charset="0"/>
              </a:rPr>
              <a:t>tableau["</a:t>
            </a:r>
            <a:r>
              <a:rPr lang="fr-FR" dirty="0" smtClean="0">
                <a:solidFill>
                  <a:srgbClr val="FF0000"/>
                </a:solidFill>
                <a:latin typeface="Times New Roman" pitchFamily="18" charset="0"/>
                <a:cs typeface="Times New Roman" pitchFamily="18" charset="0"/>
              </a:rPr>
              <a:t>Luc </a:t>
            </a:r>
            <a:r>
              <a:rPr lang="fr-FR" dirty="0" err="1" smtClean="0">
                <a:solidFill>
                  <a:srgbClr val="FF0000"/>
                </a:solidFill>
                <a:latin typeface="Times New Roman" pitchFamily="18" charset="0"/>
                <a:cs typeface="Times New Roman" pitchFamily="18" charset="0"/>
              </a:rPr>
              <a:t>Doncieux</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9" name="Multiplier 8"/>
          <p:cNvSpPr/>
          <p:nvPr/>
        </p:nvSpPr>
        <p:spPr>
          <a:xfrm>
            <a:off x="3707904" y="4149080"/>
            <a:ext cx="1080120" cy="129614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de hachage</a:t>
            </a:r>
            <a:endParaRPr lang="fr-FR" dirty="0"/>
          </a:p>
        </p:txBody>
      </p:sp>
      <p:sp>
        <p:nvSpPr>
          <p:cNvPr id="3" name="Rectangle 2"/>
          <p:cNvSpPr/>
          <p:nvPr/>
        </p:nvSpPr>
        <p:spPr>
          <a:xfrm>
            <a:off x="683568" y="1988840"/>
            <a:ext cx="7848872" cy="1200329"/>
          </a:xfrm>
          <a:prstGeom prst="rect">
            <a:avLst/>
          </a:prstGeom>
        </p:spPr>
        <p:txBody>
          <a:bodyPr wrap="square">
            <a:spAutoFit/>
          </a:bodyPr>
          <a:lstStyle/>
          <a:p>
            <a:pPr marL="182563" indent="-182563" algn="just">
              <a:buFont typeface="Wingdings" pitchFamily="2" charset="2"/>
              <a:buChar char="§"/>
            </a:pPr>
            <a:r>
              <a:rPr lang="fr-FR" dirty="0">
                <a:latin typeface="Times New Roman" pitchFamily="18" charset="0"/>
                <a:cs typeface="Times New Roman" pitchFamily="18" charset="0"/>
              </a:rPr>
              <a:t>L</a:t>
            </a:r>
            <a:r>
              <a:rPr lang="fr-FR" dirty="0" smtClean="0">
                <a:latin typeface="Times New Roman" pitchFamily="18" charset="0"/>
                <a:cs typeface="Times New Roman" pitchFamily="18" charset="0"/>
              </a:rPr>
              <a:t>es tables de hachage ne font pas « partie » du langage C. Il s'agit simplement d'un concept. </a:t>
            </a:r>
          </a:p>
          <a:p>
            <a:pPr marL="182563" indent="-182563" algn="just"/>
            <a:endParaRPr lang="fr-FR" dirty="0" smtClean="0">
              <a:latin typeface="Times New Roman" pitchFamily="18" charset="0"/>
              <a:cs typeface="Times New Roman" pitchFamily="18" charset="0"/>
            </a:endParaRPr>
          </a:p>
          <a:p>
            <a:pPr marL="182563" indent="-182563" algn="just">
              <a:buFont typeface="Wingdings" pitchFamily="2" charset="2"/>
              <a:buChar char="§"/>
            </a:pPr>
            <a:r>
              <a:rPr lang="fr-FR" dirty="0" smtClean="0">
                <a:latin typeface="Times New Roman" pitchFamily="18" charset="0"/>
                <a:cs typeface="Times New Roman" pitchFamily="18" charset="0"/>
              </a:rPr>
              <a:t>Utilisation des briques de base du C  pour créer un nouveau système intelligent.</a:t>
            </a:r>
            <a:endParaRPr lang="fr-FR" dirty="0">
              <a:latin typeface="Times New Roman" pitchFamily="18" charset="0"/>
              <a:cs typeface="Times New Roman" pitchFamily="18" charset="0"/>
            </a:endParaRPr>
          </a:p>
        </p:txBody>
      </p:sp>
      <p:sp>
        <p:nvSpPr>
          <p:cNvPr id="4" name="Rectangle 3"/>
          <p:cNvSpPr/>
          <p:nvPr/>
        </p:nvSpPr>
        <p:spPr>
          <a:xfrm>
            <a:off x="827584" y="3717032"/>
            <a:ext cx="7632848" cy="646331"/>
          </a:xfrm>
          <a:prstGeom prst="rect">
            <a:avLst/>
          </a:prstGeom>
          <a:noFill/>
          <a:ln>
            <a:solidFill>
              <a:srgbClr val="FF0000"/>
            </a:solidFill>
          </a:ln>
        </p:spPr>
        <p:txBody>
          <a:bodyPr wrap="square">
            <a:spAutoFit/>
          </a:bodyPr>
          <a:lstStyle/>
          <a:p>
            <a:r>
              <a:rPr lang="fr-FR" dirty="0" smtClean="0">
                <a:solidFill>
                  <a:srgbClr val="FF0000"/>
                </a:solidFill>
                <a:latin typeface="Times New Roman" pitchFamily="18" charset="0"/>
                <a:cs typeface="Times New Roman" pitchFamily="18" charset="0"/>
              </a:rPr>
              <a:t>En C, un tableau doit forcément être numéroté par des indices, comment fait-on pour retrouver le bon numéro de case si on connaît seulement un nom. </a:t>
            </a:r>
            <a:endParaRPr lang="fr-FR"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de hachage</a:t>
            </a:r>
            <a:endParaRPr lang="fr-FR" dirty="0"/>
          </a:p>
        </p:txBody>
      </p:sp>
      <p:sp>
        <p:nvSpPr>
          <p:cNvPr id="1025" name="Rectangle 1"/>
          <p:cNvSpPr>
            <a:spLocks noChangeArrowheads="1"/>
          </p:cNvSpPr>
          <p:nvPr/>
        </p:nvSpPr>
        <p:spPr bwMode="auto">
          <a:xfrm>
            <a:off x="755576" y="1953707"/>
            <a:ext cx="777686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dirty="0">
                <a:latin typeface="Times New Roman" pitchFamily="18" charset="0"/>
                <a:cs typeface="Times New Roman" pitchFamily="18" charset="0"/>
              </a:rPr>
              <a:t>U</a:t>
            </a: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n tableau où</a:t>
            </a:r>
            <a:r>
              <a:rPr kumimoji="0" lang="fr-FR" b="0" i="0" u="none" strike="noStrike" cap="none" normalizeH="0" dirty="0" smtClean="0">
                <a:ln>
                  <a:noFill/>
                </a:ln>
                <a:solidFill>
                  <a:schemeClr val="tx1"/>
                </a:solidFill>
                <a:effectLst/>
                <a:latin typeface="Times New Roman" pitchFamily="18" charset="0"/>
                <a:cs typeface="Times New Roman" pitchFamily="18" charset="0"/>
              </a:rPr>
              <a:t> </a:t>
            </a: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chaque case a un indice et possède un pointeur vers une structure de type </a:t>
            </a:r>
            <a:r>
              <a:rPr kumimoji="0" lang="fr-FR" b="0" i="0" u="none" strike="noStrike" cap="none" normalizeH="0" baseline="0" dirty="0" err="1" smtClean="0">
                <a:ln>
                  <a:noFill/>
                </a:ln>
                <a:solidFill>
                  <a:schemeClr val="tx1"/>
                </a:solidFill>
                <a:effectLst/>
                <a:latin typeface="Times New Roman" pitchFamily="18" charset="0"/>
                <a:cs typeface="Times New Roman" pitchFamily="18" charset="0"/>
              </a:rPr>
              <a:t>Eleve</a:t>
            </a: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3" cstate="print"/>
          <a:srcRect/>
          <a:stretch>
            <a:fillRect/>
          </a:stretch>
        </p:blipFill>
        <p:spPr bwMode="auto">
          <a:xfrm>
            <a:off x="827584" y="2708920"/>
            <a:ext cx="4924425" cy="3168352"/>
          </a:xfrm>
          <a:prstGeom prst="rect">
            <a:avLst/>
          </a:prstGeom>
          <a:noFill/>
          <a:ln w="9525">
            <a:noFill/>
            <a:miter lim="800000"/>
            <a:headEnd/>
            <a:tailEnd/>
          </a:ln>
        </p:spPr>
      </p:pic>
      <p:sp>
        <p:nvSpPr>
          <p:cNvPr id="5" name="Rectangle 4"/>
          <p:cNvSpPr/>
          <p:nvPr/>
        </p:nvSpPr>
        <p:spPr>
          <a:xfrm>
            <a:off x="611560" y="5949280"/>
            <a:ext cx="7992888" cy="369332"/>
          </a:xfrm>
          <a:prstGeom prst="rect">
            <a:avLst/>
          </a:prstGeom>
        </p:spPr>
        <p:txBody>
          <a:bodyPr wrap="square">
            <a:spAutoFit/>
          </a:bodyPr>
          <a:lstStyle/>
          <a:p>
            <a:r>
              <a:rPr lang="fr-FR" dirty="0" smtClean="0">
                <a:latin typeface="Times New Roman" pitchFamily="18" charset="0"/>
                <a:cs typeface="Times New Roman" pitchFamily="18" charset="0"/>
              </a:rPr>
              <a:t>Il faut pouvoir faire l'association entre chaque nom et un numéro de case de tableau</a:t>
            </a:r>
            <a:endParaRPr lang="fr-FR" dirty="0">
              <a:latin typeface="Times New Roman" pitchFamily="18" charset="0"/>
              <a:cs typeface="Times New Roman" pitchFamily="18" charset="0"/>
            </a:endParaRPr>
          </a:p>
        </p:txBody>
      </p:sp>
      <p:sp>
        <p:nvSpPr>
          <p:cNvPr id="6" name="Rectangle 5"/>
          <p:cNvSpPr/>
          <p:nvPr/>
        </p:nvSpPr>
        <p:spPr>
          <a:xfrm>
            <a:off x="5868144" y="2996952"/>
            <a:ext cx="2232248" cy="1200329"/>
          </a:xfrm>
          <a:prstGeom prst="rect">
            <a:avLst/>
          </a:prstGeom>
          <a:ln>
            <a:solidFill>
              <a:srgbClr val="FF0000"/>
            </a:solidFill>
          </a:ln>
        </p:spPr>
        <p:txBody>
          <a:bodyPr wrap="square">
            <a:spAutoFit/>
          </a:bodyPr>
          <a:lstStyle/>
          <a:p>
            <a:r>
              <a:rPr lang="fr-FR" dirty="0" smtClean="0">
                <a:latin typeface="Times New Roman" pitchFamily="18" charset="0"/>
                <a:cs typeface="Times New Roman" pitchFamily="18" charset="0"/>
              </a:rPr>
              <a:t>Julien Lefebvre = 0 ;</a:t>
            </a:r>
          </a:p>
          <a:p>
            <a:r>
              <a:rPr lang="fr-FR" dirty="0" smtClean="0">
                <a:latin typeface="Times New Roman" pitchFamily="18" charset="0"/>
                <a:cs typeface="Times New Roman" pitchFamily="18" charset="0"/>
              </a:rPr>
              <a:t>Aurélie </a:t>
            </a:r>
            <a:r>
              <a:rPr lang="fr-FR" dirty="0" err="1" smtClean="0">
                <a:latin typeface="Times New Roman" pitchFamily="18" charset="0"/>
                <a:cs typeface="Times New Roman" pitchFamily="18" charset="0"/>
              </a:rPr>
              <a:t>Bassoli</a:t>
            </a:r>
            <a:r>
              <a:rPr lang="fr-FR" dirty="0" smtClean="0">
                <a:latin typeface="Times New Roman" pitchFamily="18" charset="0"/>
                <a:cs typeface="Times New Roman" pitchFamily="18" charset="0"/>
              </a:rPr>
              <a:t> = 1 ;</a:t>
            </a:r>
          </a:p>
          <a:p>
            <a:r>
              <a:rPr lang="fr-FR" dirty="0" smtClean="0">
                <a:latin typeface="Times New Roman" pitchFamily="18" charset="0"/>
                <a:cs typeface="Times New Roman" pitchFamily="18" charset="0"/>
              </a:rPr>
              <a:t>Yann Martinez = 2 ;</a:t>
            </a:r>
          </a:p>
          <a:p>
            <a:r>
              <a:rPr lang="fr-FR" dirty="0" smtClean="0">
                <a:latin typeface="Times New Roman" pitchFamily="18" charset="0"/>
                <a:cs typeface="Times New Roman" pitchFamily="18" charset="0"/>
              </a:rPr>
              <a:t>Luc </a:t>
            </a:r>
            <a:r>
              <a:rPr lang="fr-FR" dirty="0" err="1" smtClean="0">
                <a:latin typeface="Times New Roman" pitchFamily="18" charset="0"/>
                <a:cs typeface="Times New Roman" pitchFamily="18" charset="0"/>
              </a:rPr>
              <a:t>Doncieux</a:t>
            </a:r>
            <a:r>
              <a:rPr lang="fr-FR" dirty="0" smtClean="0">
                <a:latin typeface="Times New Roman" pitchFamily="18" charset="0"/>
                <a:cs typeface="Times New Roman" pitchFamily="18" charset="0"/>
              </a:rPr>
              <a:t> = 3.</a:t>
            </a:r>
            <a:endParaRPr lang="fr-FR" dirty="0">
              <a:latin typeface="Times New Roman" pitchFamily="18" charset="0"/>
              <a:cs typeface="Times New Roman" pitchFamily="18" charset="0"/>
            </a:endParaRPr>
          </a:p>
        </p:txBody>
      </p:sp>
      <p:sp>
        <p:nvSpPr>
          <p:cNvPr id="7" name="Rectangle 6"/>
          <p:cNvSpPr/>
          <p:nvPr/>
        </p:nvSpPr>
        <p:spPr>
          <a:xfrm>
            <a:off x="5724128" y="5229200"/>
            <a:ext cx="2566728" cy="369332"/>
          </a:xfrm>
          <a:prstGeom prst="rect">
            <a:avLst/>
          </a:prstGeom>
        </p:spPr>
        <p:txBody>
          <a:bodyPr wrap="none">
            <a:spAutoFit/>
          </a:bodyPr>
          <a:lstStyle/>
          <a:p>
            <a:r>
              <a:rPr lang="fr-FR" dirty="0" smtClean="0">
                <a:latin typeface="Times New Roman" pitchFamily="18" charset="0"/>
                <a:cs typeface="Times New Roman" pitchFamily="18" charset="0"/>
              </a:rPr>
              <a:t>tableau["Luc </a:t>
            </a:r>
            <a:r>
              <a:rPr lang="fr-FR" dirty="0" err="1" smtClean="0">
                <a:latin typeface="Times New Roman" pitchFamily="18" charset="0"/>
                <a:cs typeface="Times New Roman" pitchFamily="18" charset="0"/>
              </a:rPr>
              <a:t>Doncieux</a:t>
            </a:r>
            <a:r>
              <a:rPr lang="fr-FR" dirty="0" smtClean="0">
                <a:latin typeface="Times New Roman" pitchFamily="18" charset="0"/>
                <a:cs typeface="Times New Roman" pitchFamily="18" charset="0"/>
              </a:rPr>
              <a:t>"] </a:t>
            </a:r>
            <a:endParaRPr lang="fr-FR" dirty="0">
              <a:latin typeface="Times New Roman" pitchFamily="18" charset="0"/>
              <a:cs typeface="Times New Roman" pitchFamily="18" charset="0"/>
            </a:endParaRPr>
          </a:p>
        </p:txBody>
      </p:sp>
      <p:sp>
        <p:nvSpPr>
          <p:cNvPr id="8" name="Multiplier 7"/>
          <p:cNvSpPr/>
          <p:nvPr/>
        </p:nvSpPr>
        <p:spPr>
          <a:xfrm>
            <a:off x="6372200" y="4941168"/>
            <a:ext cx="1080120" cy="9361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de hachage</a:t>
            </a:r>
            <a:endParaRPr lang="fr-FR" dirty="0"/>
          </a:p>
        </p:txBody>
      </p:sp>
      <p:sp>
        <p:nvSpPr>
          <p:cNvPr id="3" name="Rectangle 2"/>
          <p:cNvSpPr/>
          <p:nvPr/>
        </p:nvSpPr>
        <p:spPr>
          <a:xfrm>
            <a:off x="683568" y="1700808"/>
            <a:ext cx="7776864" cy="1477328"/>
          </a:xfrm>
          <a:prstGeom prst="rect">
            <a:avLst/>
          </a:prstGeom>
        </p:spPr>
        <p:txBody>
          <a:bodyPr wrap="square">
            <a:spAutoFit/>
          </a:bodyPr>
          <a:lstStyle/>
          <a:p>
            <a:pPr marL="182563" indent="-182563" algn="just">
              <a:buFont typeface="Wingdings" pitchFamily="2" charset="2"/>
              <a:buChar char="§"/>
            </a:pPr>
            <a:r>
              <a:rPr lang="fr-FR" b="1" dirty="0" smtClean="0">
                <a:solidFill>
                  <a:srgbClr val="FF0000"/>
                </a:solidFill>
                <a:latin typeface="Times New Roman" pitchFamily="18" charset="0"/>
                <a:cs typeface="Times New Roman" pitchFamily="18" charset="0"/>
              </a:rPr>
              <a:t>Problème</a:t>
            </a:r>
            <a:r>
              <a:rPr lang="fr-FR" dirty="0" smtClean="0">
                <a:latin typeface="Times New Roman" pitchFamily="18" charset="0"/>
                <a:cs typeface="Times New Roman" pitchFamily="18" charset="0"/>
              </a:rPr>
              <a:t> : comment transformer une chaîne de caractères en numéro ? C'est toute la magie du hachage. </a:t>
            </a:r>
          </a:p>
          <a:p>
            <a:pPr marL="182563" indent="-182563" algn="just">
              <a:buFont typeface="Wingdings" pitchFamily="2" charset="2"/>
              <a:buChar char="§"/>
            </a:pPr>
            <a:r>
              <a:rPr lang="fr-FR" dirty="0" smtClean="0">
                <a:latin typeface="Times New Roman" pitchFamily="18" charset="0"/>
                <a:cs typeface="Times New Roman" pitchFamily="18" charset="0"/>
              </a:rPr>
              <a:t>Il faut écrire une fonction qui prend en entrée une chaîne de caractères, fait des calculs avec, puis retourne en sortie un numéro correspondant à cette chaîne. </a:t>
            </a:r>
          </a:p>
          <a:p>
            <a:pPr marL="182563" indent="-182563" algn="just">
              <a:buFont typeface="Wingdings" pitchFamily="2" charset="2"/>
              <a:buChar char="§"/>
            </a:pPr>
            <a:r>
              <a:rPr lang="fr-FR" dirty="0" smtClean="0">
                <a:latin typeface="Times New Roman" pitchFamily="18" charset="0"/>
                <a:cs typeface="Times New Roman" pitchFamily="18" charset="0"/>
              </a:rPr>
              <a:t>Ce numéro sera l'indice de la case dans le tableau .</a:t>
            </a:r>
            <a:endParaRPr lang="fr-FR" dirty="0">
              <a:latin typeface="Times New Roman" pitchFamily="18" charset="0"/>
              <a:cs typeface="Times New Roman" pitchFamily="18" charset="0"/>
            </a:endParaRPr>
          </a:p>
        </p:txBody>
      </p:sp>
      <p:pic>
        <p:nvPicPr>
          <p:cNvPr id="23554" name="Picture 2" descr="La fonction de hachage génère un indice correspondant au nom envoyé en paramètre"/>
          <p:cNvPicPr>
            <a:picLocks noChangeAspect="1" noChangeArrowheads="1"/>
          </p:cNvPicPr>
          <p:nvPr/>
        </p:nvPicPr>
        <p:blipFill>
          <a:blip r:embed="rId2" cstate="print"/>
          <a:srcRect/>
          <a:stretch>
            <a:fillRect/>
          </a:stretch>
        </p:blipFill>
        <p:spPr bwMode="auto">
          <a:xfrm>
            <a:off x="755576" y="3356992"/>
            <a:ext cx="7762329" cy="28072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 de hachage</a:t>
            </a:r>
            <a:endParaRPr lang="fr-FR" dirty="0"/>
          </a:p>
        </p:txBody>
      </p:sp>
      <p:sp>
        <p:nvSpPr>
          <p:cNvPr id="25601" name="Rectangle 1"/>
          <p:cNvSpPr>
            <a:spLocks noChangeArrowheads="1"/>
          </p:cNvSpPr>
          <p:nvPr/>
        </p:nvSpPr>
        <p:spPr bwMode="auto">
          <a:xfrm>
            <a:off x="700663" y="1701679"/>
            <a:ext cx="7831777"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Exemple : un tableau de 100 cases dans lequel on va stocker des pointeurs vers des structures </a:t>
            </a:r>
            <a:r>
              <a:rPr kumimoji="0" lang="fr-FR" b="0" i="0" u="none" strike="noStrike" cap="none" normalizeH="0" baseline="0" dirty="0" err="1" smtClean="0">
                <a:ln>
                  <a:noFill/>
                </a:ln>
                <a:solidFill>
                  <a:schemeClr val="tx1"/>
                </a:solidFill>
                <a:effectLst/>
                <a:latin typeface="Times New Roman" pitchFamily="18" charset="0"/>
                <a:cs typeface="Times New Roman" pitchFamily="18" charset="0"/>
              </a:rPr>
              <a:t>Eleve</a:t>
            </a:r>
            <a:r>
              <a:rPr kumimoji="0" lang="fr-FR" b="0" i="0" u="none" strike="noStrike" cap="none" normalizeH="0" baseline="0" dirty="0" smtClean="0">
                <a:ln>
                  <a:noFill/>
                </a:ln>
                <a:solidFill>
                  <a:schemeClr val="tx1"/>
                </a:solidFill>
                <a:effectLst/>
                <a:latin typeface="Times New Roman" pitchFamily="18" charset="0"/>
                <a:cs typeface="Times New Roman" pitchFamily="18" charset="0"/>
              </a:rPr>
              <a:t>.</a:t>
            </a:r>
          </a:p>
        </p:txBody>
      </p:sp>
      <p:sp>
        <p:nvSpPr>
          <p:cNvPr id="4" name="Rectangle 3"/>
          <p:cNvSpPr/>
          <p:nvPr/>
        </p:nvSpPr>
        <p:spPr>
          <a:xfrm>
            <a:off x="3059832" y="2420888"/>
            <a:ext cx="2114681" cy="369332"/>
          </a:xfrm>
          <a:prstGeom prst="rect">
            <a:avLst/>
          </a:prstGeom>
          <a:ln>
            <a:solidFill>
              <a:srgbClr val="0070C0"/>
            </a:solidFill>
          </a:ln>
        </p:spPr>
        <p:txBody>
          <a:bodyPr wrap="none">
            <a:spAutoFit/>
          </a:bodyPr>
          <a:lstStyle/>
          <a:p>
            <a:r>
              <a:rPr lang="fr-FR" dirty="0" err="1" smtClean="0">
                <a:latin typeface="Times New Roman" pitchFamily="18" charset="0"/>
                <a:cs typeface="Times New Roman" pitchFamily="18" charset="0"/>
              </a:rPr>
              <a:t>Eleve</a:t>
            </a:r>
            <a:r>
              <a:rPr lang="fr-FR" dirty="0" smtClean="0">
                <a:latin typeface="Times New Roman" pitchFamily="18" charset="0"/>
                <a:cs typeface="Times New Roman" pitchFamily="18" charset="0"/>
              </a:rPr>
              <a:t>* tableau[100];</a:t>
            </a:r>
            <a:endParaRPr lang="fr-FR" dirty="0">
              <a:latin typeface="Times New Roman" pitchFamily="18" charset="0"/>
              <a:cs typeface="Times New Roman" pitchFamily="18" charset="0"/>
            </a:endParaRPr>
          </a:p>
        </p:txBody>
      </p:sp>
      <p:sp>
        <p:nvSpPr>
          <p:cNvPr id="5" name="Rectangle 4"/>
          <p:cNvSpPr/>
          <p:nvPr/>
        </p:nvSpPr>
        <p:spPr>
          <a:xfrm>
            <a:off x="683568" y="2996952"/>
            <a:ext cx="7848872" cy="2031325"/>
          </a:xfrm>
          <a:prstGeom prst="rect">
            <a:avLst/>
          </a:prstGeom>
        </p:spPr>
        <p:txBody>
          <a:bodyPr wrap="square">
            <a:spAutoFit/>
          </a:bodyPr>
          <a:lstStyle/>
          <a:p>
            <a:pPr marL="182563" indent="-182563" algn="just">
              <a:buFont typeface="Wingdings" pitchFamily="2" charset="2"/>
              <a:buChar char="§"/>
            </a:pPr>
            <a:r>
              <a:rPr lang="fr-FR" dirty="0">
                <a:latin typeface="Times New Roman" pitchFamily="18" charset="0"/>
                <a:cs typeface="Times New Roman" pitchFamily="18" charset="0"/>
              </a:rPr>
              <a:t>E</a:t>
            </a:r>
            <a:r>
              <a:rPr lang="fr-FR" dirty="0" smtClean="0">
                <a:latin typeface="Times New Roman" pitchFamily="18" charset="0"/>
                <a:cs typeface="Times New Roman" pitchFamily="18" charset="0"/>
              </a:rPr>
              <a:t>crire une fonction qui, à partir d'un nom, génère un nombre compris entre 0 et 99 (les indices du tableau). </a:t>
            </a:r>
          </a:p>
          <a:p>
            <a:pPr marL="182563" indent="-182563" algn="just">
              <a:buFont typeface="Wingdings" pitchFamily="2" charset="2"/>
              <a:buChar char="§"/>
            </a:pPr>
            <a:r>
              <a:rPr lang="fr-FR" dirty="0" smtClean="0">
                <a:latin typeface="Times New Roman" pitchFamily="18" charset="0"/>
                <a:cs typeface="Times New Roman" pitchFamily="18" charset="0"/>
              </a:rPr>
              <a:t>Il existe des méthodes mathématiques très complexes pour « hacher » des données, c'est-à-dire les transformer en nombres. (Les algorithmes </a:t>
            </a:r>
            <a:r>
              <a:rPr lang="fr-FR" dirty="0" smtClean="0">
                <a:solidFill>
                  <a:srgbClr val="FF0000"/>
                </a:solidFill>
                <a:latin typeface="Times New Roman" pitchFamily="18" charset="0"/>
                <a:cs typeface="Times New Roman" pitchFamily="18" charset="0"/>
              </a:rPr>
              <a:t>MD5</a:t>
            </a:r>
            <a:r>
              <a:rPr lang="fr-FR" dirty="0" smtClean="0">
                <a:latin typeface="Times New Roman" pitchFamily="18" charset="0"/>
                <a:cs typeface="Times New Roman" pitchFamily="18" charset="0"/>
              </a:rPr>
              <a:t> et </a:t>
            </a:r>
            <a:r>
              <a:rPr lang="fr-FR" dirty="0" smtClean="0">
                <a:solidFill>
                  <a:srgbClr val="FF0000"/>
                </a:solidFill>
                <a:latin typeface="Times New Roman" pitchFamily="18" charset="0"/>
                <a:cs typeface="Times New Roman" pitchFamily="18" charset="0"/>
              </a:rPr>
              <a:t>SHA1</a:t>
            </a:r>
            <a:r>
              <a:rPr lang="fr-FR" dirty="0" smtClean="0">
                <a:latin typeface="Times New Roman" pitchFamily="18" charset="0"/>
                <a:cs typeface="Times New Roman" pitchFamily="18" charset="0"/>
              </a:rPr>
              <a:t>).</a:t>
            </a:r>
          </a:p>
          <a:p>
            <a:pPr marL="182563" indent="-182563" algn="just">
              <a:buFont typeface="Wingdings" pitchFamily="2" charset="2"/>
              <a:buChar char="§"/>
            </a:pPr>
            <a:r>
              <a:rPr lang="fr-FR" dirty="0">
                <a:latin typeface="Times New Roman" pitchFamily="18" charset="0"/>
                <a:cs typeface="Times New Roman" pitchFamily="18" charset="0"/>
              </a:rPr>
              <a:t>I</a:t>
            </a:r>
            <a:r>
              <a:rPr lang="fr-FR" dirty="0" smtClean="0">
                <a:latin typeface="Times New Roman" pitchFamily="18" charset="0"/>
                <a:cs typeface="Times New Roman" pitchFamily="18" charset="0"/>
              </a:rPr>
              <a:t>nventer votre propre fonction de hachage. (Ex : additionner les valeurs ASCII de chaque lettre ).</a:t>
            </a:r>
            <a:endParaRPr lang="fr-FR" dirty="0">
              <a:latin typeface="Times New Roman" pitchFamily="18" charset="0"/>
              <a:cs typeface="Times New Roman" pitchFamily="18" charset="0"/>
            </a:endParaRPr>
          </a:p>
        </p:txBody>
      </p:sp>
      <p:sp>
        <p:nvSpPr>
          <p:cNvPr id="6" name="Rectangle 5"/>
          <p:cNvSpPr/>
          <p:nvPr/>
        </p:nvSpPr>
        <p:spPr>
          <a:xfrm>
            <a:off x="1907704" y="5445224"/>
            <a:ext cx="5256584" cy="369332"/>
          </a:xfrm>
          <a:prstGeom prst="rect">
            <a:avLst/>
          </a:prstGeom>
          <a:ln>
            <a:solidFill>
              <a:srgbClr val="0070C0"/>
            </a:solidFill>
          </a:ln>
        </p:spPr>
        <p:txBody>
          <a:bodyPr wrap="square">
            <a:spAutoFit/>
          </a:bodyPr>
          <a:lstStyle/>
          <a:p>
            <a:r>
              <a:rPr lang="fr-FR" dirty="0" smtClean="0">
                <a:latin typeface="Times New Roman" pitchFamily="18" charset="0"/>
                <a:cs typeface="Times New Roman" pitchFamily="18" charset="0"/>
              </a:rPr>
              <a:t>'L' + 'u' + 'c' + ' ' + 'D' + 'o' + 'n' + 'c' + 'i' + 'e' + 'u' + 'x'</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3">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Thème3</Template>
  <TotalTime>734</TotalTime>
  <Words>1409</Words>
  <Application>Microsoft Office PowerPoint</Application>
  <PresentationFormat>Affichage à l'écran (4:3)</PresentationFormat>
  <Paragraphs>111</Paragraphs>
  <Slides>16</Slides>
  <Notes>5</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Thème3</vt:lpstr>
      <vt:lpstr>Hachage</vt:lpstr>
      <vt:lpstr>Plan</vt:lpstr>
      <vt:lpstr>Introduction</vt:lpstr>
      <vt:lpstr>Liste chainée vs tableau</vt:lpstr>
      <vt:lpstr>Table de hachage</vt:lpstr>
      <vt:lpstr>Table de hachage</vt:lpstr>
      <vt:lpstr>Table de hachage</vt:lpstr>
      <vt:lpstr>Table de hachage</vt:lpstr>
      <vt:lpstr>Fonction de hachage</vt:lpstr>
      <vt:lpstr>Fonction de hachage</vt:lpstr>
      <vt:lpstr>Fonction de hachage</vt:lpstr>
      <vt:lpstr>Gérer les collisions</vt:lpstr>
      <vt:lpstr>Gérer les collisions</vt:lpstr>
      <vt:lpstr>Gérer les collisions</vt:lpstr>
      <vt:lpstr>Limites</vt:lpstr>
      <vt:lpstr>Résumé</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pc</dc:creator>
  <cp:lastModifiedBy>pc</cp:lastModifiedBy>
  <cp:revision>21</cp:revision>
  <dcterms:created xsi:type="dcterms:W3CDTF">2016-05-02T19:33:31Z</dcterms:created>
  <dcterms:modified xsi:type="dcterms:W3CDTF">2016-05-09T10:34:13Z</dcterms:modified>
</cp:coreProperties>
</file>