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38" autoAdjust="0"/>
  </p:normalViewPr>
  <p:slideViewPr>
    <p:cSldViewPr>
      <p:cViewPr varScale="1">
        <p:scale>
          <a:sx n="59" d="100"/>
          <a:sy n="59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1B29-D4C1-4481-A896-114CF46C49C2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E28D7-D063-4221-AF0B-03756E98C1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E28D7-D063-4221-AF0B-03756E98C103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3832"/>
            <a:ext cx="7024744" cy="85496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0E93CFC-C280-4954-AF42-4E017FD322BE}" type="datetimeFigureOut">
              <a:rPr lang="fr-FR" smtClean="0"/>
              <a:pPr/>
              <a:t>23/02/2016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43DF256-ECD8-46F1-B0B8-730D5BEF0B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008556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Listes chainées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/>
          <a:lstStyle/>
          <a:p>
            <a:r>
              <a:rPr lang="fr-FR" dirty="0" smtClean="0"/>
              <a:t>Fait par : Mme </a:t>
            </a:r>
            <a:r>
              <a:rPr lang="fr-FR" dirty="0" err="1" smtClean="0"/>
              <a:t>Nouzri</a:t>
            </a:r>
            <a:r>
              <a:rPr lang="fr-FR" dirty="0" smtClean="0"/>
              <a:t> Sana</a:t>
            </a:r>
          </a:p>
          <a:p>
            <a:r>
              <a:rPr lang="fr-FR" dirty="0" smtClean="0"/>
              <a:t>sana.nouzri@gmail.com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076056" y="54452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Chapitre II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8549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Traitements de base d'utilisation d'une liste chaînée simple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7128792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8549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Traitements de base d'utilisation d'une liste chaînée simple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88832" cy="458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8549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Traitements de base d'utilisation d'une liste chaînée simple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060848"/>
            <a:ext cx="7128792" cy="423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686" y="917848"/>
            <a:ext cx="8752818" cy="854968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Créer une liste chaînée composée de plusieurs éléments de type chaîne de caractères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611560" y="2276872"/>
            <a:ext cx="792088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Algorithme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CréationListeNombreConnu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P 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NombreElt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: entier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Compteur : entier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Lire(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NombreElt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&lt;-Nil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POUR Compteur DE 1 A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NombreElt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FAIRE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Allouer(P)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réserve un espace mémoire pour l’élément à ajouter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Lire(P^.Info)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stocke dans l'Info de l'élément pointé par P la valeur saisie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P^.Suivant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élément inséré en tête de liste */</a:t>
            </a: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 P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le pointeur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pointe maintenant sur P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POUR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FIN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6352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Créer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une liste chaînée contenant un nombre d'éléments à préciser par l'utilisateur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686" y="917848"/>
            <a:ext cx="8752818" cy="854968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Créer une liste chaînée composée de plusieurs éléments de type chaîne de caractères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611560" y="2276872"/>
            <a:ext cx="792088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Algorithme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CréationListeNombreInconnu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P : Liste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Valeur : chaîne de caractères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&lt;-Nil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Lire (Valeur)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TANT QUE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Valeur ≠ "XXX" FAIRE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Allouer(P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	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réserve un espace mémoire pour l’élément à ajouter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P^.Info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&lt;-Valeur	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stocke dans l'Info de l'élément pointé par P la valeur saisie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P^.Suivant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élément inséré en tête de liste */</a:t>
            </a: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&lt;-P		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le pointeur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pointe maintenant sur P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Lire (Valeur)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 TANT QUE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6352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réer une liste chaînée contenant un nombre indéterminé d'éléments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773832"/>
            <a:ext cx="7560958" cy="85496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Afficher les éléments d'une liste chaînée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1700808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Une liste chaînée simple ne peut être parcourue que du premier vers le dernier élément de la liste.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636912"/>
            <a:ext cx="7560840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AfficherListe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Entrée P : Liste)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++/*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Afficher les éléments d’une liste chaînée passée en paramètre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 &lt;-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 pointe sur le premier élément de la liste*/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/* On parcourt la liste tant que l'adresse de l'élément suivant n'est pas Nil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TANT QUE P &lt;&gt; NIL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FAIRE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si la liste est vide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est à Nil */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Ecrire(P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^.Info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afficher la valeur contenue à l'adresse pointée par P */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 &lt;-P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^.Suivant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On passe à l'élément suivant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 TANT QUE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8549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Rechercher une valeur donnée dans une liste chaînée ordonnée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2420888"/>
            <a:ext cx="7560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liste va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être parcourue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à partir de son premier élément (celui pointé par le pointeur de tête). Il a deux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cas d’arrêt :</a:t>
            </a:r>
          </a:p>
          <a:p>
            <a:pPr algn="just"/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352425" indent="-176213" algn="just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avoir trouvé la valeur de l'élément,</a:t>
            </a:r>
          </a:p>
          <a:p>
            <a:pPr marL="352425" indent="-176213" algn="just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avoir atteint la fin de la liste.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980728"/>
            <a:ext cx="7704856" cy="54784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1400" b="1" dirty="0" err="1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err="1">
                <a:latin typeface="Times New Roman" pitchFamily="18" charset="0"/>
                <a:cs typeface="Times New Roman" pitchFamily="18" charset="0"/>
              </a:rPr>
              <a:t>RechercherValeurListe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400" b="1" i="1" dirty="0">
                <a:latin typeface="Times New Roman" pitchFamily="18" charset="0"/>
                <a:cs typeface="Times New Roman" pitchFamily="18" charset="0"/>
              </a:rPr>
              <a:t>Entrée </a:t>
            </a:r>
            <a:r>
              <a:rPr lang="fr-FR" sz="1400" b="1" i="1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sz="1400" b="1" i="1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1400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b="1" i="1" dirty="0">
                <a:latin typeface="Times New Roman" pitchFamily="18" charset="0"/>
                <a:cs typeface="Times New Roman" pitchFamily="18" charset="0"/>
              </a:rPr>
              <a:t>Val : variant)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/* Rechercher si une valeur donnée en paramètre est présente dans la liste passée en paramètre */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Variables locales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 :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	/*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pointeur de parcours de la liste */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Trouve : booléen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indicateur de succès de la recherche */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fr-FR" sz="1400" b="1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&lt;&gt; Nil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ALORS	 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/* la liste n'est pas vide on peut donc y chercher une valeur */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Trouve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&lt;-Faux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TANTQUE P &lt;&gt; Nil ET Non Trouve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SI P^.Info = Val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ALORS	 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/* L'élément recherché est l'élément courant */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Trouve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&lt;-Vrai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SINON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		/* 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L'élément courant n'est pas l'élément recherché */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&lt;-P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^.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Suivant	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/* on passe à l'élément suivant dans la liste */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FIN TANT QUE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Trouve  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ALORS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Ecrire (" La valeur ", Val, " est dans la liste")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SINON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Ecrire (" La valeur ", Val, " n'est pas dans la liste")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SINON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Ecrire("La liste est vide")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99592" y="5486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Suite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980728"/>
            <a:ext cx="7312776" cy="8549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Supprimer le premier élément d'une liste chaînée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916832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Il y a deux actions, dans cet ordre, à réaliser :</a:t>
            </a:r>
          </a:p>
          <a:p>
            <a:pPr marL="273050" indent="-9683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faire pointer la tête de liste sur le deuxième élément de la liste,</a:t>
            </a:r>
          </a:p>
          <a:p>
            <a:pPr marL="273050" indent="-9683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libérer l'espace mémoire occupé par l'élément supprimé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nécessaire de déclarer un pointeur local qui va pointer sur l'élément à supprimer, et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permettre de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libérer l'espace qu'il occupait.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293096"/>
            <a:ext cx="756084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917848"/>
            <a:ext cx="7024744" cy="8549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Supprimer le premier élément d'une liste chaînée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1989995"/>
            <a:ext cx="7992888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SupprimerPremierElement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Entrée/Sortie </a:t>
            </a:r>
            <a:r>
              <a:rPr lang="fr-FR" b="1" i="1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 : Liste)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/* Supprime le premier élément de la liste dont le pointeur de tête est passé en paramètre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Variables locales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P 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Êlement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pointeur sur l'élément à supprimer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&lt;&gt; Nil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ALORS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la liste n'est pas vide on peut donc supprimer le premier élément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	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 pointe sur le 1er élément de la liste */</a:t>
            </a: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&lt;-P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^.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Suivant	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la tête de liste doit pointer sur le deuxième 'élément */</a:t>
            </a: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Desallouer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(P)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libération de l'espace mémoire qu'occupait le premier élément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SINON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Ecrire("La liste est vide")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Listes chaînées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84482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Définitions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2348880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Un élément d'une liste est l'ensemble (ou structure) formé :</a:t>
            </a:r>
          </a:p>
          <a:p>
            <a:pPr marL="360363" indent="-18097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d'une donnée ou information,</a:t>
            </a:r>
          </a:p>
          <a:p>
            <a:pPr marL="360363" indent="-180975" algn="just"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d'un pointeur nommé Suivant indiquant la position de l'élément le suivant dans la liste.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A chaque élément est associée une adresse mémoire.</a:t>
            </a:r>
          </a:p>
          <a:p>
            <a:pPr algn="just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listes chaînées font appel à la notion de variable dynamique.</a:t>
            </a:r>
          </a:p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Une variable dynamique: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est déclarée au début de l'exécution d'un programme,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elle y est créée, c'est-à-dire qu'on lui alloue un espace à occuper à une adresse de la mémoire,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elle peut y être détruite, c'est-à-dire que l'espace mémoire qu'elle occupait est libéré,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l'accès à la valeur se fait à l'aide d'un pointeur.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8549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Supprimer d'une liste chaînée un élément portant une valeur donnée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1844824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Il faut:</a:t>
            </a:r>
          </a:p>
          <a:p>
            <a:pPr marL="176213" indent="-176213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raiter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à part la suppression du premier élément car il faut modifier le pointeur de tête,</a:t>
            </a:r>
          </a:p>
          <a:p>
            <a:pPr marL="176213" indent="-176213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rouver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l'adresse P de l'élément à supprimer,</a:t>
            </a:r>
          </a:p>
          <a:p>
            <a:pPr marL="176213" indent="-176213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auvegarder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l'adresse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Prec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de l'élément précédant l'élément pointé par P pour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connaître l'adresse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l'élément précédant l'élément à supprimer, puis faire pointer l'élément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précédent sur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l'élément suivant l'élément à supprimer,</a:t>
            </a:r>
          </a:p>
          <a:p>
            <a:pPr marL="176213" indent="-17621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Libérer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l'espace mémoire occupé par l'élément supprimé.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365104"/>
            <a:ext cx="76328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836712"/>
            <a:ext cx="7992888" cy="56938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1400" b="1" dirty="0" err="1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err="1">
                <a:latin typeface="Times New Roman" pitchFamily="18" charset="0"/>
                <a:cs typeface="Times New Roman" pitchFamily="18" charset="0"/>
              </a:rPr>
              <a:t>SupprimerElement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400" b="1" i="1" dirty="0">
                <a:latin typeface="Times New Roman" pitchFamily="18" charset="0"/>
                <a:cs typeface="Times New Roman" pitchFamily="18" charset="0"/>
              </a:rPr>
              <a:t>Entrée/Sortie </a:t>
            </a:r>
            <a:r>
              <a:rPr lang="fr-FR" sz="1400" b="1" i="1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sz="1400" b="1" i="1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1400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b="1" i="1" dirty="0">
                <a:latin typeface="Times New Roman" pitchFamily="18" charset="0"/>
                <a:cs typeface="Times New Roman" pitchFamily="18" charset="0"/>
              </a:rPr>
              <a:t>Val : variant)</a:t>
            </a:r>
          </a:p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Supprime l'élément dont la valeur est passée en paramètre */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Variables locales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 :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/* pointeur sur l'élément à supprimer */</a:t>
            </a:r>
          </a:p>
          <a:p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Prec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/* pointeur sur l'élément précédant l'élément à supprimer */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Trouvé :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indique si l'élément à supprimer a été trouvé */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fr-FR" sz="1400" b="1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&lt;&gt; Nil ALORS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la liste n'est pas vide on peut donc y chercher une valeur à supprimer */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fr-FR" sz="1400" b="1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^.info = Val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ALORS	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/* l'élément à supprimer est le premier */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^Suivant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Desallouer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(P)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SINON		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/* l'élément à supprimer n'est pas le premier */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Trouve  Faux</a:t>
            </a:r>
          </a:p>
          <a:p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Prec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/* pointeur précédent */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^.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Suivant	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/* pointeur courant */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TANTQUE P &lt;&gt; Nil ET Non Trouve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SI P^.Info = Val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ALORS 	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L'élément recherché est l'élément courant */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Trouve  Vrai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SINON			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/* L'élément courant n'est pas l'élément cherché */</a:t>
            </a:r>
          </a:p>
          <a:p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Prec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&lt;-P			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/* on garde la position du précédent */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^&lt;-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P^.Suivant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	/*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on passe à l'élément suivant dans la liste */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FIN TANT QUE</a:t>
            </a:r>
          </a:p>
          <a:p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3648" y="2132856"/>
            <a:ext cx="6408712" cy="31393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SI Trouve ALORS</a:t>
            </a:r>
          </a:p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Prec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^.Suivant &lt;-P^.Suivant /* on "saute" l'élément à supprimer "/</a:t>
            </a:r>
          </a:p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Desallouer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(P)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SINON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Ecrire ("La valeur ", Val, " n'est pas dans la liste")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SINON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Ecrire("La liste est vide")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FIN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7647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(Suite)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doublement chaînées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844824"/>
            <a:ext cx="7776864" cy="31393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Il existe aussi des liste chaînées, dites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bidirectionnelles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qui peuvent être parcourues dans les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deux sens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du 1er élément au dernier et inversement.</a:t>
            </a:r>
          </a:p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Une liste chaînée bidirectionnelle est composée :</a:t>
            </a:r>
          </a:p>
          <a:p>
            <a:pPr marL="176213" indent="-17621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d'un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ensemble de données,</a:t>
            </a:r>
          </a:p>
          <a:p>
            <a:pPr marL="176213" indent="-17621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l'ensemble des adresses des éléments de la liste,</a:t>
            </a:r>
          </a:p>
          <a:p>
            <a:pPr marL="176213" indent="-17621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d'un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ensemble de pointeurs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Suivant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associés chacun à un élément et qui contient l'adresse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l'élément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suivant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dans la liste,</a:t>
            </a:r>
          </a:p>
          <a:p>
            <a:pPr marL="176213" indent="-17621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d'un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ensemble de pointeurs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Precedent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associés chacun à un élément et qui contient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l'adresse de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l'élément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précédent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dans la liste,</a:t>
            </a:r>
          </a:p>
          <a:p>
            <a:pPr marL="176213" indent="-17621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pointeur sur le premier élément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et du pointeur sur le dernier élément,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522920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Le pointeur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Precedent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du premier élément ainsi que le pointeur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Suivant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du dernier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élément contiennent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la valeur Nil.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doublement chaînées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98884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A l'initialisation d'une liste doublement chaînée les pointeurs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et Queue contiennent la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valeur Nil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24944"/>
            <a:ext cx="7704856" cy="231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doublement chaînées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988840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Déclaration et définition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728" y="2996952"/>
            <a:ext cx="4680520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ListeDC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= ^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= Structure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Precedent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Info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: variant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Suivant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Fin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doublement chaînées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1772816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Afficher les éléments d'une liste doublement chaînée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2204864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Il est possible de parcourir la liste doublement chaînée du premier élément vers le dernier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6213" indent="-17621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pointeur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parcours, P, est initialisé avec l'adresse contenue dans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 Il prend les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valeurs successives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des pointeurs Suivant de chaque élément de la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liste.</a:t>
            </a:r>
          </a:p>
          <a:p>
            <a:pPr marL="176213" indent="-17621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parcours s'arrête lorsque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pointeur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parcours a la valeur Nil. Cet algorithme est analogue à celui du parcours d'une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liste simplement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chaînée.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8232" y="4005064"/>
            <a:ext cx="4644008" cy="224676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1400" b="1" dirty="0" err="1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err="1">
                <a:latin typeface="Times New Roman" pitchFamily="18" charset="0"/>
                <a:cs typeface="Times New Roman" pitchFamily="18" charset="0"/>
              </a:rPr>
              <a:t>AfficherListeAvant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400" b="1" i="1" dirty="0">
                <a:latin typeface="Times New Roman" pitchFamily="18" charset="0"/>
                <a:cs typeface="Times New Roman" pitchFamily="18" charset="0"/>
              </a:rPr>
              <a:t>Entrée </a:t>
            </a:r>
            <a:r>
              <a:rPr lang="fr-FR" sz="1400" b="1" i="1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sz="1400" b="1" i="1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1400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1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Variables locales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 :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TANT QUE P &lt;&gt; NIL FAIRE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Ecrire(P^.Info)</a:t>
            </a:r>
          </a:p>
          <a:p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&lt;-P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^.Suivant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FIN TANT QUE</a:t>
            </a:r>
          </a:p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doublement chaînées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99783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Il est possible de parcourir la liste doublement chaînée du dernier élément vers le premier.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176213" indent="-17621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pointeur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parcours, P, est initialisé avec l'adresse contenue dans Queue. Il prend les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valeurs successives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des pointeurs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Precedent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de chaque élément de la liste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6213" indent="-17621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parcours s'arrête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lorsque le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pointeur de parcours a la valeur Nil.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2" y="3826783"/>
            <a:ext cx="6696744" cy="25545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1600" b="1" dirty="0" err="1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dirty="0" err="1">
                <a:latin typeface="Times New Roman" pitchFamily="18" charset="0"/>
                <a:cs typeface="Times New Roman" pitchFamily="18" charset="0"/>
              </a:rPr>
              <a:t>AfficherListeArriere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600" b="1" i="1" dirty="0">
                <a:latin typeface="Times New Roman" pitchFamily="18" charset="0"/>
                <a:cs typeface="Times New Roman" pitchFamily="18" charset="0"/>
              </a:rPr>
              <a:t>Entrée Queue : </a:t>
            </a:r>
            <a:r>
              <a:rPr lang="fr-FR" sz="1600" b="1" i="1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1600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sz="16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16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Variables locales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 :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i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^&lt;-Queue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TANT QUE P &lt;&gt; NIL FAIRE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Ecrire(P^.Info)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&lt;-P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^.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Precedent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FIN TANT QUE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chaînées circulaires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918573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Une liste chaînée peut être circulaire, c'est à dire que le pointeur du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dernier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élément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contient l'adresse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premier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47963"/>
            <a:ext cx="7488832" cy="22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773832"/>
            <a:ext cx="7240650" cy="85496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Liste doublement chaînée circulaire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1988840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Liste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doublement chaînée circulaire. : Le dernier élément pointe sur le premier,</a:t>
            </a:r>
          </a:p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et le premier élément pointe sur le dernier.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957" y="2924944"/>
            <a:ext cx="7810475" cy="281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chaînées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2204864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pointeur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est une variable dont la valeur est une adresse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mémoire.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pointeur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noté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P, pointe sur une variable dynamique notée P^.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type de base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le type de la variable pointée.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type du pointeur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l'ensemble des adresses des variables pointées du type de base. Il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est représenté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par le symbole ^ suivi de l'identificateur du type de base.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177281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Définitions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149080"/>
            <a:ext cx="59766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Procédures d’allocation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2150854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Les listes chaînées entraînent l'utilisation de procédures d'allocation et de libération dynamiques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la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mémoire. Ces procédures sont les suivantes: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Allouer(P)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réserve un espace mémoire P^ et donne pour valeur à P l'adresse de cet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espace mémoire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 On alloue un espace mémoire pour un élément sur lequel pointe P.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Désallouer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(P)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libère l'espace mémoire qui était occupé par l'élément à supprimer P^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sur lequel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pointe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et définition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1844824"/>
            <a:ext cx="3630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éfinir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le type des éléments de liste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816" y="2204864"/>
            <a:ext cx="3078088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Champs_1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Chaîne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Suivant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^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fin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3501008"/>
            <a:ext cx="322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Déclarer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une variable pointeur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0" y="3933056"/>
            <a:ext cx="1798377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Var P 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^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4365104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Allouer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une cellule mémoire qui réserve un espace en mémoire et donne à P la valeur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l'adresse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l'espace mémoire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P^ :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	Allouer(P)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ffecter des valeur à l'espace mémoire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P^: 	P^.Champs_1&lt;-"Essai" ; </a:t>
            </a:r>
          </a:p>
          <a:p>
            <a:pPr marL="179388" indent="-179388"/>
            <a:r>
              <a:rPr lang="fr-FR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				   	P^.Suivant&lt;- Nil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chaînées simples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700808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Une liste chaînée simple est composée :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d'un ensemble d'éléments tel que chacun :</a:t>
            </a:r>
          </a:p>
          <a:p>
            <a:pPr marL="269875" indent="-179388" algn="just"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rangé en mémoire à une certaine adresse,</a:t>
            </a:r>
          </a:p>
          <a:p>
            <a:pPr marL="269875" indent="-179388" algn="just"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contient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une donnée (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Info),</a:t>
            </a:r>
          </a:p>
          <a:p>
            <a:pPr marL="269875" indent="-179388" algn="just"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contient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un pointeur, souvent nommé Suivant, qui contient l'adresse de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l'élément suivant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dans la liste,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d'une variable, appelée Tête, contenant l'adresse du premier élément de la liste chaînée.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0506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 pointeur du dernier élément contient la valeur Nil. Dans le cas d'une liste vide le pointeur de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tête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contient la valeur Nil. Une liste est définie par l'adresse de son premier élément.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941168"/>
            <a:ext cx="698477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17848"/>
            <a:ext cx="7992888" cy="8549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Traitements de base d'utilisation d'une liste chaînée simple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47664" y="2420888"/>
            <a:ext cx="55263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traitements des listes sont les suivants :</a:t>
            </a:r>
          </a:p>
          <a:p>
            <a:pPr marL="365125" indent="-182563">
              <a:buFont typeface="Wingdings" pitchFamily="2" charset="2"/>
              <a:buChar char="§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Créer une liste.</a:t>
            </a:r>
          </a:p>
          <a:p>
            <a:pPr marL="365125" indent="-182563">
              <a:buFont typeface="Wingdings" pitchFamily="2" charset="2"/>
              <a:buChar char="§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Ajouter un élément.</a:t>
            </a:r>
          </a:p>
          <a:p>
            <a:pPr marL="365125" indent="-182563">
              <a:buFont typeface="Wingdings" pitchFamily="2" charset="2"/>
              <a:buChar char="§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Supprimer un élément.</a:t>
            </a:r>
          </a:p>
          <a:p>
            <a:pPr marL="365125" indent="-182563">
              <a:buFont typeface="Wingdings" pitchFamily="2" charset="2"/>
              <a:buChar char="§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Modifier un élément.</a:t>
            </a:r>
          </a:p>
          <a:p>
            <a:pPr marL="365125" indent="-182563">
              <a:buFont typeface="Wingdings" pitchFamily="2" charset="2"/>
              <a:buChar char="§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Parcourir une liste.</a:t>
            </a:r>
          </a:p>
          <a:p>
            <a:pPr marL="365125" indent="-182563">
              <a:buFont typeface="Wingdings" pitchFamily="2" charset="2"/>
              <a:buChar char="§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Rechercher une valeur dans une liste.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17848"/>
            <a:ext cx="7992888" cy="8549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Traitements de base d'utilisation d'une liste chaînée simple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1560" y="198884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Créer une liste chaînée composée de 2 éléments de type chaîne de caractères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2636912"/>
            <a:ext cx="500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Déclarations des types pour la liste :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Type Liste = ^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= Structure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Info : chaîne de caractères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Suivant 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Fin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17848"/>
            <a:ext cx="7992888" cy="8549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Traitements de base d'utilisation d'une liste chaînée simple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(suite)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2060848"/>
            <a:ext cx="7848872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Algorithme CréationListe2Elements</a:t>
            </a: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P 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NombreElt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: entier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Nil 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pour l'instant la liste est vide*/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2 Allouer(P)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réserve un espace mémoire pour le premier élément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3 Lire(P^.Info)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stocke dans l'Info de l'élément pointé par P la valeur saisie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4 P^.Suivant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&lt;-Nil 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il n'y a pas d'élément suivant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&lt;-P 	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le pointeur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pointe maintenant sur P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/* Il faut maintenant ajouter le 2e élément, ce qui revient à insérer un élément en tête de liste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6 Allouer(P)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réserve un espace mémoire pour le second élément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7 Lire(P^.Info)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stocke dans l'Info de l'élément pointé par P la valeur saisie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8 P^.Suivant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élément inséré en tête de liste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Tete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&lt;-P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3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Thème3</Template>
  <TotalTime>492</TotalTime>
  <Words>1521</Words>
  <Application>Microsoft Office PowerPoint</Application>
  <PresentationFormat>Affichage à l'écran (4:3)</PresentationFormat>
  <Paragraphs>285</Paragraphs>
  <Slides>29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Thème3</vt:lpstr>
      <vt:lpstr>Listes chainées</vt:lpstr>
      <vt:lpstr>Listes chaînées</vt:lpstr>
      <vt:lpstr>Listes chaînées</vt:lpstr>
      <vt:lpstr>Procédures d’allocation</vt:lpstr>
      <vt:lpstr>Déclaration et définition</vt:lpstr>
      <vt:lpstr>Listes chaînées simples</vt:lpstr>
      <vt:lpstr>Traitements de base d'utilisation d'une liste chaînée simple</vt:lpstr>
      <vt:lpstr>Traitements de base d'utilisation d'une liste chaînée simple</vt:lpstr>
      <vt:lpstr>Traitements de base d'utilisation d'une liste chaînée simple</vt:lpstr>
      <vt:lpstr>Traitements de base d'utilisation d'une liste chaînée simple</vt:lpstr>
      <vt:lpstr>Traitements de base d'utilisation d'une liste chaînée simple</vt:lpstr>
      <vt:lpstr>Traitements de base d'utilisation d'une liste chaînée simple</vt:lpstr>
      <vt:lpstr>Créer une liste chaînée composée de plusieurs éléments de type chaîne de caractères</vt:lpstr>
      <vt:lpstr>Créer une liste chaînée composée de plusieurs éléments de type chaîne de caractères</vt:lpstr>
      <vt:lpstr>Afficher les éléments d'une liste chaînée</vt:lpstr>
      <vt:lpstr>Rechercher une valeur donnée dans une liste chaînée ordonnée</vt:lpstr>
      <vt:lpstr>Diapositive 17</vt:lpstr>
      <vt:lpstr>Supprimer le premier élément d'une liste chaînée</vt:lpstr>
      <vt:lpstr>Supprimer le premier élément d'une liste chaînée</vt:lpstr>
      <vt:lpstr>Supprimer d'une liste chaînée un élément portant une valeur donnée</vt:lpstr>
      <vt:lpstr>Diapositive 21</vt:lpstr>
      <vt:lpstr>Diapositive 22</vt:lpstr>
      <vt:lpstr>Listes doublement chaînées</vt:lpstr>
      <vt:lpstr>Listes doublement chaînées</vt:lpstr>
      <vt:lpstr>Listes doublement chaînées</vt:lpstr>
      <vt:lpstr>Listes doublement chaînées</vt:lpstr>
      <vt:lpstr>Listes doublement chaînées</vt:lpstr>
      <vt:lpstr>Listes chaînées circulaires</vt:lpstr>
      <vt:lpstr>Liste doublement chaînée circulaire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Listes chainées</dc:title>
  <dc:creator>pc</dc:creator>
  <cp:lastModifiedBy>pc</cp:lastModifiedBy>
  <cp:revision>23</cp:revision>
  <dcterms:created xsi:type="dcterms:W3CDTF">2016-02-21T16:53:38Z</dcterms:created>
  <dcterms:modified xsi:type="dcterms:W3CDTF">2016-02-23T08:52:05Z</dcterms:modified>
</cp:coreProperties>
</file>