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5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3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7" r:id="rId24"/>
    <p:sldId id="279" r:id="rId25"/>
    <p:sldId id="278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54" autoAdjust="0"/>
  </p:normalViewPr>
  <p:slideViewPr>
    <p:cSldViewPr>
      <p:cViewPr varScale="1">
        <p:scale>
          <a:sx n="56" d="100"/>
          <a:sy n="5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C18F-1A8C-410C-9090-E9653D1BC76E}" type="datetimeFigureOut">
              <a:rPr lang="fr-FR" smtClean="0"/>
              <a:pPr/>
              <a:t>29/02/2016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F7BD9-CE52-4584-8426-74BEABEB71F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7BD9-CE52-4584-8426-74BEABEB71FC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7BD9-CE52-4584-8426-74BEABEB71FC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7BD9-CE52-4584-8426-74BEABEB71FC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7BD9-CE52-4584-8426-74BEABEB71FC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3170938-8A56-43A1-9B21-DC4C3CC9DE22}" type="datetimeFigureOut">
              <a:rPr lang="fr-FR" smtClean="0"/>
              <a:pPr/>
              <a:t>29/02/2016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2A10C26-FD28-4DD3-A2C5-D0FF64F9CAB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0938-8A56-43A1-9B21-DC4C3CC9DE22}" type="datetimeFigureOut">
              <a:rPr lang="fr-FR" smtClean="0"/>
              <a:pPr/>
              <a:t>29/02/2016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0C26-FD28-4DD3-A2C5-D0FF64F9CA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0938-8A56-43A1-9B21-DC4C3CC9DE22}" type="datetimeFigureOut">
              <a:rPr lang="fr-FR" smtClean="0"/>
              <a:pPr/>
              <a:t>29/02/2016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0C26-FD28-4DD3-A2C5-D0FF64F9CA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0938-8A56-43A1-9B21-DC4C3CC9DE22}" type="datetimeFigureOut">
              <a:rPr lang="fr-FR" smtClean="0"/>
              <a:pPr/>
              <a:t>29/02/2016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0C26-FD28-4DD3-A2C5-D0FF64F9CA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0938-8A56-43A1-9B21-DC4C3CC9DE22}" type="datetimeFigureOut">
              <a:rPr lang="fr-FR" smtClean="0"/>
              <a:pPr/>
              <a:t>29/02/2016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0C26-FD28-4DD3-A2C5-D0FF64F9CA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0938-8A56-43A1-9B21-DC4C3CC9DE22}" type="datetimeFigureOut">
              <a:rPr lang="fr-FR" smtClean="0"/>
              <a:pPr/>
              <a:t>29/02/2016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0C26-FD28-4DD3-A2C5-D0FF64F9CAB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0938-8A56-43A1-9B21-DC4C3CC9DE22}" type="datetimeFigureOut">
              <a:rPr lang="fr-FR" smtClean="0"/>
              <a:pPr/>
              <a:t>29/02/2016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0C26-FD28-4DD3-A2C5-D0FF64F9CA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73832"/>
            <a:ext cx="7024744" cy="854968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0938-8A56-43A1-9B21-DC4C3CC9DE22}" type="datetimeFigureOut">
              <a:rPr lang="fr-FR" smtClean="0"/>
              <a:pPr/>
              <a:t>29/02/2016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0C26-FD28-4DD3-A2C5-D0FF64F9CA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0938-8A56-43A1-9B21-DC4C3CC9DE22}" type="datetimeFigureOut">
              <a:rPr lang="fr-FR" smtClean="0"/>
              <a:pPr/>
              <a:t>29/02/2016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0C26-FD28-4DD3-A2C5-D0FF64F9CA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0938-8A56-43A1-9B21-DC4C3CC9DE22}" type="datetimeFigureOut">
              <a:rPr lang="fr-FR" smtClean="0"/>
              <a:pPr/>
              <a:t>29/02/2016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0C26-FD28-4DD3-A2C5-D0FF64F9CAB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0938-8A56-43A1-9B21-DC4C3CC9DE22}" type="datetimeFigureOut">
              <a:rPr lang="fr-FR" smtClean="0"/>
              <a:pPr/>
              <a:t>29/02/2016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10C26-FD28-4DD3-A2C5-D0FF64F9CA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3170938-8A56-43A1-9B21-DC4C3CC9DE22}" type="datetimeFigureOut">
              <a:rPr lang="fr-FR" smtClean="0"/>
              <a:pPr/>
              <a:t>29/02/2016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2A10C26-FD28-4DD3-A2C5-D0FF64F9CAB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/>
        </p:nvSpPr>
        <p:spPr>
          <a:xfrm>
            <a:off x="4787037" y="2555168"/>
            <a:ext cx="3313355" cy="1008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1" dirty="0" smtClean="0"/>
              <a:t>Piles et files</a:t>
            </a:r>
            <a:endParaRPr lang="fr-FR" dirty="0"/>
          </a:p>
        </p:txBody>
      </p:sp>
      <p:sp>
        <p:nvSpPr>
          <p:cNvPr id="5" name="Sous-titre 2"/>
          <p:cNvSpPr>
            <a:spLocks noGrp="1"/>
          </p:cNvSpPr>
          <p:nvPr/>
        </p:nvSpPr>
        <p:spPr>
          <a:xfrm>
            <a:off x="4787037" y="4267772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Fait par : Mme </a:t>
            </a:r>
            <a:r>
              <a:rPr lang="fr-FR" dirty="0" err="1" smtClean="0"/>
              <a:t>Nouzri</a:t>
            </a:r>
            <a:r>
              <a:rPr lang="fr-FR" dirty="0" smtClean="0"/>
              <a:t> Sana</a:t>
            </a:r>
          </a:p>
          <a:p>
            <a:r>
              <a:rPr lang="fr-FR" dirty="0" smtClean="0"/>
              <a:t>sana.nouzri@gmail.com</a:t>
            </a:r>
            <a:endParaRPr lang="fr-FR" dirty="0"/>
          </a:p>
        </p:txBody>
      </p:sp>
      <p:sp>
        <p:nvSpPr>
          <p:cNvPr id="6" name="ZoneTexte 8"/>
          <p:cNvSpPr txBox="1"/>
          <p:nvPr/>
        </p:nvSpPr>
        <p:spPr>
          <a:xfrm>
            <a:off x="5129728" y="52919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Chapitre III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024744" cy="854968"/>
          </a:xfrm>
        </p:spPr>
        <p:txBody>
          <a:bodyPr/>
          <a:lstStyle/>
          <a:p>
            <a:r>
              <a:rPr lang="fr-FR" dirty="0" smtClean="0"/>
              <a:t>Empiler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28886"/>
            <a:ext cx="6408712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Dépiler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27584" y="1700808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Dépiler revient à faire une suppression en tête.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2132856"/>
            <a:ext cx="7632848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Dépiler (Entrée/Sortie Tête : Pile)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/* Suppression de l'élément au sommet de la pile passée en paramètre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Variable locale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P : Pile /* Pointeur nécessaire pour libérer la place occupée par l'élément dépilé */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DEBUT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/* Vérifier si la pile est vide */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SI Tête &lt;&gt; NIL ALORS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la pile n'est pas vide donc on peut dépiler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&lt;=Tête			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/* on garde l'adresse du sommet pour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désallouer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Tête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&lt;=Tête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^.Suivant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/*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 va pointer sur le 2ème élément de la pile qui devient le sommet */</a:t>
            </a:r>
          </a:p>
          <a:p>
            <a:r>
              <a:rPr lang="fr-FR" dirty="0" err="1">
                <a:latin typeface="Times New Roman" pitchFamily="18" charset="0"/>
                <a:cs typeface="Times New Roman" pitchFamily="18" charset="0"/>
              </a:rPr>
              <a:t>Désallouer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(P)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FINSI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FIN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Dépiler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27584" y="1916832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Si la pile ne contient qu'un élément, Tête prend la valeur Nil et la nouvelle pile est vide.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780928"/>
            <a:ext cx="6696744" cy="2308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Procédures et fonctions de base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85800" y="1772816"/>
            <a:ext cx="3870176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InitPile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(Sortie Tête : Pile)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/* Initialise la création d’une pile */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DEBUT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Tête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&lt;=Nil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FIN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9992" y="1772816"/>
            <a:ext cx="4158208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Fonction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PileVide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(Tête : Pile) : booléen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/* indique si la pile est vide ou non*/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DEBUT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Retourner (Tête = Nil)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FIN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3688" y="3717032"/>
            <a:ext cx="5508104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Fonction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SommetPile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(Tête : Pile) : variant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/* renvoie la valeur du sommet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si la pile n'est pas vide */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DEBUT</a:t>
            </a:r>
          </a:p>
          <a:p>
            <a:r>
              <a:rPr lang="fr-FR" dirty="0" err="1">
                <a:latin typeface="Times New Roman" pitchFamily="18" charset="0"/>
                <a:cs typeface="Times New Roman" pitchFamily="18" charset="0"/>
              </a:rPr>
              <a:t>SommetPile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&lt;=Tête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^.Info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FIN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720840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Une file, ou file d'attente, est une liste chaînée d'informations dans laquelle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17938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Un élément ne peut être ajouté qu'à la queue de la file,</a:t>
            </a:r>
          </a:p>
          <a:p>
            <a:pPr marL="17938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Un élément ne peut être retiré qu'à la tête de la file.</a:t>
            </a:r>
          </a:p>
          <a:p>
            <a:pPr algn="just"/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s'agit donc d'une structure de type FIFO (First In First Out). Les données sont retirées dans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l’ordre où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elles ont été ajoutées. Une file est comparable à une queue de clients à la caisse d'un magasin.</a:t>
            </a:r>
          </a:p>
        </p:txBody>
      </p:sp>
      <p:sp>
        <p:nvSpPr>
          <p:cNvPr id="4098" name="AutoShape 2" descr="Résultat de recherche d'images pour &quot;file et pile algorithm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0" name="AutoShape 4" descr="Résultat de recherche d'images pour &quot;file et pile algorithm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Files</a:t>
            </a:r>
            <a:endParaRPr lang="fr-FR" dirty="0"/>
          </a:p>
        </p:txBody>
      </p:sp>
      <p:sp>
        <p:nvSpPr>
          <p:cNvPr id="4098" name="AutoShape 2" descr="Résultat de recherche d'images pour &quot;file et pile algorithm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0" name="AutoShape 4" descr="Résultat de recherche d'images pour &quot;file et pile algorithm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4" name="Picture 8" descr="Image utilisateu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556792"/>
            <a:ext cx="5715000" cy="47533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772816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Les files servent à traiter les données dans l'ordre où on les a reçues et permettent de :</a:t>
            </a:r>
          </a:p>
          <a:p>
            <a:pPr marL="179388" indent="-179388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Gérer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des processus en attente d'une ressource système (par exemple la liste des travaux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à éditer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sur une imprimante)</a:t>
            </a:r>
          </a:p>
          <a:p>
            <a:pPr marL="179388" indent="-17938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Construire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des systèmes de réservation</a:t>
            </a:r>
          </a:p>
          <a:p>
            <a:pPr marL="179388" indent="-17938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Pour ne pas avoir à parcourir toute la liste au moment d'ajouter un élément en queue, on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maintient un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pointeur de queue. Attention une file peut très bien être simplement chaînée même s'il y a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pointeur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de queue.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653136"/>
            <a:ext cx="669674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Opérations autorisées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2204864"/>
            <a:ext cx="78488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Les opérations autorisées avec une file sont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marL="179388" indent="-179388"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Enfiler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toujours à la queue et jusqu’à la limite de la mémoire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éfiler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toujours à la tête si la file n’est pas vide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érifier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si la file est vide ou non.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77072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On peut implémenter une file dans un tableau (file statique) ou dans une liste chaînée (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file dynamique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 et définition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2136339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Le pointeur de tête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pointe sur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le premier élément de la file, et le pointeur de queue sur le dernier.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faut commencer par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définir un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type de variable pour chaque élément de la file. </a:t>
            </a:r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déclaration est identique à celle d'une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liste chaînée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par exemple pour une file de chaînes de caractères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5776" y="4293096"/>
            <a:ext cx="3816424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Type File = ^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Element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= Structure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Info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 chaîne de caractères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Suivant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 File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Fin Structure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Enfiler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700808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Enfiler un élément consiste à l'ajouter en queue de liste. Il faut envisager le cas particulier où la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file était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vide. En effet, dans ce cas, le pointeur de tête doit être modifié.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2636912"/>
            <a:ext cx="7920880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sz="1600" b="1" dirty="0" err="1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 Enfiler (</a:t>
            </a:r>
            <a:r>
              <a:rPr lang="fr-FR" sz="1600" b="1" i="1" dirty="0">
                <a:latin typeface="Times New Roman" pitchFamily="18" charset="0"/>
                <a:cs typeface="Times New Roman" pitchFamily="18" charset="0"/>
              </a:rPr>
              <a:t>Entrée/Sortie : Tête, Queue : File, Entrée Valeur : variant)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/* Ajout d'un élément dans une file */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Variable locale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 :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File		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/* Pointeur nécessaire pour allouer la place au nouvel élément */</a:t>
            </a: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DEBUT</a:t>
            </a: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1 Allouer(P) 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Réserve un espace mémoire pour le nouvel élément */</a:t>
            </a: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2 P^.Info 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&lt;=Valeur 		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stocke la valeur dans l'Info de l'élément pointé par P */</a:t>
            </a: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3 P^.Suivant 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&lt;=Nil 		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stocke Nil (ce sera le dernier de la file) dans Suivant */</a:t>
            </a: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SI Tête = Nil ALORS 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file vide */</a:t>
            </a: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4 Tête 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&lt;=P 			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Tête pointe maintenant sur l'élément unique */</a:t>
            </a: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SINON 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il y a au moins un élément */</a:t>
            </a:r>
          </a:p>
          <a:p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 4 bis    Queue</a:t>
            </a: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^.Suivant 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&lt;=P 	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le nouvel élément est ajouté au dernier */</a:t>
            </a: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FINSI</a:t>
            </a: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5 Queue 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&lt;=P 		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Queue pointe maintenant sur l'élément ajouté */</a:t>
            </a: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FIN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115616" y="1556792"/>
            <a:ext cx="4490332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388" indent="-179388">
              <a:buFont typeface="Wingdings" pitchFamily="2" charset="2"/>
              <a:buChar char="q"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Gestion dynamique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Piles</a:t>
            </a:r>
          </a:p>
          <a:p>
            <a:pPr marL="360363" indent="-179388"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Opérations autorisées</a:t>
            </a:r>
          </a:p>
          <a:p>
            <a:pPr marL="360363" indent="-179388"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Définition et déclaration</a:t>
            </a:r>
          </a:p>
          <a:p>
            <a:pPr marL="360363" indent="-179388"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Empiler</a:t>
            </a:r>
          </a:p>
          <a:p>
            <a:pPr marL="360363" indent="-179388"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Dépiler</a:t>
            </a:r>
          </a:p>
          <a:p>
            <a:pPr marL="360363" indent="-179388"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Procédures et fonctions de base</a:t>
            </a:r>
          </a:p>
          <a:p>
            <a:pPr marL="179388" indent="-179388">
              <a:buFont typeface="Wingdings" pitchFamily="2" charset="2"/>
              <a:buChar char="§"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 marL="360363" indent="-179388"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Opérations autorisées</a:t>
            </a:r>
          </a:p>
          <a:p>
            <a:pPr marL="360363" indent="-179388"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Définition et déclaration</a:t>
            </a:r>
            <a:endParaRPr lang="fr-FR" sz="2400" b="1" i="1" dirty="0" smtClean="0"/>
          </a:p>
          <a:p>
            <a:pPr marL="360363" indent="-179388"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Enfiler</a:t>
            </a:r>
          </a:p>
          <a:p>
            <a:pPr marL="360363" indent="-179388">
              <a:buFont typeface="Wingdings" pitchFamily="2" charset="2"/>
              <a:buChar char="Ø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Défiler</a:t>
            </a:r>
          </a:p>
          <a:p>
            <a:pPr marL="360363" indent="-360363">
              <a:buFont typeface="Wingdings" pitchFamily="2" charset="2"/>
              <a:buChar char="q"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Gestion statique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Enfiler</a:t>
            </a:r>
            <a:endParaRPr lang="fr-F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128792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Connecteur droit avec flèche 4"/>
          <p:cNvCxnSpPr/>
          <p:nvPr/>
        </p:nvCxnSpPr>
        <p:spPr>
          <a:xfrm>
            <a:off x="4788024" y="3933056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Défiler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11560" y="1700808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Défiler est équivalent à dépiler et consiste à supprimer l'élément de tête si la file n'est pas vide. Si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la file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a un seul élément, il faut mettre à jour le pointeur de queue car on vide la file. Il faut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conserver l'adresse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de l'élément qu'on supprime pour libérer sa place.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2636912"/>
            <a:ext cx="7776864" cy="378565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sz="1600" b="1" dirty="0" err="1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 Défiler (</a:t>
            </a:r>
            <a:r>
              <a:rPr lang="fr-FR" sz="1600" b="1" i="1" dirty="0">
                <a:latin typeface="Times New Roman" pitchFamily="18" charset="0"/>
                <a:cs typeface="Times New Roman" pitchFamily="18" charset="0"/>
              </a:rPr>
              <a:t>Entrée/Sortie Tête, Queue : File, Sortie Valeur : chaîne de caractères)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/* Suppression de l'élément de tête de la file passée en paramètre */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Variable locale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 : File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/*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Pointeur nécessaire pour libérer la place de l'élément supprimé */</a:t>
            </a: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DEBUT</a:t>
            </a: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SI Tête &lt;&gt; NIL ALORS </a:t>
            </a: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/*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la liste n'est pas vide donc on peut défiler */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Valeur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&lt;=Tête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^.info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		/*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on récupère l'élément de tête */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&lt;=Tête 			/*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on garde l'adresse du sommet pour </a:t>
            </a: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désallouer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Tête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&lt;=Tête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^.Suivant /* P va pointer sur le 2ème élément de la pile qui devient le sommet */</a:t>
            </a:r>
          </a:p>
          <a:p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Désallouer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(P)</a:t>
            </a: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Si Tête = Nil ALORS</a:t>
            </a:r>
          </a:p>
          <a:p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Queue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&lt;=Nil 		/* 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la file a été vidée */</a:t>
            </a: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FINSI</a:t>
            </a: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FINSI</a:t>
            </a:r>
          </a:p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FIN</a:t>
            </a: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79712" y="2852936"/>
            <a:ext cx="5185563" cy="888211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Représentation statique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1340768"/>
            <a:ext cx="7024744" cy="854968"/>
          </a:xfrm>
        </p:spPr>
        <p:txBody>
          <a:bodyPr>
            <a:normAutofit fontScale="90000"/>
          </a:bodyPr>
          <a:lstStyle/>
          <a:p>
            <a:pPr lvl="0"/>
            <a:r>
              <a:rPr lang="fr-FR" sz="4400" dirty="0" smtClean="0"/>
              <a:t>Cas implémentation statique d’une pile</a:t>
            </a:r>
            <a:endParaRPr lang="fr-F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2492896"/>
            <a:ext cx="7488832" cy="2088232"/>
          </a:xfrm>
          <a:prstGeom prst="rect">
            <a:avLst/>
          </a:prstGeom>
        </p:spPr>
        <p:txBody>
          <a:bodyPr/>
          <a:lstStyle/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La pile est représentée par une structure contenant les champs suivants :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+ L'indice du sommet de la pile: un entier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+ Un tableau des éléments de la pile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78372"/>
            <a:ext cx="8220919" cy="420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2551837"/>
            <a:ext cx="7488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Exercice (A faire) 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Réaliser l’implémentation statique de la pile en utilisant les tableaux en redéfinissant les mêmes fonctions de manipulations des piles vues pour le cas dynamique.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043608" y="1340768"/>
            <a:ext cx="7024744" cy="854968"/>
          </a:xfrm>
        </p:spPr>
        <p:txBody>
          <a:bodyPr>
            <a:normAutofit fontScale="90000"/>
          </a:bodyPr>
          <a:lstStyle/>
          <a:p>
            <a:pPr lvl="0"/>
            <a:r>
              <a:rPr lang="fr-FR" sz="4400" dirty="0" smtClean="0"/>
              <a:t>Cas implémentation statique d’une pile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27584" y="4221088"/>
            <a:ext cx="33843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InitPile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PileVide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(p : Pile)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PilePleine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p : Pile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Sommet(p : Pile, x : entier)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Empiler (p : Pile, x : entier)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Depiler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(p : Pile, x : entier)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Afficher (p : Pile)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1340768"/>
            <a:ext cx="7024744" cy="854968"/>
          </a:xfrm>
        </p:spPr>
        <p:txBody>
          <a:bodyPr>
            <a:normAutofit fontScale="90000"/>
          </a:bodyPr>
          <a:lstStyle/>
          <a:p>
            <a:pPr lvl="0"/>
            <a:r>
              <a:rPr lang="fr-FR" sz="4400" dirty="0" smtClean="0"/>
              <a:t>Cas implémentation statique d’une file</a:t>
            </a:r>
            <a:endParaRPr lang="fr-F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2492896"/>
            <a:ext cx="7488832" cy="2880320"/>
          </a:xfrm>
          <a:prstGeom prst="rect">
            <a:avLst/>
          </a:prstGeom>
        </p:spPr>
        <p:txBody>
          <a:bodyPr/>
          <a:lstStyle/>
          <a:p>
            <a:pPr marL="90488" lvl="0" indent="-20638" algn="just">
              <a:spcBef>
                <a:spcPct val="20000"/>
              </a:spcBef>
              <a:buClr>
                <a:schemeClr val="accent1"/>
              </a:buClr>
              <a:buSzPct val="76000"/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La file est représentée par une structure contenant les champs suivants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lvl="0" indent="-274320" algn="just">
              <a:spcBef>
                <a:spcPct val="20000"/>
              </a:spcBef>
              <a:buClr>
                <a:schemeClr val="accent1"/>
              </a:buClr>
              <a:buSzPct val="76000"/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719138" lvl="0" indent="-269875" algn="just">
              <a:spcBef>
                <a:spcPct val="20000"/>
              </a:spcBef>
              <a:buClr>
                <a:schemeClr val="accent1"/>
              </a:buClr>
              <a:buSzPct val="76000"/>
              <a:defRPr/>
            </a:pPr>
            <a:r>
              <a:rPr lang="fr-F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L'indice de la tête de la file: un entier</a:t>
            </a:r>
          </a:p>
          <a:p>
            <a:pPr marL="719138" lvl="0" indent="-269875" algn="just">
              <a:spcBef>
                <a:spcPct val="20000"/>
              </a:spcBef>
              <a:buClr>
                <a:schemeClr val="accent1"/>
              </a:buClr>
              <a:buSzPct val="76000"/>
              <a:defRPr/>
            </a:pPr>
            <a:r>
              <a:rPr lang="fr-F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L'indice de la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queue de </a:t>
            </a:r>
            <a:r>
              <a:rPr lang="fr-F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 file: un entier</a:t>
            </a:r>
          </a:p>
          <a:p>
            <a:pPr marL="719138" lvl="0" indent="-269875" algn="just">
              <a:spcBef>
                <a:spcPct val="20000"/>
              </a:spcBef>
              <a:buClr>
                <a:schemeClr val="accent1"/>
              </a:buClr>
              <a:buSzPct val="76000"/>
              <a:defRPr/>
            </a:pPr>
            <a:r>
              <a:rPr lang="fr-FR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 Un tableau des éléments de la file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</a:t>
            </a:r>
            <a:endParaRPr lang="fr-F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20688"/>
            <a:ext cx="7933779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6480720" cy="85496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Cas implémentation statique d’une file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55576" y="2060848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Exercice.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Réaliser l’implémentation statique de la file en utilisant les tableaux en redéfinissant les mêmes fonctions de manipulations des files vues pour le cas dynamique.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584" y="3501008"/>
            <a:ext cx="255711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 smtClean="0">
                <a:solidFill>
                  <a:srgbClr val="030004"/>
                </a:solidFill>
                <a:latin typeface="Times New Roman" pitchFamily="18" charset="0"/>
                <a:cs typeface="Times New Roman" pitchFamily="18" charset="0"/>
              </a:rPr>
              <a:t>InitFile</a:t>
            </a:r>
            <a:r>
              <a:rPr lang="fr-FR" b="1" dirty="0" smtClean="0">
                <a:solidFill>
                  <a:srgbClr val="030004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FileVide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(File* f)</a:t>
            </a:r>
          </a:p>
          <a:p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FilePleine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(File* f)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Enfiler(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elem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, File* f)</a:t>
            </a:r>
          </a:p>
          <a:p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Defiler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(File *f)</a:t>
            </a: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Afficher(File *f)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27584" y="1859340"/>
            <a:ext cx="74168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Wingdings" pitchFamily="2" charset="2"/>
              <a:buNone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Il existe deux techniques d’implémentation  possibles de la pile sous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indent="-742950">
              <a:buFont typeface="Wingdings" pitchFamily="2" charset="2"/>
              <a:buNone/>
              <a:defRPr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marL="360363" indent="-180975">
              <a:buFont typeface="Wingdings" pitchFamily="2" charset="2"/>
              <a:buChar char="§"/>
              <a:defRPr/>
            </a:pP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Représentation statique 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avec un tableau</a:t>
            </a:r>
          </a:p>
          <a:p>
            <a:pPr marL="360363" indent="-180975">
              <a:buFont typeface="Wingdings" pitchFamily="2" charset="2"/>
              <a:buChar char="§"/>
              <a:defRPr/>
            </a:pP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Représentation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dynamique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avec les listes chainées </a:t>
            </a:r>
          </a:p>
          <a:p>
            <a:pPr marL="742950" indent="-742950">
              <a:defRPr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marL="742950" indent="-742950">
              <a:defRPr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marL="742950" indent="-742950">
              <a:defRPr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marL="742950" indent="-742950">
              <a:defRPr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2420888"/>
            <a:ext cx="6121667" cy="1362075"/>
          </a:xfrm>
        </p:spPr>
        <p:txBody>
          <a:bodyPr/>
          <a:lstStyle/>
          <a:p>
            <a:r>
              <a:rPr lang="fr-FR" b="1" dirty="0" smtClean="0"/>
              <a:t>Représentation dynamique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27584" y="1859340"/>
            <a:ext cx="75608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Une pile est une liste chaînée d'informations dans laquelle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marL="179388" algn="just">
              <a:buFont typeface="Wingdings" pitchFamily="2" charset="2"/>
              <a:buChar char="§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Un élément ne peut être ajouté qu'au sommet de la pile,</a:t>
            </a:r>
          </a:p>
          <a:p>
            <a:pPr marL="179388" algn="just">
              <a:buFont typeface="Wingdings" pitchFamily="2" charset="2"/>
              <a:buChar char="§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Un élément ne peut être retiré que du sommet de la pile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9388" algn="just"/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Il s'agit donc d'une structure de type LIFO (Last In First Out). On ne travaille que sur le sommet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de la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pile. Les piles sont comparables à des piles d'assiettes.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581128"/>
            <a:ext cx="4752528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Pile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27584" y="1859340"/>
            <a:ext cx="7560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On associe à une pile les termes de :</a:t>
            </a:r>
          </a:p>
          <a:p>
            <a:pPr algn="just"/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algn="just"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PUSH pour empiler c'est-à-dire ajouter un élément,</a:t>
            </a:r>
          </a:p>
          <a:p>
            <a:pPr marL="179388" algn="just"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POP pour dépiler c'est-à-dire supprimer un élément.</a:t>
            </a:r>
          </a:p>
          <a:p>
            <a:pPr marL="179388" algn="just"/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Les piles servent à revenir à l'état précédent et sont utilisées pour :</a:t>
            </a:r>
          </a:p>
          <a:p>
            <a:pPr algn="just"/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0363" indent="-180975" algn="just"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implanter les appels de procédures (pour revenir à l'état d'avant l'appel),</a:t>
            </a:r>
          </a:p>
          <a:p>
            <a:pPr marL="360363" indent="-180975" algn="just"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annuler une commande,</a:t>
            </a:r>
          </a:p>
          <a:p>
            <a:pPr marL="360363" indent="-180975" algn="just"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évaluer des expressions arithmétiques,</a:t>
            </a:r>
          </a:p>
          <a:p>
            <a:pPr marL="360363" indent="-180975" algn="just"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etc.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Opérations autorisées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55576" y="2132856"/>
            <a:ext cx="7704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Les opérations autorisées avec une pile sont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marL="179388" algn="just"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Empiler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toujours au sommet, et jusqu’à la limite de la mémoire,</a:t>
            </a:r>
          </a:p>
          <a:p>
            <a:pPr marL="179388" algn="just">
              <a:buFont typeface="Wingdings" pitchFamily="2" charset="2"/>
              <a:buChar char="§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Dépiler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toujours au sommet, si la pile n’est pas vide,</a:t>
            </a:r>
          </a:p>
          <a:p>
            <a:pPr marL="179388" algn="just">
              <a:buFont typeface="Wingdings" pitchFamily="2" charset="2"/>
              <a:buChar char="§"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Vérifier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si la pile est vide ou non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9388" algn="just">
              <a:buFont typeface="Wingdings" pitchFamily="2" charset="2"/>
              <a:buChar char="§"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ne pile peut être implémentée dans un tableau (pile statique) ou dans une liste chaînée (pile dynamique).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et déclaration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83568" y="1772816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 algn="just">
              <a:buFont typeface="Wingdings" pitchFamily="2" charset="2"/>
              <a:buChar char="§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sommet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de la pile est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 premier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élément et le pointeur de tête pointe sur ce sommet.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buFont typeface="Wingdings" pitchFamily="2" charset="2"/>
              <a:buChar char="§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Il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faut commencer par définir un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type de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variable pour chaque élément de la pile. La déclaration est identique à celle d'une liste chaînée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, par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exemple pour une pile de chaînes de caractères :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9792" y="3717032"/>
            <a:ext cx="3240360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Type Pile = ^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Element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= Structure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  Info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 chaîne de caractères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    Suivant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 Pile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Fin Structure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Empiler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55576" y="1700808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Empiler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un élément revient à faire une insertion en </a:t>
            </a:r>
            <a:r>
              <a:rPr lang="fr-F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tête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dans la liste chaînée.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2132856"/>
            <a:ext cx="7704856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Empiler (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Entrée/Sortie Tête : Pile, Entrée Valeur : chaîne de caractères)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/* Ajout d'un élément dans une pile passée en paramètre */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Variable locale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P : Pile /* pointeur auxiliaire */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DEBUT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1 Allouer(P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/* Réserve un espace mémoire pour le nouvel élément */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2 P^.Info =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Valeur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/* stocke dans l'Info de l'élément pointé par P la valeur passée en paramètre *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3 P^.Suivant =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Tête 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/*stocke dans l'adresse du Suivant l'adresse de Tête */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4 Tête 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&lt;=P		    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/* Tête pointe maintenant sur le nouvel élément */</a:t>
            </a:r>
          </a:p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FIN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3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Thème3</Template>
  <TotalTime>747</TotalTime>
  <Words>1293</Words>
  <Application>Microsoft Office PowerPoint</Application>
  <PresentationFormat>Affichage à l'écran (4:3)</PresentationFormat>
  <Paragraphs>205</Paragraphs>
  <Slides>28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Thème3</vt:lpstr>
      <vt:lpstr>Diapositive 1</vt:lpstr>
      <vt:lpstr>Plan</vt:lpstr>
      <vt:lpstr>Implémentation</vt:lpstr>
      <vt:lpstr>Représentation dynamique</vt:lpstr>
      <vt:lpstr>Pile</vt:lpstr>
      <vt:lpstr>Pile</vt:lpstr>
      <vt:lpstr>Opérations autorisées</vt:lpstr>
      <vt:lpstr>Définition et déclaration</vt:lpstr>
      <vt:lpstr>Empiler</vt:lpstr>
      <vt:lpstr>Empiler</vt:lpstr>
      <vt:lpstr>Dépiler</vt:lpstr>
      <vt:lpstr>Dépiler</vt:lpstr>
      <vt:lpstr>Procédures et fonctions de base</vt:lpstr>
      <vt:lpstr>Files</vt:lpstr>
      <vt:lpstr>Files</vt:lpstr>
      <vt:lpstr>Files</vt:lpstr>
      <vt:lpstr>Opérations autorisées</vt:lpstr>
      <vt:lpstr>Déclaration et définition</vt:lpstr>
      <vt:lpstr>Enfiler</vt:lpstr>
      <vt:lpstr>Enfiler</vt:lpstr>
      <vt:lpstr>Défiler</vt:lpstr>
      <vt:lpstr>Représentation statique</vt:lpstr>
      <vt:lpstr>Cas implémentation statique d’une pile</vt:lpstr>
      <vt:lpstr>Principe</vt:lpstr>
      <vt:lpstr>Cas implémentation statique d’une pile</vt:lpstr>
      <vt:lpstr>Cas implémentation statique d’une file</vt:lpstr>
      <vt:lpstr>Principe</vt:lpstr>
      <vt:lpstr>Cas implémentation statique d’une file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pc</dc:creator>
  <cp:lastModifiedBy>pc</cp:lastModifiedBy>
  <cp:revision>26</cp:revision>
  <dcterms:created xsi:type="dcterms:W3CDTF">2016-02-28T20:09:39Z</dcterms:created>
  <dcterms:modified xsi:type="dcterms:W3CDTF">2016-02-29T22:32:59Z</dcterms:modified>
</cp:coreProperties>
</file>