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264" r:id="rId6"/>
    <p:sldId id="265" r:id="rId7"/>
    <p:sldId id="266" r:id="rId8"/>
    <p:sldId id="260" r:id="rId9"/>
    <p:sldId id="258" r:id="rId10"/>
    <p:sldId id="262" r:id="rId11"/>
    <p:sldId id="263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0" autoAdjust="0"/>
  </p:normalViewPr>
  <p:slideViewPr>
    <p:cSldViewPr>
      <p:cViewPr varScale="1">
        <p:scale>
          <a:sx n="56" d="100"/>
          <a:sy n="56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101D-6FB1-40EC-8A74-ECF1C5CEEA95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466C7-19D5-4EE2-B8F0-2B7C012B0E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466C7-19D5-4EE2-B8F0-2B7C012B0E64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A0902D-DC64-4A72-92F2-E9ECEB1C3F7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39592C8-B20B-4ADB-8E53-439E4F9320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99992" y="2852492"/>
            <a:ext cx="3744415" cy="14406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Structure de données non linéaire : Arbre binaire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/>
        </p:nvSpPr>
        <p:spPr>
          <a:xfrm>
            <a:off x="4787037" y="4267772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Fait par : Mme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</a:p>
          <a:p>
            <a:r>
              <a:rPr lang="fr-FR" dirty="0" smtClean="0"/>
              <a:t>sana.nouzri@gmail.com</a:t>
            </a:r>
            <a:endParaRPr lang="fr-FR" dirty="0"/>
          </a:p>
        </p:txBody>
      </p:sp>
      <p:sp>
        <p:nvSpPr>
          <p:cNvPr id="5" name="ZoneTexte 8"/>
          <p:cNvSpPr txBox="1"/>
          <p:nvPr/>
        </p:nvSpPr>
        <p:spPr>
          <a:xfrm>
            <a:off x="5129728" y="52919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Chapitre IV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2274838"/>
            <a:ext cx="5544616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Nœuds d’un même niveau = issus d’un même nœud avec même nb de filiations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Parcours en largeur = </a:t>
            </a:r>
          </a:p>
          <a:p>
            <a:pPr marL="269875" indent="-90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 niveau R-A-D-B-C-E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Taille d’un arbre = nb de nœuds = ici 6 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Hauteur d’un arbre = niveau maximum = ici 2 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Arbre dégénéré = au plus un descendant par nœud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276872"/>
            <a:ext cx="19442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9592" y="2274838"/>
            <a:ext cx="7272808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Hauteur de l’arbre : longueur de sa plus longue branche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Définition récursive </a:t>
            </a:r>
          </a:p>
          <a:p>
            <a:pPr marL="269875" indent="-1793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hauteur d’un arbre est égale à la hauteur de sa racine </a:t>
            </a:r>
          </a:p>
          <a:p>
            <a:pPr marL="269875" indent="-1793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hauteur d’un arbre vide est nulle </a:t>
            </a:r>
          </a:p>
          <a:p>
            <a:pPr marL="269875" indent="-1793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hauteur d’un nœud est égale au maximum des hauteurs de ses sous-arbres plus un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Représentation des arbres en général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71600" y="1916832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Définition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Structure homogène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3284984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Chaque élément,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nœud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contient de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l’information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et plusieurs liens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pointeurs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vers des éléments du même type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arbres binaires 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65265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 arbre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binaire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est un arbre de degré 2 (dont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sont de degré 2 au plus).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L'arbre abstrait de l'expression a*b + c-(d+e) est un arbre binaire : 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2936"/>
            <a:ext cx="403244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3568" y="3854078"/>
            <a:ext cx="763284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Les descendants (enfants) d'un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noeud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sont lus de gauche à droite et sont appelés respectivement </a:t>
            </a:r>
            <a:r>
              <a:rPr lang="fr-FR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fils gauche</a:t>
            </a:r>
            <a:r>
              <a:rPr lang="fr-FR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(descendant gauche) et 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fils droit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(descendant droit) de ce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noeud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013176"/>
            <a:ext cx="36004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arbres binaires 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55576" y="1889537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On peut manipuler un arbre binaire avec trois primitives : </a:t>
            </a:r>
          </a:p>
          <a:p>
            <a:pPr marL="360363" indent="-180975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valeur d’un nœud,</a:t>
            </a:r>
          </a:p>
          <a:p>
            <a:pPr marL="360363" indent="-180975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fils gauche d’un nœud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0975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fils droit d’un nœud.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429000"/>
            <a:ext cx="2623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Arbre binaire complet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3933056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Chaque nœud non terminal a exactement deux fils  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Arbre binaire complet au sens large ou arbre parfait : </a:t>
            </a:r>
          </a:p>
          <a:p>
            <a:pPr marL="360363" indent="-180975"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l’avant-dernier niveau est complet </a:t>
            </a:r>
          </a:p>
          <a:p>
            <a:pPr marL="360363" indent="-180975"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feuilles du dernier niveau sont groupées le plus à gauche possible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 ’un arbre binaire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136339"/>
            <a:ext cx="7560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Trois parcours possibles : 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préfixé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(pré ordre): on traite la racine, puis le sous-arbre gauche, puis le sous-arbre droit.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R,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G,D)</a:t>
            </a:r>
          </a:p>
          <a:p>
            <a:pPr marL="360363" indent="-180975" algn="just"/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infixé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(projectif ou symétrique) : on traite le sous-arbre gauche, puis la racine, puis le sous-arbre droit 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(G,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,D)</a:t>
            </a:r>
          </a:p>
          <a:p>
            <a:pPr marL="360363" indent="-180975" algn="just"/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postfixé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(ordre terminal) : on traite le sous-arbre gauche, le sous-arbre droit, puis la racine.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(G,D,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parcours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43608" y="2924944"/>
            <a:ext cx="345638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Préfixé : R-A-B-C-D-E  </a:t>
            </a:r>
          </a:p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Infixé : B-A-C-R-D-E  </a:t>
            </a:r>
          </a:p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Postfixé : B-C-A-E-D-R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76872"/>
            <a:ext cx="26639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œuvre des arbres binaires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87624" y="3429000"/>
            <a:ext cx="24482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9263" indent="-449263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 = record gauche: pointeur;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info:élément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droite:pointeur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fin record;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068960"/>
            <a:ext cx="43204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43608" y="177281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Représentation par structure pointée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3608" y="227687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Allocation dynamique des nœuds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œuvre des arbres binaires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43608" y="194877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Représentation par tableau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3608" y="2433082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indices à la place de pointeurs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Val gauche droit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228184" y="2924944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508104" y="3933056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7020272" y="3933056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516216" y="5085184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596336" y="5085184"/>
            <a:ext cx="792088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7" idx="5"/>
            <a:endCxn id="9" idx="0"/>
          </p:cNvCxnSpPr>
          <p:nvPr/>
        </p:nvCxnSpPr>
        <p:spPr>
          <a:xfrm>
            <a:off x="6904273" y="3539571"/>
            <a:ext cx="512043" cy="393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3"/>
            <a:endCxn id="8" idx="0"/>
          </p:cNvCxnSpPr>
          <p:nvPr/>
        </p:nvCxnSpPr>
        <p:spPr>
          <a:xfrm flipH="1">
            <a:off x="5904148" y="3539571"/>
            <a:ext cx="440035" cy="393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5"/>
            <a:endCxn id="11" idx="0"/>
          </p:cNvCxnSpPr>
          <p:nvPr/>
        </p:nvCxnSpPr>
        <p:spPr>
          <a:xfrm>
            <a:off x="7696361" y="4547683"/>
            <a:ext cx="296019" cy="537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3"/>
            <a:endCxn id="10" idx="0"/>
          </p:cNvCxnSpPr>
          <p:nvPr/>
        </p:nvCxnSpPr>
        <p:spPr>
          <a:xfrm flipH="1">
            <a:off x="6912260" y="4547683"/>
            <a:ext cx="224011" cy="537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1835697" y="3573016"/>
          <a:ext cx="25202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259632" y="3573016"/>
          <a:ext cx="38370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9592" y="1844824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Afin d'assurer une cohérence avec les autres structures de données déjà vues (liste, pile, file) nous proposons de décrire une abstraction d'un arbre binaire avec un TAD.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71800" y="2924944"/>
            <a:ext cx="3384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CréerFeuille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Info-&gt;arbre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5816" y="4869160"/>
            <a:ext cx="32403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(x,a1,a2)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Info x arbre x arbre -&gt; arbre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422108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Construire un arbre a partir de deux arbres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7824" y="3429000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rbre *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creer_feuille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{ …… }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5733256"/>
            <a:ext cx="51845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rbre *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x, arbre * ag, arbre * ad)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{……..}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03648" y="2564904"/>
            <a:ext cx="6264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Structure de données : Arbre</a:t>
            </a:r>
          </a:p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Représentation des arbres binaires</a:t>
            </a:r>
          </a:p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Mise en œuvre des arbres binaires</a:t>
            </a:r>
          </a:p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La TDA : Arbre binaire</a:t>
            </a:r>
          </a:p>
          <a:p>
            <a:pPr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arbres binaire de recherche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27584" y="1844824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Opérateurs </a:t>
            </a: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Pour tout arbre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9592" y="3140968"/>
            <a:ext cx="705678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Calcule de la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profondeur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maximal</a:t>
            </a:r>
          </a:p>
          <a:p>
            <a:pPr marL="182563" indent="-182563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Calcule de la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en nombre de nœuds</a:t>
            </a:r>
          </a:p>
          <a:p>
            <a:pPr marL="182563" indent="-182563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 l’arbre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699792" y="4725144"/>
            <a:ext cx="3600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profondeur ( arbre  * r)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2348880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Exploration </a:t>
            </a:r>
          </a:p>
          <a:p>
            <a:pPr algn="just"/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Opération qui consiste à traiter chaque nœud une fois d’une façon systématique.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444208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68144" y="407707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34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7092280" y="407707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48264" y="36450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H="1">
            <a:off x="6228184" y="3643215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220072" y="472514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20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88224" y="472514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49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4644008" y="544522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5580112" y="544522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6444208" y="544522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7308304" y="544522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652120" y="4437112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076056" y="5157192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6516216" y="5157192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724128" y="515719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516216" y="443711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7236296" y="50851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228184" y="42930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580112" y="494116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004048" y="566124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2733888"/>
            <a:ext cx="309634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Exploration en in ordre</a:t>
            </a:r>
          </a:p>
          <a:p>
            <a:pPr algn="just"/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Traversée en profondeur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, D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444208" y="263691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68144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34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7092280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48264" y="306896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H="1">
            <a:off x="6228184" y="3067151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220072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20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88224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49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46440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5580112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64442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7308304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652120" y="386104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07605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651621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724128" y="458112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516216" y="386104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7236296" y="450912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228184" y="371703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580112" y="43651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004048" y="5085184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5148064" y="566124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5364088" y="530120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4860032" y="443711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99592" y="4653136"/>
            <a:ext cx="273630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explore (arbre *r)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2132856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Autre opérateurs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les arbres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ordonnés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surtout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Ajout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d’un élément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d’un élément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Recherche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d’un élément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……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dirty="0" smtClean="0"/>
              <a:t>TDA d'arbre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2132856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Autre opérateurs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faut conserver l’ordre et le contexte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Arborescence de fichier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 détruire un répertoire que s’il est feuille de l’arbre</a:t>
            </a:r>
            <a:endParaRPr lang="fr-FR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9592" y="1997839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Arbre ordonnée horizontalement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L'ensemble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des étiquettes est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totalement ordonné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étiquette est dénommée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clef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clefs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de tous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du sous-arbre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gauche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d'un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X, sont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inférieures ou égales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à la clef de X.</a:t>
            </a:r>
          </a:p>
          <a:p>
            <a:pPr marL="182563" indent="-1825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clefs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de tous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du sous-arbre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d'un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nœud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X, sont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supérieures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à la clef de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234888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Construction d’un ABR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55  34  49  20  38  58  10 50  25  22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3501008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forme finale dépond des valeurs et de l’ordre d’entrée de ces valeurs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444208" y="263691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868144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34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092280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948264" y="306896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</p:cNvCxnSpPr>
          <p:nvPr/>
        </p:nvCxnSpPr>
        <p:spPr>
          <a:xfrm flipH="1">
            <a:off x="6228184" y="3067151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5220072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588224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49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440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580112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64442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7308304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5652120" y="386104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507605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51621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724128" y="458112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516216" y="386104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236296" y="450912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5148064" y="566124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5364088" y="530120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2348880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Recherche dans un ABR</a:t>
            </a: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Dichotomique</a:t>
            </a: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Recherche (</a:t>
            </a:r>
            <a:r>
              <a:rPr lang="fr-F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, racine);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444208" y="263691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868144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34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092280" y="35010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6948264" y="306896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 flipH="1">
            <a:off x="6228184" y="3067151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20072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588224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49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6440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580112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444208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38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308304" y="486916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652120" y="386104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07605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516216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724128" y="458112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516216" y="386104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236296" y="450912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148064" y="566124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5364088" y="530120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riangle isocèle 22"/>
          <p:cNvSpPr/>
          <p:nvPr/>
        </p:nvSpPr>
        <p:spPr>
          <a:xfrm>
            <a:off x="4139952" y="3429000"/>
            <a:ext cx="2664296" cy="2736304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>
            <a:off x="6084168" y="3573016"/>
            <a:ext cx="1872208" cy="2088232"/>
          </a:xfrm>
          <a:prstGeom prst="triangl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660232" y="191683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racine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Connecteur droit avec flèche 26"/>
          <p:cNvCxnSpPr>
            <a:stCxn id="25" idx="2"/>
            <a:endCxn id="4" idx="0"/>
          </p:cNvCxnSpPr>
          <p:nvPr/>
        </p:nvCxnSpPr>
        <p:spPr>
          <a:xfrm flipH="1">
            <a:off x="6768244" y="2316942"/>
            <a:ext cx="324036" cy="319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4716016" y="23488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139952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364088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5220072" y="278092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3" idx="3"/>
          </p:cNvCxnSpPr>
          <p:nvPr/>
        </p:nvCxnSpPr>
        <p:spPr>
          <a:xfrm flipH="1">
            <a:off x="4499992" y="2779119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491880" y="386104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60032" y="386104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915816" y="45811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51920" y="45811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716016" y="45811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38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580112" y="45811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3923928" y="3573016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347864" y="4293096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4788024" y="4293096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95936" y="429309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788024" y="35730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08104" y="422108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3419872" y="537321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635896" y="5013176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92080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60032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995936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499992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necteur droit avec flèche 36"/>
          <p:cNvCxnSpPr>
            <a:stCxn id="31" idx="1"/>
            <a:endCxn id="3" idx="0"/>
          </p:cNvCxnSpPr>
          <p:nvPr/>
        </p:nvCxnSpPr>
        <p:spPr>
          <a:xfrm flipH="1">
            <a:off x="5040052" y="1885474"/>
            <a:ext cx="252028" cy="46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5576" y="20608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dans un ABR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Dichotomique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Recherche (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, racine);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355976" y="5661248"/>
            <a:ext cx="32403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recherche 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x, arbre * rac)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{…….}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6444208" y="1916832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5868144" y="27809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092280" y="278092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6948264" y="234888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3" idx="3"/>
          </p:cNvCxnSpPr>
          <p:nvPr/>
        </p:nvCxnSpPr>
        <p:spPr>
          <a:xfrm flipH="1">
            <a:off x="6228184" y="2347071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5220072" y="342900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588224" y="342900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44008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580112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444208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7308304" y="4149080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5652120" y="314096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5076056" y="386104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6516216" y="386104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128" y="386104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516216" y="31409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236296" y="378904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5148064" y="494116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364088" y="4581128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868144" y="5733256"/>
            <a:ext cx="648072" cy="5040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24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724128" y="53732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27584" y="2204864"/>
            <a:ext cx="295232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Insertion dans un ABR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Recherche</a:t>
            </a:r>
          </a:p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+ </a:t>
            </a: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Insertion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27584" y="4005064"/>
            <a:ext cx="30243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Racine=ajout(24, racine);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riangle isocèle 25"/>
          <p:cNvSpPr/>
          <p:nvPr/>
        </p:nvSpPr>
        <p:spPr>
          <a:xfrm>
            <a:off x="4067944" y="2636912"/>
            <a:ext cx="2880320" cy="3672408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>
            <a:off x="6084168" y="2780928"/>
            <a:ext cx="1872208" cy="2088232"/>
          </a:xfrm>
          <a:prstGeom prst="triangl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27584" y="4509120"/>
            <a:ext cx="28083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Recherche récursive de la place pour accrocher la feuille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55576" y="5733256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Arbre * arbre(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x, arbre * r)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{….}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Inconvénients des structures séquentielles : 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– En format contigu, les mises à jour sont fastidieuses, 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– En format chaîné, les parcours sont de complexité linéaire.  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structures arborescentes permettent une amélioration globale des accès aux informations</a:t>
            </a:r>
          </a:p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Organisation hiérarchique des informations 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intuitive 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conforme à beaucoup de situations :  </a:t>
            </a:r>
          </a:p>
          <a:p>
            <a:pPr marL="630238" indent="-90488" algn="just"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arbre généalogique  </a:t>
            </a:r>
          </a:p>
          <a:p>
            <a:pPr marL="630238" indent="-90488" algn="just"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tournois sportifs  </a:t>
            </a:r>
          </a:p>
          <a:p>
            <a:pPr marL="630238" indent="-90488" algn="just"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structures syntaxiques  </a:t>
            </a:r>
          </a:p>
          <a:p>
            <a:pPr marL="630238" indent="-90488" algn="just"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relations d’inclusions entre ensembles : classification des êtres vivants décomposition de structures : type structuré, expression arithmétique, langue naturelle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75656" y="2204864"/>
            <a:ext cx="424847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Suppression d’un élément dans un ABR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Recherche</a:t>
            </a:r>
          </a:p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+ </a:t>
            </a:r>
          </a:p>
          <a:p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Supression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5656" y="4293096"/>
            <a:ext cx="42484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Recherche récursive de l’élément à supprimer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988840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Suppression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Trois cas pour le nœud à supprimer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marL="360363" indent="-192088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Nœud terminal</a:t>
            </a:r>
          </a:p>
          <a:p>
            <a:pPr marL="360363" indent="-192088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Nœud avec un descendant</a:t>
            </a:r>
          </a:p>
          <a:p>
            <a:pPr marL="360363" indent="-192088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Nœud avec deux descendants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04864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Suppression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Trois cas pour le nœud à supprimer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60363" indent="-192088"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Nœud terminal</a:t>
            </a:r>
          </a:p>
          <a:p>
            <a:pPr marL="360363" indent="-192088"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Nœud avec un descendant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60363" indent="-192088">
              <a:buFont typeface="Wingdings" pitchFamily="2" charset="2"/>
              <a:buChar char="§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192088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suppression est immédiate</a:t>
            </a:r>
          </a:p>
        </p:txBody>
      </p:sp>
      <p:sp>
        <p:nvSpPr>
          <p:cNvPr id="4" name="Ellipse 3"/>
          <p:cNvSpPr/>
          <p:nvPr/>
        </p:nvSpPr>
        <p:spPr>
          <a:xfrm>
            <a:off x="6876256" y="17008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300192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524328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380312" y="213285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 flipH="1">
            <a:off x="6660232" y="2131047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652120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020272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760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012160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762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7740352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084168" y="292494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508104" y="364502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948264" y="364502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156176" y="36450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292494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668344" y="35730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580112" y="472514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5796136" y="436510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6300192" y="5517232"/>
            <a:ext cx="648072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156176" y="515719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Multiplier 27"/>
          <p:cNvSpPr/>
          <p:nvPr/>
        </p:nvSpPr>
        <p:spPr>
          <a:xfrm>
            <a:off x="5004048" y="3573016"/>
            <a:ext cx="720080" cy="1152128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04864"/>
            <a:ext cx="4968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Suppression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On pointe sur le nœud à supprimer : r</a:t>
            </a:r>
          </a:p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n’a pas de fils droit</a:t>
            </a:r>
          </a:p>
          <a:p>
            <a:endParaRPr lang="fr-FR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même chose pour r </a:t>
            </a:r>
          </a:p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n’as pas de fils gauche</a:t>
            </a:r>
          </a:p>
        </p:txBody>
      </p:sp>
      <p:sp>
        <p:nvSpPr>
          <p:cNvPr id="4" name="Ellipse 3"/>
          <p:cNvSpPr/>
          <p:nvPr/>
        </p:nvSpPr>
        <p:spPr>
          <a:xfrm>
            <a:off x="6876256" y="17008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300192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524328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380312" y="213285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 flipH="1">
            <a:off x="6660232" y="2131047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652120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020272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760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012160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762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7740352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084168" y="292494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508104" y="3645024"/>
            <a:ext cx="310932" cy="433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948264" y="364502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156176" y="36450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292494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668344" y="35730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580112" y="472514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5796136" y="436510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6300192" y="5517232"/>
            <a:ext cx="648072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156176" y="515719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355976" y="465313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4860032" y="436510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Forme 30"/>
          <p:cNvCxnSpPr>
            <a:stCxn id="9" idx="2"/>
            <a:endCxn id="26" idx="1"/>
          </p:cNvCxnSpPr>
          <p:nvPr/>
        </p:nvCxnSpPr>
        <p:spPr>
          <a:xfrm rot="10800000" flipV="1">
            <a:off x="4450884" y="3465003"/>
            <a:ext cx="1201236" cy="126194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binaire de recherche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04864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Suppression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Plus grand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nœud du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sous arbre gauche 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C’est le plus à droit de l’arbre gauche (boucle)</a:t>
            </a:r>
          </a:p>
        </p:txBody>
      </p:sp>
      <p:sp>
        <p:nvSpPr>
          <p:cNvPr id="4" name="Ellipse 3"/>
          <p:cNvSpPr/>
          <p:nvPr/>
        </p:nvSpPr>
        <p:spPr>
          <a:xfrm>
            <a:off x="6876256" y="1700808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300192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34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524328" y="256490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58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380312" y="213285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 flipH="1">
            <a:off x="6660232" y="2131047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652120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020272" y="321297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760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012160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76256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7740352" y="3933056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084168" y="292494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508104" y="3645024"/>
            <a:ext cx="310932" cy="433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948264" y="364502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156176" y="36450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292494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668344" y="35730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580112" y="4725144"/>
            <a:ext cx="648072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5796136" y="4365104"/>
            <a:ext cx="310932" cy="43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6300192" y="5517232"/>
            <a:ext cx="648072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156176" y="515719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868144" y="3717032"/>
            <a:ext cx="7200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004048" y="191683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Nœud à supprimer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012160" y="242088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83568" y="465313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lie la branche de gauche (celle de 22)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060848"/>
            <a:ext cx="7024744" cy="1656184"/>
          </a:xfrm>
        </p:spPr>
        <p:txBody>
          <a:bodyPr>
            <a:normAutofit/>
          </a:bodyPr>
          <a:lstStyle/>
          <a:p>
            <a:r>
              <a:rPr lang="fr-FR" dirty="0" smtClean="0"/>
              <a:t>Implémentation en langage C des opérations d’un ABR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7776864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structure d’arbre est l’une des structures majeures en informatique. Exemples :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hiérarchie des classes dans un langage orienté objet,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organisation des répertoires dans les systèmes d’exploitation,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arbre associé a un document XML,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arbre syntaxique,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dictionnaire, </a:t>
            </a:r>
          </a:p>
          <a:p>
            <a:pPr marL="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relation d’inclusion d’ensembles ...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184482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Modèle pour les structures hiérarchisées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71600" y="234888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Expressions algébriques : respectant certains règles de précédence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2719363" cy="19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429000"/>
            <a:ext cx="4104456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844824"/>
            <a:ext cx="266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Arbre lexicographique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27687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Rangement de mots par ordre lexical (alphabétique)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Soient les mots BON, BONJOUR, BORD, BOND, BOREALE, BIEN, il est possible de les ranger ainsi dans une structure d'arbre 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209503"/>
            <a:ext cx="4896544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4928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arbres sont utilisés pour avoir un certain nombre d’application informatique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198884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Algorithmique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91680" y="3356992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Méthode de trie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Recherche et gestion d’information en table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149080"/>
            <a:ext cx="3416796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3347864" y="60932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Arbre de recherche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généraux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34888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Définition récursive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arbre est une structure définie sur un ensemble d´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eléments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(les nœuds). Un arbre est : 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soit vide </a:t>
            </a:r>
          </a:p>
          <a:p>
            <a:pPr marL="269875"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soit composé d’un nœud appelé racine et d’une suite finie (éventuellement vide) de sous arbres.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136339"/>
            <a:ext cx="583264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R, A, B, C, D,E : nœuds ou sommets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 racine, D - E sous-arbre, A – B – C sous arbre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nœud peut être fils d’un autre </a:t>
            </a:r>
          </a:p>
          <a:p>
            <a:pPr marL="360363" indent="-18097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 est un fils de A 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nœud peut être père d’un autre </a:t>
            </a:r>
          </a:p>
          <a:p>
            <a:pPr marL="360363" indent="-18097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 est le père de E, A est le père de C 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B, C, E sont des nœuds terminaux ou feuilles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Tout chemin de la racine à une feuille est une branche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132856"/>
            <a:ext cx="172819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3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Thème3</Template>
  <TotalTime>3789</TotalTime>
  <Words>1318</Words>
  <Application>Microsoft Office PowerPoint</Application>
  <PresentationFormat>Affichage à l'écran (4:3)</PresentationFormat>
  <Paragraphs>377</Paragraphs>
  <Slides>35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Thème3</vt:lpstr>
      <vt:lpstr>Structure de données non linéaire : Arbre binaire</vt:lpstr>
      <vt:lpstr>Plan</vt:lpstr>
      <vt:lpstr>Introduction</vt:lpstr>
      <vt:lpstr>Introduction</vt:lpstr>
      <vt:lpstr>Arbres</vt:lpstr>
      <vt:lpstr>Arbres</vt:lpstr>
      <vt:lpstr>Arbres</vt:lpstr>
      <vt:lpstr>Arbres généraux</vt:lpstr>
      <vt:lpstr>Terminologie</vt:lpstr>
      <vt:lpstr>Terminologie</vt:lpstr>
      <vt:lpstr>Terminologie</vt:lpstr>
      <vt:lpstr>Représentation des arbres en général</vt:lpstr>
      <vt:lpstr>Les arbres binaires </vt:lpstr>
      <vt:lpstr>Les arbres binaires </vt:lpstr>
      <vt:lpstr>Parcours d ’un arbre binaire</vt:lpstr>
      <vt:lpstr>Exemples de parcours</vt:lpstr>
      <vt:lpstr>Mise en œuvre des arbres binaires</vt:lpstr>
      <vt:lpstr>Mise en œuvre des arbres binaires</vt:lpstr>
      <vt:lpstr> TDA d'arbre binaire</vt:lpstr>
      <vt:lpstr> TDA d'arbre binaire</vt:lpstr>
      <vt:lpstr> TDA d'arbre binaire</vt:lpstr>
      <vt:lpstr> TDA d'arbre binaire</vt:lpstr>
      <vt:lpstr> TDA d'arbre binaire</vt:lpstr>
      <vt:lpstr> TDA d'arbre binaire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Arbre binaire de recherche</vt:lpstr>
      <vt:lpstr>Implémentation en langage C des opérations d’un ABR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de données non linéaire : Arbre binaire</dc:title>
  <dc:creator>pc</dc:creator>
  <cp:lastModifiedBy>Sana-Nouzri</cp:lastModifiedBy>
  <cp:revision>47</cp:revision>
  <dcterms:created xsi:type="dcterms:W3CDTF">2016-03-13T20:25:48Z</dcterms:created>
  <dcterms:modified xsi:type="dcterms:W3CDTF">2018-03-19T09:47:53Z</dcterms:modified>
</cp:coreProperties>
</file>