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67"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34" autoAdjust="0"/>
  </p:normalViewPr>
  <p:slideViewPr>
    <p:cSldViewPr>
      <p:cViewPr varScale="1">
        <p:scale>
          <a:sx n="60" d="100"/>
          <a:sy n="60" d="100"/>
        </p:scale>
        <p:origin x="-157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52DB83-EE81-47FA-A46F-CA826B113886}" type="datetimeFigureOut">
              <a:rPr lang="fr-FR" smtClean="0"/>
              <a:pPr/>
              <a:t>23/02/2016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353CD-1F72-403B-A61C-C6144A2ACF6F}"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2</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29</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30</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31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5</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6</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21</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22</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23</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24</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F25353CD-1F72-403B-A61C-C6144A2ACF6F}" type="slidenum">
              <a:rPr lang="fr-FR" smtClean="0"/>
              <a:pPr/>
              <a:t>25</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42"/>
          <p:cNvGrpSpPr/>
          <p:nvPr/>
        </p:nvGrpSpPr>
        <p:grpSpPr>
          <a:xfrm>
            <a:off x="-382404" y="0"/>
            <a:ext cx="9932332" cy="6858000"/>
            <a:chOff x="-382404" y="0"/>
            <a:chExt cx="9932332" cy="6858000"/>
          </a:xfrm>
        </p:grpSpPr>
        <p:grpSp>
          <p:nvGrpSpPr>
            <p:cNvPr id="8" name="Group 44"/>
            <p:cNvGrpSpPr/>
            <p:nvPr/>
          </p:nvGrpSpPr>
          <p:grpSpPr>
            <a:xfrm>
              <a:off x="0" y="0"/>
              <a:ext cx="9144000" cy="6858000"/>
              <a:chOff x="0" y="0"/>
              <a:chExt cx="9144000" cy="6858000"/>
            </a:xfrm>
          </p:grpSpPr>
          <p:grpSp>
            <p:nvGrpSpPr>
              <p:cNvPr id="9"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smtClean="0"/>
              <a:t>Cliquez pour modifier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CEA7DF0-F969-495E-8CCD-402FE95546CC}" type="datetimeFigureOut">
              <a:rPr lang="fr-FR" smtClean="0"/>
              <a:pPr/>
              <a:t>23/02/2016</a:t>
            </a:fld>
            <a:endParaRPr lang="fr-F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fr-F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FE1CE43-4DC2-4D84-869B-ED0C667FB6E3}" type="slidenum">
              <a:rPr lang="fr-FR" smtClean="0"/>
              <a:pPr/>
              <a:t>‹N°›</a:t>
            </a:fld>
            <a:endParaRPr lang="fr-F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CEA7DF0-F969-495E-8CCD-402FE95546CC}" type="datetimeFigureOut">
              <a:rPr lang="fr-FR" smtClean="0"/>
              <a:pPr/>
              <a:t>23/02/2016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1CE43-4DC2-4D84-869B-ED0C667FB6E3}"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smtClean="0"/>
              <a:t>Cliquez pour modifier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CEA7DF0-F969-495E-8CCD-402FE95546CC}" type="datetimeFigureOut">
              <a:rPr lang="fr-FR" smtClean="0"/>
              <a:pPr/>
              <a:t>23/02/2016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1CE43-4DC2-4D84-869B-ED0C667FB6E3}"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CEA7DF0-F969-495E-8CCD-402FE95546CC}" type="datetimeFigureOut">
              <a:rPr lang="fr-FR" smtClean="0"/>
              <a:pPr/>
              <a:t>23/02/2016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1CE43-4DC2-4D84-869B-ED0C667FB6E3}"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smtClean="0"/>
              <a:t>Cliquez pour modifier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BCEA7DF0-F969-495E-8CCD-402FE95546CC}" type="datetimeFigureOut">
              <a:rPr lang="fr-FR" smtClean="0"/>
              <a:pPr/>
              <a:t>23/02/2016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E1CE43-4DC2-4D84-869B-ED0C667FB6E3}"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pour modifier le style du titre</a:t>
            </a:r>
            <a:endParaRPr lang="en-US"/>
          </a:p>
        </p:txBody>
      </p:sp>
      <p:sp>
        <p:nvSpPr>
          <p:cNvPr id="5" name="Date Placeholder 4"/>
          <p:cNvSpPr>
            <a:spLocks noGrp="1"/>
          </p:cNvSpPr>
          <p:nvPr>
            <p:ph type="dt" sz="half" idx="10"/>
          </p:nvPr>
        </p:nvSpPr>
        <p:spPr/>
        <p:txBody>
          <a:bodyPr/>
          <a:lstStyle/>
          <a:p>
            <a:fld id="{BCEA7DF0-F969-495E-8CCD-402FE95546CC}" type="datetimeFigureOut">
              <a:rPr lang="fr-FR" smtClean="0"/>
              <a:pPr/>
              <a:t>23/02/2016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E1CE43-4DC2-4D84-869B-ED0C667FB6E3}" type="slidenum">
              <a:rPr lang="fr-FR" smtClean="0"/>
              <a:pPr/>
              <a:t>‹N°›</a:t>
            </a:fld>
            <a:endParaRPr lang="fr-FR"/>
          </a:p>
        </p:txBody>
      </p:sp>
      <p:sp>
        <p:nvSpPr>
          <p:cNvPr id="9" name="Content Placeholder 8"/>
          <p:cNvSpPr>
            <a:spLocks noGrp="1"/>
          </p:cNvSpPr>
          <p:nvPr>
            <p:ph sz="quarter" idx="13"/>
          </p:nvPr>
        </p:nvSpPr>
        <p:spPr>
          <a:xfrm>
            <a:off x="1042416" y="2313432"/>
            <a:ext cx="3419856" cy="349300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CEA7DF0-F969-495E-8CCD-402FE95546CC}" type="datetimeFigureOut">
              <a:rPr lang="fr-FR" smtClean="0"/>
              <a:pPr/>
              <a:t>23/02/2016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FE1CE43-4DC2-4D84-869B-ED0C667FB6E3}"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043490" y="773832"/>
            <a:ext cx="7024744" cy="854968"/>
          </a:xfrm>
        </p:spPr>
        <p:txBody>
          <a:bodyPr/>
          <a:lstStyle/>
          <a:p>
            <a:r>
              <a:rPr lang="fr-FR" smtClean="0"/>
              <a:t>Cliquez pour modifier le style du titre</a:t>
            </a:r>
            <a:endParaRPr lang="en-US" dirty="0"/>
          </a:p>
        </p:txBody>
      </p:sp>
      <p:sp>
        <p:nvSpPr>
          <p:cNvPr id="3" name="Date Placeholder 2"/>
          <p:cNvSpPr>
            <a:spLocks noGrp="1"/>
          </p:cNvSpPr>
          <p:nvPr>
            <p:ph type="dt" sz="half" idx="10"/>
          </p:nvPr>
        </p:nvSpPr>
        <p:spPr/>
        <p:txBody>
          <a:bodyPr/>
          <a:lstStyle/>
          <a:p>
            <a:fld id="{BCEA7DF0-F969-495E-8CCD-402FE95546CC}" type="datetimeFigureOut">
              <a:rPr lang="fr-FR" smtClean="0"/>
              <a:pPr/>
              <a:t>23/02/2016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FE1CE43-4DC2-4D84-869B-ED0C667FB6E3}"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A7DF0-F969-495E-8CCD-402FE95546CC}" type="datetimeFigureOut">
              <a:rPr lang="fr-FR" smtClean="0"/>
              <a:pPr/>
              <a:t>23/02/2016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FE1CE43-4DC2-4D84-869B-ED0C667FB6E3}"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CEA7DF0-F969-495E-8CCD-402FE95546CC}" type="datetimeFigureOut">
              <a:rPr lang="fr-FR" smtClean="0"/>
              <a:pPr/>
              <a:t>23/02/2016</a:t>
            </a:fld>
            <a:endParaRPr lang="fr-FR"/>
          </a:p>
        </p:txBody>
      </p:sp>
      <p:sp>
        <p:nvSpPr>
          <p:cNvPr id="7" name="Slide Number Placeholder 6"/>
          <p:cNvSpPr>
            <a:spLocks noGrp="1"/>
          </p:cNvSpPr>
          <p:nvPr>
            <p:ph type="sldNum" sz="quarter" idx="12"/>
          </p:nvPr>
        </p:nvSpPr>
        <p:spPr/>
        <p:txBody>
          <a:bodyPr/>
          <a:lstStyle/>
          <a:p>
            <a:fld id="{AFE1CE43-4DC2-4D84-869B-ED0C667FB6E3}" type="slidenum">
              <a:rPr lang="fr-FR" smtClean="0"/>
              <a:pPr/>
              <a:t>‹N°›</a:t>
            </a:fld>
            <a:endParaRPr lang="fr-F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smtClean="0"/>
              <a:t>Cliquez pour modifier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smtClean="0"/>
              <a:t>Cliquez pour modifier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BCEA7DF0-F969-495E-8CCD-402FE95546CC}" type="datetimeFigureOut">
              <a:rPr lang="fr-FR" smtClean="0"/>
              <a:pPr/>
              <a:t>23/02/2016</a:t>
            </a:fld>
            <a:endParaRPr lang="fr-F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fr-FR"/>
          </a:p>
        </p:txBody>
      </p:sp>
      <p:sp>
        <p:nvSpPr>
          <p:cNvPr id="7" name="Slide Number Placeholder 6"/>
          <p:cNvSpPr>
            <a:spLocks noGrp="1"/>
          </p:cNvSpPr>
          <p:nvPr>
            <p:ph type="sldNum" sz="quarter" idx="12"/>
          </p:nvPr>
        </p:nvSpPr>
        <p:spPr/>
        <p:txBody>
          <a:bodyPr/>
          <a:lstStyle/>
          <a:p>
            <a:fld id="{AFE1CE43-4DC2-4D84-869B-ED0C667FB6E3}"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41"/>
          <p:cNvGrpSpPr/>
          <p:nvPr/>
        </p:nvGrpSpPr>
        <p:grpSpPr>
          <a:xfrm>
            <a:off x="-304800" y="0"/>
            <a:ext cx="9932332" cy="6858000"/>
            <a:chOff x="-382404" y="0"/>
            <a:chExt cx="9932332" cy="6858000"/>
          </a:xfrm>
        </p:grpSpPr>
        <p:grpSp>
          <p:nvGrpSpPr>
            <p:cNvPr id="8" name="Group 44"/>
            <p:cNvGrpSpPr/>
            <p:nvPr/>
          </p:nvGrpSpPr>
          <p:grpSpPr>
            <a:xfrm>
              <a:off x="0" y="0"/>
              <a:ext cx="9144000" cy="6858000"/>
              <a:chOff x="0" y="0"/>
              <a:chExt cx="9144000" cy="6858000"/>
            </a:xfrm>
          </p:grpSpPr>
          <p:grpSp>
            <p:nvGrpSpPr>
              <p:cNvPr id="9"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fr-FR" dirty="0" smtClean="0"/>
              <a:t>Modifiez le style du titre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CEA7DF0-F969-495E-8CCD-402FE95546CC}" type="datetimeFigureOut">
              <a:rPr lang="fr-FR" smtClean="0"/>
              <a:pPr/>
              <a:t>23/02/2016</a:t>
            </a:fld>
            <a:endParaRPr lang="fr-F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fr-F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FE1CE43-4DC2-4D84-869B-ED0C667FB6E3}"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Times New Roman" pitchFamily="18" charset="0"/>
          <a:ea typeface="+mj-ea"/>
          <a:cs typeface="Times New Roman"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1"/>
          </a:solidFill>
          <a:latin typeface="Times New Roman" pitchFamily="18" charset="0"/>
          <a:ea typeface="+mn-ea"/>
          <a:cs typeface="Times New Roman" pitchFamily="18"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1"/>
          </a:solidFill>
          <a:latin typeface="Times New Roman" pitchFamily="18" charset="0"/>
          <a:ea typeface="+mn-ea"/>
          <a:cs typeface="Times New Roman" pitchFamily="18"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1"/>
          </a:solidFill>
          <a:latin typeface="Times New Roman" pitchFamily="18" charset="0"/>
          <a:ea typeface="+mn-ea"/>
          <a:cs typeface="Times New Roman" pitchFamily="18"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1"/>
          </a:solidFill>
          <a:latin typeface="Times New Roman" pitchFamily="18" charset="0"/>
          <a:ea typeface="+mn-ea"/>
          <a:cs typeface="Times New Roman" pitchFamily="18"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1"/>
          </a:solidFill>
          <a:latin typeface="Times New Roman" pitchFamily="18" charset="0"/>
          <a:ea typeface="+mn-ea"/>
          <a:cs typeface="Times New Roman" pitchFamily="18"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ctr"/>
            <a:r>
              <a:rPr lang="fr-FR" b="1" dirty="0" smtClean="0"/>
              <a:t>Structures des données</a:t>
            </a:r>
            <a:endParaRPr lang="fr-FR" dirty="0"/>
          </a:p>
        </p:txBody>
      </p:sp>
      <p:sp>
        <p:nvSpPr>
          <p:cNvPr id="3" name="Sous-titre 2"/>
          <p:cNvSpPr>
            <a:spLocks noGrp="1"/>
          </p:cNvSpPr>
          <p:nvPr>
            <p:ph type="subTitle" idx="1"/>
          </p:nvPr>
        </p:nvSpPr>
        <p:spPr/>
        <p:txBody>
          <a:bodyPr/>
          <a:lstStyle/>
          <a:p>
            <a:r>
              <a:rPr lang="fr-FR" dirty="0" smtClean="0"/>
              <a:t>Fait par : Mme </a:t>
            </a:r>
            <a:r>
              <a:rPr lang="fr-FR" dirty="0" err="1" smtClean="0"/>
              <a:t>Nouzri</a:t>
            </a:r>
            <a:r>
              <a:rPr lang="fr-FR" dirty="0" smtClean="0"/>
              <a:t> Sana</a:t>
            </a:r>
          </a:p>
          <a:p>
            <a:r>
              <a:rPr lang="fr-FR" dirty="0" smtClean="0"/>
              <a:t>sana.nouzri@gmail.com</a:t>
            </a:r>
            <a:endParaRPr lang="fr-FR" dirty="0"/>
          </a:p>
        </p:txBody>
      </p:sp>
      <p:sp>
        <p:nvSpPr>
          <p:cNvPr id="4" name="ZoneTexte 3"/>
          <p:cNvSpPr txBox="1"/>
          <p:nvPr/>
        </p:nvSpPr>
        <p:spPr>
          <a:xfrm>
            <a:off x="5076056" y="5445224"/>
            <a:ext cx="1440160" cy="369332"/>
          </a:xfrm>
          <a:prstGeom prst="rect">
            <a:avLst/>
          </a:prstGeom>
          <a:noFill/>
        </p:spPr>
        <p:txBody>
          <a:bodyPr wrap="square" rtlCol="0">
            <a:spAutoFit/>
          </a:bodyPr>
          <a:lstStyle/>
          <a:p>
            <a:r>
              <a:rPr lang="fr-FR" dirty="0" smtClean="0">
                <a:latin typeface="Times New Roman" pitchFamily="18" charset="0"/>
                <a:cs typeface="Times New Roman" pitchFamily="18" charset="0"/>
              </a:rPr>
              <a:t>Chapitre I</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lvl="1" algn="l" rtl="0">
              <a:spcBef>
                <a:spcPct val="0"/>
              </a:spcBef>
            </a:pPr>
            <a:r>
              <a:rPr lang="fr-FR" sz="3200" kern="1200" dirty="0" smtClean="0">
                <a:solidFill>
                  <a:schemeClr val="tx1"/>
                </a:solidFill>
                <a:latin typeface="Times New Roman" pitchFamily="18" charset="0"/>
                <a:ea typeface="+mj-ea"/>
                <a:cs typeface="Times New Roman" pitchFamily="18" charset="0"/>
              </a:rPr>
              <a:t>Représentation physique d’une structure de données</a:t>
            </a:r>
          </a:p>
        </p:txBody>
      </p:sp>
      <p:sp>
        <p:nvSpPr>
          <p:cNvPr id="27649" name="Rectangle 1"/>
          <p:cNvSpPr>
            <a:spLocks noChangeArrowheads="1"/>
          </p:cNvSpPr>
          <p:nvPr/>
        </p:nvSpPr>
        <p:spPr bwMode="auto">
          <a:xfrm>
            <a:off x="827584" y="2041104"/>
            <a:ext cx="7632848"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2563" marR="0" lvl="0" indent="-182563" algn="just" defTabSz="914400" rtl="0" eaLnBrk="1" fontAlgn="base" latinLnBrk="0" hangingPunct="1">
              <a:lnSpc>
                <a:spcPct val="100000"/>
              </a:lnSpc>
              <a:spcBef>
                <a:spcPct val="0"/>
              </a:spcBef>
              <a:spcAft>
                <a:spcPct val="0"/>
              </a:spcAft>
              <a:buClrTx/>
              <a:buSzTx/>
              <a:buFont typeface="Wingdings" pitchFamily="2" charset="2"/>
              <a:buChar char="§"/>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Une S.D. nécessite un mode de représentation en mémoire à l’aide du langage avec lequel en programme .</a:t>
            </a:r>
          </a:p>
          <a:p>
            <a:pPr marL="182563" marR="0" lvl="0" indent="-182563" algn="just" defTabSz="914400" rtl="0" eaLnBrk="1" fontAlgn="base" latinLnBrk="0" hangingPunct="1">
              <a:lnSpc>
                <a:spcPct val="100000"/>
              </a:lnSpc>
              <a:spcBef>
                <a:spcPct val="0"/>
              </a:spcBef>
              <a:spcAft>
                <a:spcPct val="0"/>
              </a:spcAft>
              <a:buClrTx/>
              <a:buSzTx/>
              <a:tabLst/>
            </a:pP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182563" marR="0" lvl="0" indent="-182563"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Représenter physiquement des données complexes, consiste à établir une correspondance entre la spécification logique et un arrangement dans les cases de la mémoire principale.</a:t>
            </a:r>
          </a:p>
          <a:p>
            <a:pPr marL="182563" marR="0" lvl="0" indent="-182563" algn="just" defTabSz="914400" rtl="0" eaLnBrk="0" fontAlgn="base" latinLnBrk="0" hangingPunct="0">
              <a:lnSpc>
                <a:spcPct val="100000"/>
              </a:lnSpc>
              <a:spcBef>
                <a:spcPct val="0"/>
              </a:spcBef>
              <a:spcAft>
                <a:spcPct val="0"/>
              </a:spcAft>
              <a:buClrTx/>
              <a:buSzTx/>
              <a:tabLst/>
            </a:pP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182563" marR="0" lvl="0" indent="-182563" algn="just" defTabSz="914400" rtl="0" eaLnBrk="0" fontAlgn="base" latinLnBrk="0" hangingPunct="0">
              <a:lnSpc>
                <a:spcPct val="100000"/>
              </a:lnSpc>
              <a:spcBef>
                <a:spcPct val="0"/>
              </a:spcBef>
              <a:spcAft>
                <a:spcPct val="0"/>
              </a:spcAft>
              <a:buClrTx/>
              <a:buSzTx/>
              <a:buFont typeface="Wingdings" pitchFamily="2" charset="2"/>
              <a:buChar char="§"/>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Pour représenter des structures de données en mémoire principale, on a essentiellement deux  modes de stockage :</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631825" marR="0" lvl="0" indent="-2667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Stockage par tableaux</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631825" marR="0" lvl="0" indent="-26670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Stockage à l’aide de pointeurs (liste chainée).</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742950" lvl="1" indent="-285750" rtl="0">
              <a:lnSpc>
                <a:spcPct val="115000"/>
              </a:lnSpc>
              <a:spcAft>
                <a:spcPts val="1000"/>
              </a:spcAft>
            </a:pPr>
            <a:r>
              <a:rPr lang="fr-FR" sz="3600" kern="1200" dirty="0" smtClean="0">
                <a:solidFill>
                  <a:schemeClr val="tx1"/>
                </a:solidFill>
                <a:latin typeface="Times New Roman" pitchFamily="18" charset="0"/>
                <a:ea typeface="+mj-ea"/>
                <a:cs typeface="Times New Roman" pitchFamily="18" charset="0"/>
              </a:rPr>
              <a:t>Types abstraits</a:t>
            </a:r>
            <a:endParaRPr lang="fr-FR" dirty="0"/>
          </a:p>
        </p:txBody>
      </p:sp>
      <p:sp>
        <p:nvSpPr>
          <p:cNvPr id="28673" name="Rectangle 1"/>
          <p:cNvSpPr>
            <a:spLocks noChangeArrowheads="1"/>
          </p:cNvSpPr>
          <p:nvPr/>
        </p:nvSpPr>
        <p:spPr bwMode="auto">
          <a:xfrm>
            <a:off x="827584" y="1906960"/>
            <a:ext cx="7596336"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justLow" defTabSz="914400" rtl="0" eaLnBrk="1" fontAlgn="base" latinLnBrk="0" hangingPunct="1">
              <a:lnSpc>
                <a:spcPct val="100000"/>
              </a:lnSpc>
              <a:spcBef>
                <a:spcPct val="0"/>
              </a:spcBef>
              <a:spcAft>
                <a:spcPct val="0"/>
              </a:spcAft>
              <a:buClrTx/>
              <a:buSzTx/>
              <a:buFontTx/>
              <a:buNone/>
              <a:tabLst/>
            </a:pPr>
            <a:r>
              <a:rPr kumimoji="0" lang="fr-C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 type d’une variable est l’ensemble des valeurs qu’elle peut prendre. Par exemple, une variable de type booléen peut prendre les valeurs Vrai ou Faux. Les types de données élémentaires varient d’un langage à l’autre. Ce sont généralement les entiers, les réels, les booléens et les caractères. </a:t>
            </a:r>
          </a:p>
          <a:p>
            <a:pPr marR="0" lvl="0" algn="justLow"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531813" marR="0" lvl="0" indent="-166688" algn="justLow" defTabSz="914400" rtl="0" eaLnBrk="0" fontAlgn="base" latinLnBrk="0" hangingPunct="0">
              <a:lnSpc>
                <a:spcPct val="100000"/>
              </a:lnSpc>
              <a:spcBef>
                <a:spcPct val="0"/>
              </a:spcBef>
              <a:spcAft>
                <a:spcPct val="0"/>
              </a:spcAft>
              <a:buClrTx/>
              <a:buSzTx/>
              <a:buFont typeface="Wingdings" pitchFamily="2" charset="2"/>
              <a:buChar char="§"/>
              <a:tabLst/>
            </a:pPr>
            <a:r>
              <a:rPr kumimoji="0" lang="fr-CA"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Élément simple en C </a:t>
            </a:r>
            <a:r>
              <a:rPr kumimoji="0" lang="fr-CA" sz="2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fr-C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fr-CA"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int</a:t>
            </a:r>
            <a:r>
              <a:rPr kumimoji="0" lang="fr-C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char, </a:t>
            </a:r>
            <a:r>
              <a:rPr kumimoji="0" lang="fr-CA"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float</a:t>
            </a:r>
            <a:r>
              <a:rPr kumimoji="0" lang="fr-C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531813" marR="0" lvl="0" indent="-166688" algn="justLow" defTabSz="914400" rtl="0" eaLnBrk="0" fontAlgn="base" latinLnBrk="0" hangingPunct="0">
              <a:lnSpc>
                <a:spcPct val="100000"/>
              </a:lnSpc>
              <a:spcBef>
                <a:spcPct val="0"/>
              </a:spcBef>
              <a:spcAft>
                <a:spcPct val="0"/>
              </a:spcAft>
              <a:buClrTx/>
              <a:buSzTx/>
              <a:buFont typeface="Wingdings" pitchFamily="2" charset="2"/>
              <a:buChar char="§"/>
              <a:tabLst/>
            </a:pPr>
            <a:r>
              <a:rPr kumimoji="0" lang="fr-CA"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Élément composé en C</a:t>
            </a:r>
            <a:r>
              <a:rPr kumimoji="0" lang="fr-CA" sz="2000" b="0"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fr-C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fr-CA"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struct</a:t>
            </a:r>
            <a:r>
              <a:rPr kumimoji="0" lang="fr-C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class)</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531813" marR="0" lvl="0" indent="-166688" algn="justLow" defTabSz="914400" rtl="0" eaLnBrk="0" fontAlgn="base" latinLnBrk="0" hangingPunct="0">
              <a:lnSpc>
                <a:spcPct val="100000"/>
              </a:lnSpc>
              <a:spcBef>
                <a:spcPct val="0"/>
              </a:spcBef>
              <a:spcAft>
                <a:spcPct val="0"/>
              </a:spcAft>
              <a:buClrTx/>
              <a:buSzTx/>
              <a:buFont typeface="Wingdings" pitchFamily="2" charset="2"/>
              <a:buChar char="§"/>
              <a:tabLst/>
            </a:pPr>
            <a:r>
              <a:rPr kumimoji="0" lang="fr-CA"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Un type de données abstrait (TDA) </a:t>
            </a:r>
            <a:r>
              <a:rPr kumimoji="0" lang="fr-CA"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est un ensemble d’objets muni d’un ensemble d’opérations. On peut prendre par exemple plusieurs ensembles de nombres entiers en les dotant des opérations ensemblistes union, intersection et différence.</a:t>
            </a:r>
            <a:endParaRPr kumimoji="0" lang="fr-CA"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742950" lvl="1" indent="-285750" rtl="0">
              <a:lnSpc>
                <a:spcPct val="115000"/>
              </a:lnSpc>
              <a:spcAft>
                <a:spcPts val="1000"/>
              </a:spcAft>
            </a:pPr>
            <a:r>
              <a:rPr lang="fr-FR" sz="3600" kern="1200" dirty="0" smtClean="0">
                <a:solidFill>
                  <a:schemeClr val="tx1"/>
                </a:solidFill>
                <a:latin typeface="Times New Roman" pitchFamily="18" charset="0"/>
                <a:ea typeface="+mj-ea"/>
                <a:cs typeface="Times New Roman" pitchFamily="18" charset="0"/>
              </a:rPr>
              <a:t>Types abstraits</a:t>
            </a:r>
            <a:endParaRPr lang="fr-FR" dirty="0"/>
          </a:p>
        </p:txBody>
      </p:sp>
      <p:sp>
        <p:nvSpPr>
          <p:cNvPr id="28673" name="Rectangle 1"/>
          <p:cNvSpPr>
            <a:spLocks noChangeArrowheads="1"/>
          </p:cNvSpPr>
          <p:nvPr/>
        </p:nvSpPr>
        <p:spPr bwMode="auto">
          <a:xfrm>
            <a:off x="827584" y="2060849"/>
            <a:ext cx="7596336"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2563" lvl="0" indent="-182563" algn="justLow" fontAlgn="base">
              <a:spcBef>
                <a:spcPct val="0"/>
              </a:spcBef>
              <a:spcAft>
                <a:spcPct val="0"/>
              </a:spcAft>
              <a:buFont typeface="Wingdings" pitchFamily="2" charset="2"/>
              <a:buChar char="§"/>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Les types de données abstrait sont une généralisation des types de données élémentaires (entier, réel, …) tout comme les procédures sont une généralisation des opérations élémentaires (+, -, …).</a:t>
            </a:r>
          </a:p>
          <a:p>
            <a:pPr marL="182563" lvl="0" indent="-182563" algn="justLow" fontAlgn="base">
              <a:spcBef>
                <a:spcPct val="0"/>
              </a:spcBef>
              <a:spcAft>
                <a:spcPct val="0"/>
              </a:spcAft>
            </a:pPr>
            <a:endPar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182563" lvl="0" indent="-182563" algn="justLow" fontAlgn="base">
              <a:spcBef>
                <a:spcPct val="0"/>
              </a:spcBef>
              <a:spcAft>
                <a:spcPct val="0"/>
              </a:spcAft>
              <a:buFont typeface="Wingdings" pitchFamily="2" charset="2"/>
              <a:buChar char="§"/>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Par exemple, dans le langage C, on peut spécifier un TDA en donnant les déclarations du type et des fonctions s’y rapportant. Par exemple :  </a:t>
            </a:r>
            <a:r>
              <a:rPr kumimoji="0" lang="fr-FR" sz="2000" b="0" i="0" u="none" strike="noStrike" cap="none" normalizeH="0" baseline="0" dirty="0" err="1" smtClean="0">
                <a:ln>
                  <a:noFill/>
                </a:ln>
                <a:solidFill>
                  <a:schemeClr val="accent2">
                    <a:lumMod val="75000"/>
                  </a:schemeClr>
                </a:solidFill>
                <a:effectLst/>
                <a:latin typeface="Times New Roman" pitchFamily="18" charset="0"/>
                <a:ea typeface="Calibri" pitchFamily="34" charset="0"/>
                <a:cs typeface="Times New Roman" pitchFamily="18" charset="0"/>
              </a:rPr>
              <a:t>struct</a:t>
            </a:r>
            <a:r>
              <a:rPr kumimoji="0" lang="fr-FR" sz="2000" b="0" i="0" u="none" strike="noStrike" cap="none" normalizeH="0" baseline="0" dirty="0" smtClean="0">
                <a:ln>
                  <a:noFill/>
                </a:ln>
                <a:solidFill>
                  <a:schemeClr val="accent2">
                    <a:lumMod val="75000"/>
                  </a:schemeClr>
                </a:solidFill>
                <a:effectLst/>
                <a:latin typeface="Times New Roman" pitchFamily="18" charset="0"/>
                <a:ea typeface="Calibri" pitchFamily="34" charset="0"/>
                <a:cs typeface="Times New Roman" pitchFamily="18" charset="0"/>
              </a:rPr>
              <a:t> Date;</a:t>
            </a:r>
          </a:p>
          <a:p>
            <a:pPr marL="182563" lvl="0" indent="-182563" algn="justLow" fontAlgn="base">
              <a:spcBef>
                <a:spcPct val="0"/>
              </a:spcBef>
              <a:spcAft>
                <a:spcPct val="0"/>
              </a:spcAft>
              <a:buFont typeface="Wingdings" pitchFamily="2" charset="2"/>
              <a:buChar char="§"/>
            </a:pPr>
            <a:endPar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182563" lvl="0" indent="-182563" algn="justLow" fontAlgn="base">
              <a:spcBef>
                <a:spcPct val="0"/>
              </a:spcBef>
              <a:spcAft>
                <a:spcPct val="0"/>
              </a:spcAft>
              <a:buFont typeface="Wingdings" pitchFamily="2" charset="2"/>
              <a:buChar char="§"/>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Pour mettre en œuvre les types abstraits de données, il faut recourir à des structures de données, qui sont des ensembles de variables, à priori de types différents et reliées de différentes façons.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742950" lvl="1" indent="-285750" rtl="0">
              <a:lnSpc>
                <a:spcPct val="115000"/>
              </a:lnSpc>
              <a:spcAft>
                <a:spcPts val="1000"/>
              </a:spcAft>
            </a:pPr>
            <a:r>
              <a:rPr lang="fr-FR" sz="3600" kern="1200" dirty="0" smtClean="0">
                <a:solidFill>
                  <a:schemeClr val="tx1"/>
                </a:solidFill>
                <a:latin typeface="Times New Roman" pitchFamily="18" charset="0"/>
                <a:ea typeface="+mj-ea"/>
                <a:cs typeface="Times New Roman" pitchFamily="18" charset="0"/>
              </a:rPr>
              <a:t>Types abstraits</a:t>
            </a:r>
            <a:endParaRPr lang="fr-FR" dirty="0"/>
          </a:p>
        </p:txBody>
      </p:sp>
      <p:sp>
        <p:nvSpPr>
          <p:cNvPr id="28673" name="Rectangle 1"/>
          <p:cNvSpPr>
            <a:spLocks noChangeArrowheads="1"/>
          </p:cNvSpPr>
          <p:nvPr/>
        </p:nvSpPr>
        <p:spPr bwMode="auto">
          <a:xfrm>
            <a:off x="827584" y="2522516"/>
            <a:ext cx="7596336"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2563" lvl="0" indent="-182563" algn="justLow" fontAlgn="base">
              <a:spcBef>
                <a:spcPct val="0"/>
              </a:spcBef>
              <a:spcAft>
                <a:spcPct val="0"/>
              </a:spcAft>
              <a:buFont typeface="Wingdings" pitchFamily="2" charset="2"/>
              <a:buChar char="§"/>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Une structure de données: correspond à l’implémentation physique d’un TDA.</a:t>
            </a:r>
          </a:p>
          <a:p>
            <a:pPr marL="182563" lvl="0" indent="-182563" algn="justLow" fontAlgn="base">
              <a:spcBef>
                <a:spcPct val="0"/>
              </a:spcBef>
              <a:spcAft>
                <a:spcPct val="0"/>
              </a:spcAft>
              <a:buFont typeface="Wingdings" pitchFamily="2" charset="2"/>
              <a:buChar char="§"/>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On en distingue deux manières de relier des variables entre-elles :</a:t>
            </a:r>
          </a:p>
          <a:p>
            <a:pPr marL="182563" lvl="0" indent="-182563" algn="justLow" fontAlgn="base">
              <a:spcBef>
                <a:spcPct val="0"/>
              </a:spcBef>
              <a:spcAft>
                <a:spcPct val="0"/>
              </a:spcAft>
            </a:pPr>
            <a:endPar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822325" lvl="0" indent="-290513" algn="justLow" fontAlgn="base">
              <a:spcBef>
                <a:spcPct val="0"/>
              </a:spcBef>
              <a:spcAft>
                <a:spcPct val="0"/>
              </a:spcAft>
              <a:buFont typeface="+mj-lt"/>
              <a:buAutoNum type="arabicPeriod"/>
            </a:pPr>
            <a:r>
              <a:rPr kumimoji="0" lang="fr-FR"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structures linéaires</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quelque soit l’élément de cette structure, il est relié à au plus un prédécesseur et au plus à un successeur (listes, piles et files).</a:t>
            </a:r>
          </a:p>
          <a:p>
            <a:pPr marL="822325" lvl="0" indent="-290513" algn="justLow" fontAlgn="base">
              <a:spcBef>
                <a:spcPct val="0"/>
              </a:spcBef>
              <a:spcAft>
                <a:spcPct val="0"/>
              </a:spcAft>
              <a:buFont typeface="+mj-lt"/>
              <a:buAutoNum type="arabicPeriod"/>
            </a:pPr>
            <a:r>
              <a:rPr kumimoji="0" lang="fr-FR"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structures non linéaires </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arbres et graphes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742950" lvl="1" indent="-285750" rtl="0">
              <a:lnSpc>
                <a:spcPct val="115000"/>
              </a:lnSpc>
              <a:spcAft>
                <a:spcPts val="1000"/>
              </a:spcAft>
            </a:pPr>
            <a:r>
              <a:rPr lang="fr-FR" sz="3600" dirty="0" smtClean="0">
                <a:solidFill>
                  <a:schemeClr val="tx1"/>
                </a:solidFill>
                <a:latin typeface="Times New Roman" pitchFamily="18" charset="0"/>
                <a:ea typeface="Calibri" pitchFamily="34" charset="0"/>
                <a:cs typeface="Times New Roman" pitchFamily="18" charset="0"/>
              </a:rPr>
              <a:t>Structure de données statiques </a:t>
            </a:r>
            <a:endParaRPr lang="fr-FR" dirty="0"/>
          </a:p>
        </p:txBody>
      </p:sp>
      <p:sp>
        <p:nvSpPr>
          <p:cNvPr id="28673" name="Rectangle 1"/>
          <p:cNvSpPr>
            <a:spLocks noChangeArrowheads="1"/>
          </p:cNvSpPr>
          <p:nvPr/>
        </p:nvSpPr>
        <p:spPr bwMode="auto">
          <a:xfrm>
            <a:off x="827584" y="1906963"/>
            <a:ext cx="7596336"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Une structure de données statique est un ensemble de données élémentaires liées logiquement dont le nombre est fixe. Si tous les éléments d’une structure sont de même type, on dit que la structure est  homogène, dans le cas contraire la structure est dite hétérogène.</a:t>
            </a:r>
          </a:p>
          <a:p>
            <a:pPr marL="182563" lvl="0" indent="-182563" algn="just" fontAlgn="base">
              <a:spcBef>
                <a:spcPct val="0"/>
              </a:spcBef>
              <a:spcAft>
                <a:spcPct val="0"/>
              </a:spcAft>
            </a:pPr>
            <a:endPar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182563" lvl="0" indent="-182563" algn="just" fontAlgn="base">
              <a:spcBef>
                <a:spcPct val="0"/>
              </a:spcBef>
              <a:spcAft>
                <a:spcPct val="0"/>
              </a:spcAft>
              <a:buFont typeface="Wingdings" pitchFamily="2" charset="2"/>
              <a:buChar char="§"/>
            </a:pPr>
            <a:r>
              <a:rPr kumimoji="0" lang="fr-FR"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Structures de données statiques  homogènes</a:t>
            </a:r>
          </a:p>
          <a:p>
            <a:pPr marL="182563" lvl="0" indent="-182563" algn="just" fontAlgn="base">
              <a:spcBef>
                <a:spcPct val="0"/>
              </a:spcBef>
              <a:spcAft>
                <a:spcPct val="0"/>
              </a:spcAft>
            </a:pPr>
            <a:r>
              <a:rPr lang="fr-FR" sz="2000" dirty="0">
                <a:latin typeface="Times New Roman" pitchFamily="18" charset="0"/>
                <a:ea typeface="Calibri" pitchFamily="34" charset="0"/>
                <a:cs typeface="Times New Roman" pitchFamily="18" charset="0"/>
              </a:rPr>
              <a:t> </a:t>
            </a:r>
            <a:r>
              <a:rPr lang="fr-FR" sz="2000" dirty="0" smtClean="0">
                <a:latin typeface="Times New Roman" pitchFamily="18" charset="0"/>
                <a:ea typeface="Calibri" pitchFamily="34" charset="0"/>
                <a:cs typeface="Times New Roman" pitchFamily="18" charset="0"/>
              </a:rPr>
              <a:t>  </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L’élément représentatif des structures de données statiques homogènes est le tableau monodimensionnel (vecteur) ou bien multidimensionnel (matrice).</a:t>
            </a:r>
          </a:p>
          <a:p>
            <a:pPr marL="182563" lvl="0" indent="-182563" algn="just" fontAlgn="base">
              <a:spcBef>
                <a:spcPct val="0"/>
              </a:spcBef>
              <a:spcAft>
                <a:spcPct val="0"/>
              </a:spcAft>
              <a:buFont typeface="Wingdings" pitchFamily="2" charset="2"/>
              <a:buChar char="§"/>
            </a:pPr>
            <a:r>
              <a:rPr kumimoji="0" lang="fr-FR"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Structure de données statiques hétérogènes</a:t>
            </a:r>
          </a:p>
          <a:p>
            <a:pPr marL="182563" lvl="0" indent="-182563" algn="just" fontAlgn="base">
              <a:spcBef>
                <a:spcPct val="0"/>
              </a:spcBef>
              <a:spcAft>
                <a:spcPct val="0"/>
              </a:spcAft>
            </a:pPr>
            <a:r>
              <a:rPr lang="fr-FR" sz="2000" dirty="0">
                <a:latin typeface="Times New Roman" pitchFamily="18" charset="0"/>
                <a:ea typeface="Calibri" pitchFamily="34" charset="0"/>
                <a:cs typeface="Times New Roman" pitchFamily="18" charset="0"/>
              </a:rPr>
              <a:t> </a:t>
            </a:r>
            <a:r>
              <a:rPr lang="fr-FR" sz="2000" dirty="0" smtClean="0">
                <a:latin typeface="Times New Roman" pitchFamily="18" charset="0"/>
                <a:ea typeface="Calibri" pitchFamily="34" charset="0"/>
                <a:cs typeface="Times New Roman" pitchFamily="18" charset="0"/>
              </a:rPr>
              <a:t>  </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Lorsqu’on a des données hétérogènes, il faut les structurer sous forme d’enregistrements avant de les représenter par tableaux.</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692696"/>
            <a:ext cx="8136904" cy="854968"/>
          </a:xfrm>
        </p:spPr>
        <p:txBody>
          <a:bodyPr>
            <a:noAutofit/>
          </a:bodyPr>
          <a:lstStyle/>
          <a:p>
            <a:pPr marL="742950" lvl="1" indent="-285750" rtl="0">
              <a:lnSpc>
                <a:spcPct val="115000"/>
              </a:lnSpc>
              <a:spcAft>
                <a:spcPts val="1000"/>
              </a:spcAft>
            </a:pPr>
            <a:r>
              <a:rPr lang="fr-FR" sz="3600" dirty="0" smtClean="0">
                <a:solidFill>
                  <a:schemeClr val="tx1"/>
                </a:solidFill>
                <a:latin typeface="Times New Roman" pitchFamily="18" charset="0"/>
                <a:ea typeface="Calibri" pitchFamily="34" charset="0"/>
                <a:cs typeface="Times New Roman" pitchFamily="18" charset="0"/>
              </a:rPr>
              <a:t>Structure de donnée statique hétérogène</a:t>
            </a:r>
            <a:endParaRPr lang="fr-FR" sz="3600" dirty="0"/>
          </a:p>
        </p:txBody>
      </p:sp>
      <p:sp>
        <p:nvSpPr>
          <p:cNvPr id="28673" name="Rectangle 1"/>
          <p:cNvSpPr>
            <a:spLocks noChangeArrowheads="1"/>
          </p:cNvSpPr>
          <p:nvPr/>
        </p:nvSpPr>
        <p:spPr bwMode="auto">
          <a:xfrm>
            <a:off x="539552" y="1772816"/>
            <a:ext cx="7884368"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2563" indent="-182563" algn="just">
              <a:buFont typeface="Wingdings" pitchFamily="2" charset="2"/>
              <a:buChar char="§"/>
            </a:pPr>
            <a:r>
              <a:rPr lang="fr-FR" dirty="0" smtClean="0">
                <a:latin typeface="Times New Roman" pitchFamily="18" charset="0"/>
                <a:cs typeface="Times New Roman" pitchFamily="18" charset="0"/>
              </a:rPr>
              <a:t>Une </a:t>
            </a:r>
            <a:r>
              <a:rPr lang="fr-FR" dirty="0">
                <a:latin typeface="Times New Roman" pitchFamily="18" charset="0"/>
                <a:cs typeface="Times New Roman" pitchFamily="18" charset="0"/>
              </a:rPr>
              <a:t>structure de donnée statique hétérogène est caractérisée par le fait qu’elle possède un nombre fixe d’informations de différent type. La structure représentative de ces informations est l’</a:t>
            </a:r>
            <a:r>
              <a:rPr lang="fr-FR" b="1" dirty="0">
                <a:latin typeface="Times New Roman" pitchFamily="18" charset="0"/>
                <a:cs typeface="Times New Roman" pitchFamily="18" charset="0"/>
              </a:rPr>
              <a:t>enregistrement</a:t>
            </a:r>
            <a:r>
              <a:rPr lang="fr-FR" dirty="0">
                <a:latin typeface="Times New Roman" pitchFamily="18" charset="0"/>
                <a:cs typeface="Times New Roman" pitchFamily="18" charset="0"/>
              </a:rPr>
              <a:t>.</a:t>
            </a:r>
          </a:p>
          <a:p>
            <a:pPr marL="182563" indent="-182563" algn="just">
              <a:buFont typeface="Wingdings" pitchFamily="2" charset="2"/>
              <a:buChar char="§"/>
            </a:pPr>
            <a:r>
              <a:rPr lang="fr-FR" b="1" dirty="0" smtClean="0">
                <a:latin typeface="Times New Roman" pitchFamily="18" charset="0"/>
                <a:cs typeface="Times New Roman" pitchFamily="18" charset="0"/>
              </a:rPr>
              <a:t>L’enregistrement</a:t>
            </a:r>
            <a:r>
              <a:rPr lang="fr-FR" dirty="0" smtClean="0">
                <a:latin typeface="Times New Roman" pitchFamily="18" charset="0"/>
                <a:cs typeface="Times New Roman" pitchFamily="18" charset="0"/>
              </a:rPr>
              <a:t> </a:t>
            </a:r>
            <a:r>
              <a:rPr lang="fr-FR" dirty="0">
                <a:latin typeface="Times New Roman" pitchFamily="18" charset="0"/>
                <a:cs typeface="Times New Roman" pitchFamily="18" charset="0"/>
              </a:rPr>
              <a:t>est donc un ensemble d’information de type différent accessible individuellement ou collectivement en lecture ou en écriture. </a:t>
            </a:r>
          </a:p>
          <a:p>
            <a:pPr marL="182563" indent="-182563" algn="just">
              <a:buFont typeface="Wingdings" pitchFamily="2" charset="2"/>
              <a:buChar char="§"/>
            </a:pPr>
            <a:r>
              <a:rPr lang="fr-FR" dirty="0">
                <a:latin typeface="Times New Roman" pitchFamily="18" charset="0"/>
                <a:cs typeface="Times New Roman" pitchFamily="18" charset="0"/>
              </a:rPr>
              <a:t>Pour spécifier au niveau logique un enregistrement on utilise le constructeur prédéfini ENREGISTREMENT (au niveau du langage algorithmique)  dans le langage C </a:t>
            </a:r>
            <a:r>
              <a:rPr lang="fr-FR" b="1" dirty="0" err="1">
                <a:latin typeface="Times New Roman" pitchFamily="18" charset="0"/>
                <a:cs typeface="Times New Roman" pitchFamily="18" charset="0"/>
              </a:rPr>
              <a:t>struct</a:t>
            </a:r>
            <a:r>
              <a:rPr lang="fr-FR" dirty="0">
                <a:latin typeface="Times New Roman" pitchFamily="18" charset="0"/>
                <a:cs typeface="Times New Roman" pitchFamily="18" charset="0"/>
              </a:rPr>
              <a:t> , qui permet de donner un nom à chaque champ de la structure et de définir son type.</a:t>
            </a:r>
          </a:p>
          <a:p>
            <a:pPr marL="182563" indent="-182563" algn="just"/>
            <a:r>
              <a:rPr lang="fr-FR" dirty="0">
                <a:latin typeface="Times New Roman" pitchFamily="18" charset="0"/>
                <a:cs typeface="Times New Roman" pitchFamily="18" charset="0"/>
              </a:rPr>
              <a:t> La forme générale d’une déclaration d’enregistrement est la suivante : </a:t>
            </a:r>
          </a:p>
        </p:txBody>
      </p:sp>
      <p:sp>
        <p:nvSpPr>
          <p:cNvPr id="4" name="Rectangle 3"/>
          <p:cNvSpPr/>
          <p:nvPr/>
        </p:nvSpPr>
        <p:spPr>
          <a:xfrm>
            <a:off x="2160240" y="4627002"/>
            <a:ext cx="4572000" cy="1754326"/>
          </a:xfrm>
          <a:prstGeom prst="rect">
            <a:avLst/>
          </a:prstGeom>
          <a:ln w="12700">
            <a:solidFill>
              <a:schemeClr val="accent1">
                <a:lumMod val="50000"/>
              </a:schemeClr>
            </a:solidFill>
          </a:ln>
        </p:spPr>
        <p:txBody>
          <a:bodyPr>
            <a:spAutoFit/>
          </a:bodyPr>
          <a:lstStyle/>
          <a:p>
            <a:pPr algn="just"/>
            <a:r>
              <a:rPr lang="fr-FR" i="1" dirty="0" smtClean="0">
                <a:latin typeface="Times New Roman" pitchFamily="18" charset="0"/>
                <a:cs typeface="Times New Roman" pitchFamily="18" charset="0"/>
              </a:rPr>
              <a:t>Type </a:t>
            </a:r>
            <a:r>
              <a:rPr lang="fr-FR" i="1" dirty="0" err="1" smtClean="0">
                <a:latin typeface="Times New Roman" pitchFamily="18" charset="0"/>
                <a:cs typeface="Times New Roman" pitchFamily="18" charset="0"/>
              </a:rPr>
              <a:t>nom-d’enreg</a:t>
            </a:r>
            <a:r>
              <a:rPr lang="fr-FR" i="1" dirty="0" smtClean="0">
                <a:latin typeface="Times New Roman" pitchFamily="18" charset="0"/>
                <a:cs typeface="Times New Roman" pitchFamily="18" charset="0"/>
              </a:rPr>
              <a:t> = ENREGISTREMENT</a:t>
            </a:r>
            <a:endParaRPr lang="fr-FR" dirty="0" smtClean="0">
              <a:latin typeface="Times New Roman" pitchFamily="18" charset="0"/>
              <a:cs typeface="Times New Roman" pitchFamily="18" charset="0"/>
            </a:endParaRPr>
          </a:p>
          <a:p>
            <a:pPr algn="just"/>
            <a:r>
              <a:rPr lang="fr-FR" i="1" dirty="0" smtClean="0">
                <a:latin typeface="Times New Roman" pitchFamily="18" charset="0"/>
                <a:cs typeface="Times New Roman" pitchFamily="18" charset="0"/>
              </a:rPr>
              <a:t>                                  Champ 1 : type 1</a:t>
            </a:r>
            <a:endParaRPr lang="fr-FR" dirty="0" smtClean="0">
              <a:latin typeface="Times New Roman" pitchFamily="18" charset="0"/>
              <a:cs typeface="Times New Roman" pitchFamily="18" charset="0"/>
            </a:endParaRPr>
          </a:p>
          <a:p>
            <a:pPr algn="just"/>
            <a:r>
              <a:rPr lang="fr-FR" i="1" dirty="0" smtClean="0">
                <a:latin typeface="Times New Roman" pitchFamily="18" charset="0"/>
                <a:cs typeface="Times New Roman" pitchFamily="18" charset="0"/>
              </a:rPr>
              <a:t>                                  Champ 2 : type 2 </a:t>
            </a:r>
            <a:endParaRPr lang="fr-FR" dirty="0" smtClean="0">
              <a:latin typeface="Times New Roman" pitchFamily="18" charset="0"/>
              <a:cs typeface="Times New Roman" pitchFamily="18" charset="0"/>
            </a:endParaRPr>
          </a:p>
          <a:p>
            <a:pPr algn="just"/>
            <a:r>
              <a:rPr lang="fr-FR" i="1" dirty="0" smtClean="0">
                <a:latin typeface="Times New Roman" pitchFamily="18" charset="0"/>
                <a:cs typeface="Times New Roman" pitchFamily="18" charset="0"/>
              </a:rPr>
              <a:t>                                       . </a:t>
            </a:r>
            <a:endParaRPr lang="fr-FR" dirty="0" smtClean="0">
              <a:latin typeface="Times New Roman" pitchFamily="18" charset="0"/>
              <a:cs typeface="Times New Roman" pitchFamily="18" charset="0"/>
            </a:endParaRPr>
          </a:p>
          <a:p>
            <a:pPr algn="just"/>
            <a:r>
              <a:rPr lang="fr-FR" i="1" dirty="0" smtClean="0">
                <a:latin typeface="Times New Roman" pitchFamily="18" charset="0"/>
                <a:cs typeface="Times New Roman" pitchFamily="18" charset="0"/>
              </a:rPr>
              <a:t>                                  </a:t>
            </a:r>
            <a:r>
              <a:rPr lang="fr-FR" i="1" dirty="0" err="1" smtClean="0">
                <a:latin typeface="Times New Roman" pitchFamily="18" charset="0"/>
                <a:cs typeface="Times New Roman" pitchFamily="18" charset="0"/>
              </a:rPr>
              <a:t>Cham</a:t>
            </a:r>
            <a:r>
              <a:rPr lang="fr-FR" dirty="0" err="1" smtClean="0">
                <a:latin typeface="Times New Roman" pitchFamily="18" charset="0"/>
                <a:cs typeface="Times New Roman" pitchFamily="18" charset="0"/>
              </a:rPr>
              <a:t>n</a:t>
            </a:r>
            <a:r>
              <a:rPr lang="fr-FR" dirty="0" smtClean="0">
                <a:latin typeface="Times New Roman" pitchFamily="18" charset="0"/>
                <a:cs typeface="Times New Roman" pitchFamily="18" charset="0"/>
              </a:rPr>
              <a:t> : type n</a:t>
            </a:r>
          </a:p>
          <a:p>
            <a:pPr algn="just"/>
            <a:r>
              <a:rPr lang="fr-FR" i="1" dirty="0" smtClean="0">
                <a:latin typeface="Times New Roman" pitchFamily="18" charset="0"/>
                <a:cs typeface="Times New Roman" pitchFamily="18" charset="0"/>
              </a:rPr>
              <a:t>		Fin</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742950" lvl="1" indent="-285750" rtl="0">
              <a:lnSpc>
                <a:spcPct val="115000"/>
              </a:lnSpc>
              <a:spcAft>
                <a:spcPts val="1000"/>
              </a:spcAft>
            </a:pPr>
            <a:r>
              <a:rPr lang="fr-FR" sz="3600" dirty="0" smtClean="0">
                <a:solidFill>
                  <a:schemeClr val="tx1"/>
                </a:solidFill>
                <a:latin typeface="Times New Roman" pitchFamily="18" charset="0"/>
                <a:ea typeface="Calibri" pitchFamily="34" charset="0"/>
                <a:cs typeface="Times New Roman" pitchFamily="18" charset="0"/>
              </a:rPr>
              <a:t>Recherche d’une donnée </a:t>
            </a:r>
          </a:p>
        </p:txBody>
      </p:sp>
      <p:sp>
        <p:nvSpPr>
          <p:cNvPr id="28673" name="Rectangle 1"/>
          <p:cNvSpPr>
            <a:spLocks noChangeArrowheads="1"/>
          </p:cNvSpPr>
          <p:nvPr/>
        </p:nvSpPr>
        <p:spPr bwMode="auto">
          <a:xfrm>
            <a:off x="827584" y="2174225"/>
            <a:ext cx="7596336" cy="32511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15000"/>
              </a:lnSpc>
              <a:spcAft>
                <a:spcPts val="1000"/>
              </a:spcAft>
            </a:pPr>
            <a:r>
              <a:rPr lang="fr-FR" sz="2400" b="1" dirty="0" smtClean="0">
                <a:latin typeface="Times New Roman" pitchFamily="18" charset="0"/>
                <a:ea typeface="Calibri"/>
                <a:cs typeface="Times New Roman" pitchFamily="18" charset="0"/>
              </a:rPr>
              <a:t>Recherche linéaire </a:t>
            </a:r>
            <a:endParaRPr lang="fr-FR" sz="2400" dirty="0" smtClean="0">
              <a:latin typeface="Times New Roman" pitchFamily="18" charset="0"/>
              <a:ea typeface="Calibri"/>
              <a:cs typeface="Times New Roman" pitchFamily="18" charset="0"/>
            </a:endParaRPr>
          </a:p>
          <a:p>
            <a:pPr algn="just">
              <a:lnSpc>
                <a:spcPct val="115000"/>
              </a:lnSpc>
              <a:spcAft>
                <a:spcPts val="1000"/>
              </a:spcAft>
            </a:pPr>
            <a:r>
              <a:rPr lang="fr-FR" sz="2000" dirty="0" smtClean="0">
                <a:latin typeface="Times New Roman"/>
                <a:ea typeface="Calibri"/>
                <a:cs typeface="Times New Roman"/>
              </a:rPr>
              <a:t>Lorsqu’on a très peu de données, l’approche la plus simple consiste à explorer séquentiellement le tableau de façon à augmenter pas à pas la partie du tableau dans laquelle on sait que l’élément cherché ne figure pas, c’est ce qu’on appelle une recherche linéaire.</a:t>
            </a:r>
            <a:endParaRPr lang="fr-FR" sz="2000" dirty="0" smtClean="0">
              <a:latin typeface="Calibri"/>
              <a:ea typeface="Calibri"/>
              <a:cs typeface="Times New Roman"/>
            </a:endParaRPr>
          </a:p>
          <a:p>
            <a:pPr algn="just">
              <a:lnSpc>
                <a:spcPct val="115000"/>
              </a:lnSpc>
              <a:spcAft>
                <a:spcPts val="0"/>
              </a:spcAft>
            </a:pPr>
            <a:r>
              <a:rPr lang="fr-FR" sz="2000" dirty="0" smtClean="0">
                <a:latin typeface="Times New Roman"/>
                <a:ea typeface="Calibri"/>
                <a:cs typeface="Times New Roman"/>
              </a:rPr>
              <a:t>Deux conditions permettent d’arrêter cette recherche :</a:t>
            </a:r>
            <a:endParaRPr lang="fr-FR" sz="2000" dirty="0" smtClean="0">
              <a:latin typeface="Calibri"/>
              <a:ea typeface="Calibri"/>
              <a:cs typeface="Times New Roman"/>
            </a:endParaRPr>
          </a:p>
          <a:p>
            <a:pPr marL="531813" indent="-166688" algn="just">
              <a:lnSpc>
                <a:spcPct val="115000"/>
              </a:lnSpc>
              <a:spcAft>
                <a:spcPts val="0"/>
              </a:spcAft>
              <a:buFont typeface="Wingdings" pitchFamily="2" charset="2"/>
              <a:buChar char="§"/>
            </a:pPr>
            <a:r>
              <a:rPr lang="fr-FR" sz="2000" dirty="0" smtClean="0">
                <a:latin typeface="Times New Roman"/>
                <a:ea typeface="Calibri"/>
                <a:cs typeface="Times New Roman"/>
              </a:rPr>
              <a:t>  On a trouvé l’élément</a:t>
            </a:r>
            <a:endParaRPr lang="fr-FR" sz="2000" dirty="0" smtClean="0">
              <a:latin typeface="Calibri"/>
              <a:ea typeface="Calibri"/>
              <a:cs typeface="Times New Roman"/>
            </a:endParaRPr>
          </a:p>
          <a:p>
            <a:pPr marL="531813" indent="-166688" algn="just">
              <a:lnSpc>
                <a:spcPct val="115000"/>
              </a:lnSpc>
              <a:spcAft>
                <a:spcPts val="0"/>
              </a:spcAft>
              <a:buFont typeface="Wingdings" pitchFamily="2" charset="2"/>
              <a:buChar char="§"/>
            </a:pPr>
            <a:r>
              <a:rPr lang="fr-FR" sz="2000" dirty="0" smtClean="0">
                <a:latin typeface="Times New Roman"/>
                <a:ea typeface="Calibri"/>
                <a:cs typeface="Times New Roman"/>
              </a:rPr>
              <a:t>  On a parcouru tout le tableau sans  trouver l’élément</a:t>
            </a:r>
            <a:endParaRPr lang="fr-FR" sz="2000" dirty="0">
              <a:latin typeface="Calibri"/>
              <a:ea typeface="Calibri"/>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742950" lvl="1" indent="-285750" rtl="0">
              <a:lnSpc>
                <a:spcPct val="115000"/>
              </a:lnSpc>
              <a:spcAft>
                <a:spcPts val="1000"/>
              </a:spcAft>
            </a:pPr>
            <a:r>
              <a:rPr lang="fr-FR" sz="3600" dirty="0" smtClean="0">
                <a:solidFill>
                  <a:schemeClr val="tx1"/>
                </a:solidFill>
                <a:latin typeface="Times New Roman" pitchFamily="18" charset="0"/>
                <a:ea typeface="Calibri" pitchFamily="34" charset="0"/>
                <a:cs typeface="Times New Roman" pitchFamily="18" charset="0"/>
              </a:rPr>
              <a:t>Recherche d’une donnée </a:t>
            </a:r>
          </a:p>
        </p:txBody>
      </p:sp>
      <p:sp>
        <p:nvSpPr>
          <p:cNvPr id="28673" name="Rectangle 1"/>
          <p:cNvSpPr>
            <a:spLocks noChangeArrowheads="1"/>
          </p:cNvSpPr>
          <p:nvPr/>
        </p:nvSpPr>
        <p:spPr bwMode="auto">
          <a:xfrm>
            <a:off x="827584" y="1700808"/>
            <a:ext cx="7596336" cy="24858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15000"/>
              </a:lnSpc>
              <a:spcAft>
                <a:spcPts val="1000"/>
              </a:spcAft>
            </a:pPr>
            <a:r>
              <a:rPr lang="fr-FR" sz="2400" b="1" dirty="0" smtClean="0">
                <a:latin typeface="Times New Roman" pitchFamily="18" charset="0"/>
                <a:ea typeface="Calibri"/>
                <a:cs typeface="Times New Roman" pitchFamily="18" charset="0"/>
              </a:rPr>
              <a:t>Recherche dichotomique</a:t>
            </a:r>
          </a:p>
          <a:p>
            <a:pPr algn="just">
              <a:lnSpc>
                <a:spcPct val="115000"/>
              </a:lnSpc>
              <a:spcAft>
                <a:spcPts val="1000"/>
              </a:spcAft>
            </a:pPr>
            <a:r>
              <a:rPr lang="fr-FR" sz="2000" dirty="0" smtClean="0">
                <a:latin typeface="Times New Roman" pitchFamily="18" charset="0"/>
                <a:ea typeface="Calibri"/>
                <a:cs typeface="Times New Roman" pitchFamily="18" charset="0"/>
              </a:rPr>
              <a:t>Si les données d’un tableau sont ordonnées on peut utiliser la recherche dichotomique qui consiste à diviser le tableau en deux et de comparer l’élément qu’on cherche avec l’élément du milieu du tableau. On procède de la même manière on prenant l’une des deux parties du tableau dans laquelle il est probable de trouver l’élément.</a:t>
            </a:r>
          </a:p>
        </p:txBody>
      </p:sp>
      <p:pic>
        <p:nvPicPr>
          <p:cNvPr id="24578" name="Picture 2" descr="Afficher l'image d'origine"/>
          <p:cNvPicPr>
            <a:picLocks noChangeAspect="1" noChangeArrowheads="1"/>
          </p:cNvPicPr>
          <p:nvPr/>
        </p:nvPicPr>
        <p:blipFill>
          <a:blip r:embed="rId2" cstate="print"/>
          <a:srcRect/>
          <a:stretch>
            <a:fillRect/>
          </a:stretch>
        </p:blipFill>
        <p:spPr bwMode="auto">
          <a:xfrm>
            <a:off x="1835696" y="4221088"/>
            <a:ext cx="5400600" cy="2232248"/>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90" y="548680"/>
            <a:ext cx="7024744" cy="854968"/>
          </a:xfrm>
        </p:spPr>
        <p:txBody>
          <a:bodyPr>
            <a:normAutofit/>
          </a:bodyPr>
          <a:lstStyle/>
          <a:p>
            <a:pPr marL="742950" lvl="1" indent="-285750" rtl="0">
              <a:lnSpc>
                <a:spcPct val="115000"/>
              </a:lnSpc>
              <a:spcAft>
                <a:spcPts val="1000"/>
              </a:spcAft>
            </a:pPr>
            <a:r>
              <a:rPr lang="fr-FR" sz="3600" dirty="0" smtClean="0">
                <a:solidFill>
                  <a:schemeClr val="tx1"/>
                </a:solidFill>
                <a:latin typeface="Times New Roman" pitchFamily="18" charset="0"/>
                <a:ea typeface="Calibri" pitchFamily="34" charset="0"/>
                <a:cs typeface="Times New Roman" pitchFamily="18" charset="0"/>
              </a:rPr>
              <a:t>Recherche d’une donnée </a:t>
            </a:r>
          </a:p>
        </p:txBody>
      </p:sp>
      <p:sp>
        <p:nvSpPr>
          <p:cNvPr id="28673" name="Rectangle 1"/>
          <p:cNvSpPr>
            <a:spLocks noChangeArrowheads="1"/>
          </p:cNvSpPr>
          <p:nvPr/>
        </p:nvSpPr>
        <p:spPr bwMode="auto">
          <a:xfrm>
            <a:off x="755576" y="1268760"/>
            <a:ext cx="7596336" cy="9530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15000"/>
              </a:lnSpc>
              <a:spcAft>
                <a:spcPts val="1000"/>
              </a:spcAft>
            </a:pPr>
            <a:r>
              <a:rPr lang="fr-FR" sz="2400" b="1" dirty="0" smtClean="0">
                <a:latin typeface="Times New Roman" pitchFamily="18" charset="0"/>
                <a:ea typeface="Calibri"/>
                <a:cs typeface="Times New Roman" pitchFamily="18" charset="0"/>
              </a:rPr>
              <a:t>Recherche dichotomique</a:t>
            </a:r>
          </a:p>
          <a:p>
            <a:r>
              <a:rPr lang="fr-FR" sz="2000" dirty="0">
                <a:latin typeface="Times New Roman" pitchFamily="18" charset="0"/>
                <a:cs typeface="Times New Roman" pitchFamily="18" charset="0"/>
              </a:rPr>
              <a:t>Le principe de l’algorithme de recherche dichotomique est le suivant </a:t>
            </a:r>
            <a:r>
              <a:rPr lang="fr-FR" sz="2000" dirty="0" smtClean="0">
                <a:latin typeface="Times New Roman" pitchFamily="18" charset="0"/>
                <a:cs typeface="Times New Roman" pitchFamily="18" charset="0"/>
              </a:rPr>
              <a:t>:</a:t>
            </a:r>
            <a:endParaRPr lang="fr-FR" sz="2000" dirty="0">
              <a:latin typeface="Times New Roman" pitchFamily="18" charset="0"/>
              <a:cs typeface="Times New Roman" pitchFamily="18" charset="0"/>
            </a:endParaRPr>
          </a:p>
        </p:txBody>
      </p:sp>
      <p:sp>
        <p:nvSpPr>
          <p:cNvPr id="4" name="Rectangle 3"/>
          <p:cNvSpPr/>
          <p:nvPr/>
        </p:nvSpPr>
        <p:spPr>
          <a:xfrm>
            <a:off x="827584" y="2204864"/>
            <a:ext cx="7416824" cy="4247317"/>
          </a:xfrm>
          <a:prstGeom prst="rect">
            <a:avLst/>
          </a:prstGeom>
          <a:ln>
            <a:solidFill>
              <a:schemeClr val="accent1">
                <a:lumMod val="50000"/>
              </a:schemeClr>
            </a:solidFill>
          </a:ln>
        </p:spPr>
        <p:txBody>
          <a:bodyPr wrap="square">
            <a:spAutoFit/>
          </a:bodyPr>
          <a:lstStyle/>
          <a:p>
            <a:r>
              <a:rPr lang="fr-FR" dirty="0" smtClean="0">
                <a:latin typeface="Times New Roman" pitchFamily="18" charset="0"/>
                <a:cs typeface="Times New Roman" pitchFamily="18" charset="0"/>
              </a:rPr>
              <a:t>Début :</a:t>
            </a:r>
          </a:p>
          <a:p>
            <a:r>
              <a:rPr lang="fr-FR" i="1" dirty="0" smtClean="0">
                <a:latin typeface="Times New Roman" pitchFamily="18" charset="0"/>
                <a:cs typeface="Times New Roman" pitchFamily="18" charset="0"/>
              </a:rPr>
              <a:t> Éléments d’entrée : N, X, T </a:t>
            </a:r>
            <a:endParaRPr lang="fr-FR" dirty="0" smtClean="0">
              <a:latin typeface="Times New Roman" pitchFamily="18" charset="0"/>
              <a:cs typeface="Times New Roman" pitchFamily="18" charset="0"/>
            </a:endParaRPr>
          </a:p>
          <a:p>
            <a:r>
              <a:rPr lang="fr-FR" dirty="0" smtClean="0">
                <a:latin typeface="Times New Roman" pitchFamily="18" charset="0"/>
                <a:cs typeface="Times New Roman" pitchFamily="18" charset="0"/>
              </a:rPr>
              <a:t>	T : tableau d’entier.</a:t>
            </a:r>
          </a:p>
          <a:p>
            <a:r>
              <a:rPr lang="fr-FR" dirty="0" smtClean="0">
                <a:latin typeface="Times New Roman" pitchFamily="18" charset="0"/>
                <a:cs typeface="Times New Roman" pitchFamily="18" charset="0"/>
              </a:rPr>
              <a:t>	N : nombre d’éléments de T.  </a:t>
            </a:r>
          </a:p>
          <a:p>
            <a:r>
              <a:rPr lang="fr-FR" dirty="0" smtClean="0">
                <a:latin typeface="Times New Roman" pitchFamily="18" charset="0"/>
                <a:cs typeface="Times New Roman" pitchFamily="18" charset="0"/>
              </a:rPr>
              <a:t>	X : valeur recherchée.</a:t>
            </a:r>
          </a:p>
          <a:p>
            <a:r>
              <a:rPr lang="fr-FR" i="1" dirty="0" smtClean="0">
                <a:latin typeface="Times New Roman" pitchFamily="18" charset="0"/>
                <a:cs typeface="Times New Roman" pitchFamily="18" charset="0"/>
              </a:rPr>
              <a:t>Élément interne : D, F        </a:t>
            </a:r>
            <a:endParaRPr lang="fr-FR" dirty="0" smtClean="0">
              <a:latin typeface="Times New Roman" pitchFamily="18" charset="0"/>
              <a:cs typeface="Times New Roman" pitchFamily="18" charset="0"/>
            </a:endParaRPr>
          </a:p>
          <a:p>
            <a:r>
              <a:rPr lang="fr-FR" dirty="0" smtClean="0">
                <a:latin typeface="Times New Roman" pitchFamily="18" charset="0"/>
                <a:cs typeface="Times New Roman" pitchFamily="18" charset="0"/>
              </a:rPr>
              <a:t>	D : indice de début du T.</a:t>
            </a:r>
          </a:p>
          <a:p>
            <a:r>
              <a:rPr lang="fr-FR" dirty="0" smtClean="0">
                <a:latin typeface="Times New Roman" pitchFamily="18" charset="0"/>
                <a:cs typeface="Times New Roman" pitchFamily="18" charset="0"/>
              </a:rPr>
              <a:t>	F : indice de fin du T.</a:t>
            </a:r>
          </a:p>
          <a:p>
            <a:r>
              <a:rPr lang="fr-FR" dirty="0" smtClean="0">
                <a:latin typeface="Times New Roman" pitchFamily="18" charset="0"/>
                <a:cs typeface="Times New Roman" pitchFamily="18" charset="0"/>
              </a:rPr>
              <a:t>$1</a:t>
            </a:r>
          </a:p>
          <a:p>
            <a:r>
              <a:rPr lang="fr-FR" dirty="0" smtClean="0">
                <a:latin typeface="Times New Roman" pitchFamily="18" charset="0"/>
                <a:cs typeface="Times New Roman" pitchFamily="18" charset="0"/>
              </a:rPr>
              <a:t>     Lire (N)</a:t>
            </a:r>
          </a:p>
          <a:p>
            <a:r>
              <a:rPr lang="fr-FR" dirty="0" smtClean="0">
                <a:latin typeface="Times New Roman" pitchFamily="18" charset="0"/>
                <a:cs typeface="Times New Roman" pitchFamily="18" charset="0"/>
              </a:rPr>
              <a:t>     Lire (T)</a:t>
            </a:r>
          </a:p>
          <a:p>
            <a:r>
              <a:rPr lang="fr-FR" dirty="0" smtClean="0">
                <a:latin typeface="Times New Roman" pitchFamily="18" charset="0"/>
                <a:cs typeface="Times New Roman" pitchFamily="18" charset="0"/>
              </a:rPr>
              <a:t>     Lire (X)</a:t>
            </a:r>
          </a:p>
          <a:p>
            <a:r>
              <a:rPr lang="fr-FR" dirty="0" smtClean="0">
                <a:latin typeface="Times New Roman" pitchFamily="18" charset="0"/>
                <a:cs typeface="Times New Roman" pitchFamily="18" charset="0"/>
              </a:rPr>
              <a:t>     D </a:t>
            </a:r>
            <a:r>
              <a:rPr lang="fr-FR" dirty="0" smtClean="0">
                <a:latin typeface="Times New Roman" pitchFamily="18" charset="0"/>
                <a:cs typeface="Times New Roman" pitchFamily="18" charset="0"/>
                <a:sym typeface="Wingdings"/>
              </a:rPr>
              <a:t></a:t>
            </a:r>
            <a:r>
              <a:rPr lang="fr-FR" dirty="0" smtClean="0">
                <a:latin typeface="Times New Roman" pitchFamily="18" charset="0"/>
                <a:cs typeface="Times New Roman" pitchFamily="18" charset="0"/>
              </a:rPr>
              <a:t>1</a:t>
            </a:r>
          </a:p>
          <a:p>
            <a:r>
              <a:rPr lang="fr-FR" dirty="0" smtClean="0">
                <a:latin typeface="Times New Roman" pitchFamily="18" charset="0"/>
                <a:cs typeface="Times New Roman" pitchFamily="18" charset="0"/>
              </a:rPr>
              <a:t>     F </a:t>
            </a:r>
            <a:r>
              <a:rPr lang="fr-FR" dirty="0" smtClean="0">
                <a:latin typeface="Times New Roman" pitchFamily="18" charset="0"/>
                <a:cs typeface="Times New Roman" pitchFamily="18" charset="0"/>
                <a:sym typeface="Wingdings"/>
              </a:rPr>
              <a:t></a:t>
            </a:r>
            <a:r>
              <a:rPr lang="fr-FR" dirty="0" smtClean="0">
                <a:latin typeface="Times New Roman" pitchFamily="18" charset="0"/>
                <a:cs typeface="Times New Roman" pitchFamily="18" charset="0"/>
              </a:rPr>
              <a:t>N</a:t>
            </a:r>
          </a:p>
          <a:p>
            <a:r>
              <a:rPr lang="fr-FR" dirty="0" smtClean="0">
                <a:latin typeface="Times New Roman" pitchFamily="18" charset="0"/>
                <a:cs typeface="Times New Roman" pitchFamily="18" charset="0"/>
              </a:rPr>
              <a:t>     K </a:t>
            </a:r>
            <a:r>
              <a:rPr lang="fr-FR" dirty="0" smtClean="0">
                <a:latin typeface="Times New Roman" pitchFamily="18" charset="0"/>
                <a:cs typeface="Times New Roman" pitchFamily="18" charset="0"/>
                <a:sym typeface="Wingdings"/>
              </a:rPr>
              <a:t></a:t>
            </a:r>
            <a:r>
              <a:rPr lang="fr-FR" dirty="0" smtClean="0">
                <a:latin typeface="Times New Roman" pitchFamily="18" charset="0"/>
                <a:cs typeface="Times New Roman" pitchFamily="18" charset="0"/>
              </a:rPr>
              <a:t>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90" y="548680"/>
            <a:ext cx="7024744" cy="854968"/>
          </a:xfrm>
        </p:spPr>
        <p:txBody>
          <a:bodyPr>
            <a:normAutofit/>
          </a:bodyPr>
          <a:lstStyle/>
          <a:p>
            <a:pPr marL="742950" lvl="1" indent="-285750" rtl="0">
              <a:lnSpc>
                <a:spcPct val="115000"/>
              </a:lnSpc>
              <a:spcAft>
                <a:spcPts val="1000"/>
              </a:spcAft>
            </a:pPr>
            <a:r>
              <a:rPr lang="fr-FR" sz="3600" dirty="0" smtClean="0">
                <a:solidFill>
                  <a:schemeClr val="tx1"/>
                </a:solidFill>
                <a:latin typeface="Times New Roman" pitchFamily="18" charset="0"/>
                <a:ea typeface="Calibri" pitchFamily="34" charset="0"/>
                <a:cs typeface="Times New Roman" pitchFamily="18" charset="0"/>
              </a:rPr>
              <a:t>Recherche d’une donnée </a:t>
            </a:r>
          </a:p>
        </p:txBody>
      </p:sp>
      <p:sp>
        <p:nvSpPr>
          <p:cNvPr id="28673" name="Rectangle 1"/>
          <p:cNvSpPr>
            <a:spLocks noChangeArrowheads="1"/>
          </p:cNvSpPr>
          <p:nvPr/>
        </p:nvSpPr>
        <p:spPr bwMode="auto">
          <a:xfrm>
            <a:off x="827584" y="1765627"/>
            <a:ext cx="7596336" cy="4247317"/>
          </a:xfrm>
          <a:prstGeom prst="rect">
            <a:avLst/>
          </a:prstGeom>
          <a:noFill/>
          <a:ln w="9525">
            <a:solidFill>
              <a:schemeClr val="accent1">
                <a:lumMod val="5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r>
              <a:rPr lang="fr-FR" b="1" dirty="0" smtClean="0">
                <a:latin typeface="Times New Roman" pitchFamily="18" charset="0"/>
                <a:cs typeface="Times New Roman" pitchFamily="18" charset="0"/>
              </a:rPr>
              <a:t>(Suite)</a:t>
            </a:r>
          </a:p>
          <a:p>
            <a:endParaRPr lang="fr-FR" dirty="0">
              <a:latin typeface="Times New Roman" pitchFamily="18" charset="0"/>
              <a:cs typeface="Times New Roman" pitchFamily="18" charset="0"/>
            </a:endParaRPr>
          </a:p>
          <a:p>
            <a:r>
              <a:rPr lang="fr-FR" dirty="0" smtClean="0">
                <a:latin typeface="Times New Roman" pitchFamily="18" charset="0"/>
                <a:cs typeface="Times New Roman" pitchFamily="18" charset="0"/>
              </a:rPr>
              <a:t>  Tant que D&lt;F</a:t>
            </a:r>
          </a:p>
          <a:p>
            <a:r>
              <a:rPr lang="fr-FR" dirty="0" smtClean="0">
                <a:latin typeface="Times New Roman" pitchFamily="18" charset="0"/>
                <a:cs typeface="Times New Roman" pitchFamily="18" charset="0"/>
              </a:rPr>
              <a:t>        $2</a:t>
            </a:r>
          </a:p>
          <a:p>
            <a:r>
              <a:rPr lang="fr-FR" dirty="0" smtClean="0">
                <a:latin typeface="Times New Roman" pitchFamily="18" charset="0"/>
                <a:cs typeface="Times New Roman" pitchFamily="18" charset="0"/>
              </a:rPr>
              <a:t>             M </a:t>
            </a:r>
            <a:r>
              <a:rPr lang="fr-FR" dirty="0" smtClean="0">
                <a:latin typeface="Times New Roman" pitchFamily="18" charset="0"/>
                <a:cs typeface="Times New Roman" pitchFamily="18" charset="0"/>
                <a:sym typeface="Wingdings"/>
              </a:rPr>
              <a:t></a:t>
            </a:r>
            <a:r>
              <a:rPr lang="fr-FR" dirty="0" smtClean="0">
                <a:latin typeface="Times New Roman" pitchFamily="18" charset="0"/>
                <a:cs typeface="Times New Roman" pitchFamily="18" charset="0"/>
              </a:rPr>
              <a:t>(D+F) </a:t>
            </a:r>
            <a:r>
              <a:rPr lang="fr-FR" dirty="0" err="1" smtClean="0">
                <a:latin typeface="Times New Roman" pitchFamily="18" charset="0"/>
                <a:cs typeface="Times New Roman" pitchFamily="18" charset="0"/>
              </a:rPr>
              <a:t>div</a:t>
            </a:r>
            <a:r>
              <a:rPr lang="fr-FR" dirty="0" smtClean="0">
                <a:latin typeface="Times New Roman" pitchFamily="18" charset="0"/>
                <a:cs typeface="Times New Roman" pitchFamily="18" charset="0"/>
              </a:rPr>
              <a:t> 2</a:t>
            </a:r>
          </a:p>
          <a:p>
            <a:r>
              <a:rPr lang="fr-FR" dirty="0" smtClean="0">
                <a:latin typeface="Times New Roman" pitchFamily="18" charset="0"/>
                <a:cs typeface="Times New Roman" pitchFamily="18" charset="0"/>
              </a:rPr>
              <a:t>si T (M) =X alors </a:t>
            </a:r>
          </a:p>
          <a:p>
            <a:r>
              <a:rPr lang="fr-FR" dirty="0" smtClean="0">
                <a:latin typeface="Times New Roman" pitchFamily="18" charset="0"/>
                <a:cs typeface="Times New Roman" pitchFamily="18" charset="0"/>
              </a:rPr>
              <a:t>             écrire (« </a:t>
            </a:r>
            <a:r>
              <a:rPr lang="fr-FR" i="1" dirty="0" smtClean="0">
                <a:latin typeface="Times New Roman" pitchFamily="18" charset="0"/>
                <a:cs typeface="Times New Roman" pitchFamily="18" charset="0"/>
              </a:rPr>
              <a:t>ELEMENT TROUVE»</a:t>
            </a:r>
            <a:r>
              <a:rPr lang="fr-FR" dirty="0" smtClean="0">
                <a:latin typeface="Times New Roman" pitchFamily="18" charset="0"/>
                <a:cs typeface="Times New Roman" pitchFamily="18" charset="0"/>
              </a:rPr>
              <a:t>)  </a:t>
            </a:r>
          </a:p>
          <a:p>
            <a:r>
              <a:rPr lang="fr-FR" dirty="0" smtClean="0">
                <a:latin typeface="Times New Roman" pitchFamily="18" charset="0"/>
                <a:cs typeface="Times New Roman" pitchFamily="18" charset="0"/>
              </a:rPr>
              <a:t> K</a:t>
            </a:r>
            <a:r>
              <a:rPr lang="fr-FR" dirty="0" smtClean="0">
                <a:latin typeface="Times New Roman" pitchFamily="18" charset="0"/>
                <a:cs typeface="Times New Roman" pitchFamily="18" charset="0"/>
                <a:sym typeface="Wingdings"/>
              </a:rPr>
              <a:t></a:t>
            </a:r>
            <a:r>
              <a:rPr lang="fr-FR" dirty="0" smtClean="0">
                <a:latin typeface="Times New Roman" pitchFamily="18" charset="0"/>
                <a:cs typeface="Times New Roman" pitchFamily="18" charset="0"/>
              </a:rPr>
              <a:t>1</a:t>
            </a:r>
          </a:p>
          <a:p>
            <a:r>
              <a:rPr lang="fr-FR" dirty="0" smtClean="0">
                <a:latin typeface="Times New Roman" pitchFamily="18" charset="0"/>
                <a:cs typeface="Times New Roman" pitchFamily="18" charset="0"/>
              </a:rPr>
              <a:t>         		 arrêt</a:t>
            </a:r>
          </a:p>
          <a:p>
            <a:r>
              <a:rPr lang="fr-FR" dirty="0" smtClean="0">
                <a:latin typeface="Times New Roman" pitchFamily="18" charset="0"/>
                <a:cs typeface="Times New Roman" pitchFamily="18" charset="0"/>
              </a:rPr>
              <a:t>                 sinon si T (M) &lt;X alors   D </a:t>
            </a:r>
            <a:r>
              <a:rPr lang="fr-FR" dirty="0" smtClean="0">
                <a:latin typeface="Times New Roman" pitchFamily="18" charset="0"/>
                <a:cs typeface="Times New Roman" pitchFamily="18" charset="0"/>
                <a:sym typeface="Wingdings"/>
              </a:rPr>
              <a:t></a:t>
            </a:r>
            <a:r>
              <a:rPr lang="fr-FR" dirty="0" smtClean="0">
                <a:latin typeface="Times New Roman" pitchFamily="18" charset="0"/>
                <a:cs typeface="Times New Roman" pitchFamily="18" charset="0"/>
              </a:rPr>
              <a:t>M</a:t>
            </a:r>
          </a:p>
          <a:p>
            <a:r>
              <a:rPr lang="fr-FR" dirty="0" smtClean="0">
                <a:latin typeface="Times New Roman" pitchFamily="18" charset="0"/>
                <a:cs typeface="Times New Roman" pitchFamily="18" charset="0"/>
              </a:rPr>
              <a:t>                     sinon    F </a:t>
            </a:r>
            <a:r>
              <a:rPr lang="fr-FR" dirty="0" smtClean="0">
                <a:latin typeface="Times New Roman" pitchFamily="18" charset="0"/>
                <a:cs typeface="Times New Roman" pitchFamily="18" charset="0"/>
                <a:sym typeface="Wingdings"/>
              </a:rPr>
              <a:t></a:t>
            </a:r>
            <a:r>
              <a:rPr lang="fr-FR" dirty="0" smtClean="0">
                <a:latin typeface="Times New Roman" pitchFamily="18" charset="0"/>
                <a:cs typeface="Times New Roman" pitchFamily="18" charset="0"/>
              </a:rPr>
              <a:t>M</a:t>
            </a:r>
          </a:p>
          <a:p>
            <a:r>
              <a:rPr lang="fr-FR" dirty="0" smtClean="0">
                <a:latin typeface="Times New Roman" pitchFamily="18" charset="0"/>
                <a:cs typeface="Times New Roman" pitchFamily="18" charset="0"/>
              </a:rPr>
              <a:t>             Fin si</a:t>
            </a:r>
          </a:p>
          <a:p>
            <a:r>
              <a:rPr lang="fr-FR" dirty="0" smtClean="0">
                <a:latin typeface="Times New Roman" pitchFamily="18" charset="0"/>
                <a:cs typeface="Times New Roman" pitchFamily="18" charset="0"/>
              </a:rPr>
              <a:t>         2 $</a:t>
            </a:r>
          </a:p>
          <a:p>
            <a:r>
              <a:rPr lang="fr-FR" dirty="0" smtClean="0">
                <a:latin typeface="Times New Roman" pitchFamily="18" charset="0"/>
                <a:cs typeface="Times New Roman" pitchFamily="18" charset="0"/>
              </a:rPr>
              <a:t>     Si (K= 0) alors, écrire (</a:t>
            </a:r>
            <a:r>
              <a:rPr lang="fr-FR" i="1" dirty="0" smtClean="0">
                <a:latin typeface="Times New Roman" pitchFamily="18" charset="0"/>
                <a:cs typeface="Times New Roman" pitchFamily="18" charset="0"/>
              </a:rPr>
              <a:t>« L’ELEMENT N’EXISTE PAS »</a:t>
            </a:r>
            <a:r>
              <a:rPr lang="fr-FR" dirty="0" smtClean="0">
                <a:latin typeface="Times New Roman" pitchFamily="18" charset="0"/>
                <a:cs typeface="Times New Roman" pitchFamily="18" charset="0"/>
              </a:rPr>
              <a:t>)	</a:t>
            </a:r>
          </a:p>
          <a:p>
            <a:r>
              <a:rPr lang="fr-FR" dirty="0" smtClean="0">
                <a:latin typeface="Times New Roman" pitchFamily="18" charset="0"/>
                <a:cs typeface="Times New Roman" pitchFamily="18" charset="0"/>
              </a:rPr>
              <a:t>1 $ : fin </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cap="small" dirty="0" smtClean="0">
                <a:solidFill>
                  <a:srgbClr val="17365D"/>
                </a:solidFill>
                <a:latin typeface="Candara"/>
                <a:ea typeface="Times New Roman"/>
                <a:cs typeface="Times New (W1)"/>
              </a:rPr>
              <a:t>Objectifs du module</a:t>
            </a:r>
            <a:endParaRPr lang="fr-FR" dirty="0"/>
          </a:p>
        </p:txBody>
      </p:sp>
      <p:sp>
        <p:nvSpPr>
          <p:cNvPr id="1025" name="Rectangle 1"/>
          <p:cNvSpPr>
            <a:spLocks noChangeArrowheads="1"/>
          </p:cNvSpPr>
          <p:nvPr/>
        </p:nvSpPr>
        <p:spPr bwMode="auto">
          <a:xfrm>
            <a:off x="971600" y="2335520"/>
            <a:ext cx="727280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9388" marR="0" lvl="0" indent="-179388" algn="justLow" defTabSz="914400" rtl="0" eaLnBrk="1" fontAlgn="base" latinLnBrk="0" hangingPunct="1">
              <a:lnSpc>
                <a:spcPct val="100000"/>
              </a:lnSpc>
              <a:spcBef>
                <a:spcPct val="0"/>
              </a:spcBef>
              <a:spcAft>
                <a:spcPct val="0"/>
              </a:spcAft>
              <a:buClrTx/>
              <a:buSzTx/>
              <a:buFont typeface="Wingdings" pitchFamily="2" charset="2"/>
              <a:buChar char="§"/>
              <a:tabLst>
                <a:tab pos="136525" algn="r"/>
              </a:tabLst>
            </a:pPr>
            <a:r>
              <a:rPr lang="fr-FR" sz="2400" dirty="0">
                <a:latin typeface="Times New Roman" pitchFamily="18" charset="0"/>
                <a:ea typeface="Times New Roman" pitchFamily="18" charset="0"/>
                <a:cs typeface="Times New Roman" pitchFamily="18" charset="0"/>
              </a:rPr>
              <a:t>A</a:t>
            </a: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ssimiler les principes et les notions pour la description de structures de  données (tableaux, listes, piles, files d’attente, arbres, graphes, etc.) </a:t>
            </a:r>
          </a:p>
          <a:p>
            <a:pPr marL="179388" marR="0" lvl="0" indent="-179388" algn="justLow" defTabSz="914400" rtl="0" eaLnBrk="1" fontAlgn="base" latinLnBrk="0" hangingPunct="1">
              <a:lnSpc>
                <a:spcPct val="100000"/>
              </a:lnSpc>
              <a:spcBef>
                <a:spcPct val="0"/>
              </a:spcBef>
              <a:spcAft>
                <a:spcPct val="0"/>
              </a:spcAft>
              <a:buClrTx/>
              <a:buSzTx/>
              <a:tabLst>
                <a:tab pos="136525" algn="r"/>
              </a:tabLst>
            </a:pPr>
            <a:endPar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179388" marR="0" lvl="0" indent="-179388" algn="justLow" defTabSz="914400" rtl="0" eaLnBrk="1" fontAlgn="base" latinLnBrk="0" hangingPunct="1">
              <a:lnSpc>
                <a:spcPct val="100000"/>
              </a:lnSpc>
              <a:spcBef>
                <a:spcPct val="0"/>
              </a:spcBef>
              <a:spcAft>
                <a:spcPct val="0"/>
              </a:spcAft>
              <a:buClrTx/>
              <a:buSzTx/>
              <a:buFont typeface="Wingdings" pitchFamily="2" charset="2"/>
              <a:buChar char="§"/>
              <a:tabLst>
                <a:tab pos="136525" algn="r"/>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La mise en œuvre des algorithmes pour réaliser différents traitements sur les</a:t>
            </a:r>
            <a:r>
              <a:rPr kumimoji="0" lang="fr-FR" sz="2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structures (recherche, trie, parcours, visualisation, etc.).</a:t>
            </a:r>
            <a:endParaRPr kumimoji="0" lang="fr-FR"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742950" lvl="1" indent="-285750" rtl="0">
              <a:lnSpc>
                <a:spcPct val="115000"/>
              </a:lnSpc>
              <a:spcAft>
                <a:spcPts val="1000"/>
              </a:spcAft>
            </a:pPr>
            <a:r>
              <a:rPr lang="fr-FR" sz="3600" dirty="0" smtClean="0">
                <a:solidFill>
                  <a:schemeClr val="tx1"/>
                </a:solidFill>
                <a:latin typeface="Times New Roman" pitchFamily="18" charset="0"/>
                <a:ea typeface="Calibri" pitchFamily="34" charset="0"/>
                <a:cs typeface="Times New Roman" pitchFamily="18" charset="0"/>
              </a:rPr>
              <a:t>Les ensembles</a:t>
            </a:r>
          </a:p>
        </p:txBody>
      </p:sp>
      <p:sp>
        <p:nvSpPr>
          <p:cNvPr id="28673" name="Rectangle 1"/>
          <p:cNvSpPr>
            <a:spLocks noChangeArrowheads="1"/>
          </p:cNvSpPr>
          <p:nvPr/>
        </p:nvSpPr>
        <p:spPr bwMode="auto">
          <a:xfrm>
            <a:off x="827584" y="1790712"/>
            <a:ext cx="7596336"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000" b="1" dirty="0">
              <a:latin typeface="Times New Roman" pitchFamily="18" charset="0"/>
              <a:cs typeface="Times New Roman" pitchFamily="18" charset="0"/>
            </a:endParaRPr>
          </a:p>
          <a:p>
            <a:pPr marL="182563" indent="-182563" algn="just">
              <a:buFont typeface="Wingdings" pitchFamily="2" charset="2"/>
              <a:buChar char="§"/>
            </a:pPr>
            <a:r>
              <a:rPr lang="fr-FR" sz="2000" dirty="0" smtClean="0">
                <a:latin typeface="Times New Roman" pitchFamily="18" charset="0"/>
                <a:cs typeface="Times New Roman" pitchFamily="18" charset="0"/>
              </a:rPr>
              <a:t>Un </a:t>
            </a:r>
            <a:r>
              <a:rPr lang="fr-FR" sz="2000" dirty="0">
                <a:latin typeface="Times New Roman" pitchFamily="18" charset="0"/>
                <a:cs typeface="Times New Roman" pitchFamily="18" charset="0"/>
              </a:rPr>
              <a:t>ensemble est une collection non ordonnée d’éléments sur laquelle on peut effectuer les opérations mathématiques classiques : l’affectation, l’union, l’intersection, la différence, l’appartenance ainsi que les opérations de comparaison</a:t>
            </a:r>
            <a:r>
              <a:rPr lang="fr-FR" sz="2000" dirty="0" smtClean="0">
                <a:latin typeface="Times New Roman" pitchFamily="18" charset="0"/>
                <a:cs typeface="Times New Roman" pitchFamily="18" charset="0"/>
              </a:rPr>
              <a:t>.</a:t>
            </a:r>
          </a:p>
          <a:p>
            <a:pPr marL="182563" indent="-182563" algn="just"/>
            <a:endParaRPr lang="fr-FR" sz="2000" dirty="0">
              <a:latin typeface="Times New Roman" pitchFamily="18" charset="0"/>
              <a:cs typeface="Times New Roman" pitchFamily="18" charset="0"/>
            </a:endParaRPr>
          </a:p>
          <a:p>
            <a:pPr marL="182563" indent="-182563" algn="just">
              <a:buFont typeface="Wingdings" pitchFamily="2" charset="2"/>
              <a:buChar char="§"/>
            </a:pPr>
            <a:r>
              <a:rPr lang="fr-FR" sz="2000" dirty="0" smtClean="0">
                <a:latin typeface="Times New Roman" pitchFamily="18" charset="0"/>
                <a:cs typeface="Times New Roman" pitchFamily="18" charset="0"/>
              </a:rPr>
              <a:t>La </a:t>
            </a:r>
            <a:r>
              <a:rPr lang="fr-FR" sz="2000" dirty="0">
                <a:latin typeface="Times New Roman" pitchFamily="18" charset="0"/>
                <a:cs typeface="Times New Roman" pitchFamily="18" charset="0"/>
              </a:rPr>
              <a:t>structure d’ensemble ne peut être utilisée pour la résolution d’un problème que lorsque le langage de programmation avec lequel on va traduire l’algorithme dispose des instructions de traitement des ensembles.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742950" lvl="1" indent="-285750" rtl="0">
              <a:lnSpc>
                <a:spcPct val="115000"/>
              </a:lnSpc>
              <a:spcAft>
                <a:spcPts val="1000"/>
              </a:spcAft>
            </a:pPr>
            <a:r>
              <a:rPr lang="fr-FR" sz="3600" dirty="0" smtClean="0">
                <a:solidFill>
                  <a:schemeClr val="tx1"/>
                </a:solidFill>
                <a:latin typeface="Times New Roman" pitchFamily="18" charset="0"/>
                <a:ea typeface="Calibri" pitchFamily="34" charset="0"/>
                <a:cs typeface="Times New Roman" pitchFamily="18" charset="0"/>
              </a:rPr>
              <a:t>Structure de données dynamiques</a:t>
            </a:r>
          </a:p>
        </p:txBody>
      </p:sp>
      <p:sp>
        <p:nvSpPr>
          <p:cNvPr id="28673" name="Rectangle 1"/>
          <p:cNvSpPr>
            <a:spLocks noChangeArrowheads="1"/>
          </p:cNvSpPr>
          <p:nvPr/>
        </p:nvSpPr>
        <p:spPr bwMode="auto">
          <a:xfrm>
            <a:off x="827584" y="1660158"/>
            <a:ext cx="7596336"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dirty="0">
                <a:latin typeface="Times New Roman" pitchFamily="18" charset="0"/>
                <a:cs typeface="Times New Roman" pitchFamily="18" charset="0"/>
              </a:rPr>
              <a:t>Inconvénient des tableaux : c’est </a:t>
            </a:r>
            <a:r>
              <a:rPr lang="fr-FR" sz="2400" b="1" dirty="0" smtClean="0">
                <a:latin typeface="Times New Roman" pitchFamily="18" charset="0"/>
                <a:cs typeface="Times New Roman" pitchFamily="18" charset="0"/>
              </a:rPr>
              <a:t>compliqué</a:t>
            </a:r>
          </a:p>
          <a:p>
            <a:pPr algn="just"/>
            <a:endParaRPr lang="fr-FR" sz="2400" b="1" dirty="0">
              <a:latin typeface="Times New Roman" pitchFamily="18" charset="0"/>
              <a:cs typeface="Times New Roman" pitchFamily="18" charset="0"/>
            </a:endParaRPr>
          </a:p>
          <a:p>
            <a:pPr marL="182563" indent="-182563" algn="just">
              <a:buFont typeface="Wingdings" pitchFamily="2" charset="2"/>
              <a:buChar char="§"/>
            </a:pPr>
            <a:r>
              <a:rPr lang="fr-FR" sz="2000" dirty="0" smtClean="0">
                <a:latin typeface="Times New Roman" pitchFamily="18" charset="0"/>
                <a:cs typeface="Times New Roman" pitchFamily="18" charset="0"/>
              </a:rPr>
              <a:t>quand on veut supprimer un objet (que devient son indice ?)</a:t>
            </a:r>
          </a:p>
          <a:p>
            <a:pPr marL="182563" indent="-182563" algn="just">
              <a:buFont typeface="Wingdings" pitchFamily="2" charset="2"/>
              <a:buChar char="§"/>
            </a:pPr>
            <a:r>
              <a:rPr lang="fr-FR" sz="2000" dirty="0" smtClean="0">
                <a:latin typeface="Times New Roman" pitchFamily="18" charset="0"/>
                <a:cs typeface="Times New Roman" pitchFamily="18" charset="0"/>
              </a:rPr>
              <a:t>quand on veut insérer un objet (que devient son indice ?)</a:t>
            </a:r>
          </a:p>
          <a:p>
            <a:pPr marL="182563" indent="-182563" algn="just">
              <a:buFont typeface="Wingdings" pitchFamily="2" charset="2"/>
              <a:buChar char="§"/>
            </a:pPr>
            <a:r>
              <a:rPr lang="fr-FR" sz="2000" dirty="0" smtClean="0">
                <a:latin typeface="Times New Roman" pitchFamily="18" charset="0"/>
                <a:cs typeface="Times New Roman" pitchFamily="18" charset="0"/>
              </a:rPr>
              <a:t>quand on veut ajouter un objet (les tableaux doivent être agrandis)</a:t>
            </a:r>
          </a:p>
          <a:p>
            <a:pPr algn="just"/>
            <a:endParaRPr lang="fr-FR" sz="2000" dirty="0" smtClean="0">
              <a:latin typeface="Times New Roman" pitchFamily="18" charset="0"/>
              <a:cs typeface="Times New Roman" pitchFamily="18" charset="0"/>
            </a:endParaRPr>
          </a:p>
          <a:p>
            <a:pPr algn="just"/>
            <a:r>
              <a:rPr lang="fr-FR" sz="2400" b="1" dirty="0" smtClean="0">
                <a:latin typeface="Times New Roman" pitchFamily="18" charset="0"/>
                <a:cs typeface="Times New Roman" pitchFamily="18" charset="0"/>
              </a:rPr>
              <a:t>Besoins de structures dynamiques</a:t>
            </a:r>
          </a:p>
          <a:p>
            <a:pPr algn="just"/>
            <a:endParaRPr lang="fr-FR" sz="2000" dirty="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Très souvent dans la pratique on veut représenter des objets dont on ne connait pas à priori la taille, où la taille est variable selon les cas ou au cours du temps. On est alors amené à utiliser des structures qui peuvent évoluer, pour bien s’adapter à la représentation de ces objets, ce sont des structures de données dynamiques.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marL="742950" lvl="1" indent="-285750" rtl="0">
              <a:lnSpc>
                <a:spcPct val="115000"/>
              </a:lnSpc>
              <a:spcAft>
                <a:spcPts val="1000"/>
              </a:spcAft>
            </a:pPr>
            <a:r>
              <a:rPr lang="fr-FR" sz="3600" dirty="0" smtClean="0">
                <a:solidFill>
                  <a:schemeClr val="tx1"/>
                </a:solidFill>
                <a:latin typeface="Times New Roman" pitchFamily="18" charset="0"/>
                <a:ea typeface="Calibri" pitchFamily="34" charset="0"/>
                <a:cs typeface="Times New Roman" pitchFamily="18" charset="0"/>
              </a:rPr>
              <a:t>Structure de données dynamiques</a:t>
            </a:r>
          </a:p>
        </p:txBody>
      </p:sp>
      <p:sp>
        <p:nvSpPr>
          <p:cNvPr id="28673" name="Rectangle 1"/>
          <p:cNvSpPr>
            <a:spLocks noChangeArrowheads="1"/>
          </p:cNvSpPr>
          <p:nvPr/>
        </p:nvSpPr>
        <p:spPr bwMode="auto">
          <a:xfrm>
            <a:off x="827584" y="1844238"/>
            <a:ext cx="7596336" cy="36009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b="1" dirty="0" smtClean="0">
                <a:latin typeface="Times New Roman" pitchFamily="18" charset="0"/>
                <a:cs typeface="Times New Roman" pitchFamily="18" charset="0"/>
              </a:rPr>
              <a:t>Exemple :</a:t>
            </a:r>
          </a:p>
          <a:p>
            <a:pPr algn="just"/>
            <a:endParaRPr lang="fr-FR" sz="2400" b="1"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On veut représenter des expressions arithmétiques simples formées sur le modèle récursif suivant :</a:t>
            </a:r>
          </a:p>
          <a:p>
            <a:pPr algn="just"/>
            <a:endParaRPr lang="fr-FR" sz="2000" dirty="0" smtClean="0">
              <a:latin typeface="Times New Roman" pitchFamily="18" charset="0"/>
              <a:cs typeface="Times New Roman" pitchFamily="18" charset="0"/>
            </a:endParaRPr>
          </a:p>
          <a:p>
            <a:pPr algn="just"/>
            <a:r>
              <a:rPr lang="fr-FR" sz="2000" dirty="0" smtClean="0">
                <a:latin typeface="Times New Roman" pitchFamily="18" charset="0"/>
                <a:cs typeface="Times New Roman" pitchFamily="18" charset="0"/>
              </a:rPr>
              <a:t>Expression = ( terme opérateur terme )</a:t>
            </a:r>
          </a:p>
          <a:p>
            <a:pPr algn="just"/>
            <a:r>
              <a:rPr lang="fr-FR" sz="2000" dirty="0" smtClean="0">
                <a:latin typeface="Times New Roman" pitchFamily="18" charset="0"/>
                <a:cs typeface="Times New Roman" pitchFamily="18" charset="0"/>
              </a:rPr>
              <a:t>Terme = lettre | expression </a:t>
            </a:r>
          </a:p>
          <a:p>
            <a:pPr algn="just"/>
            <a:r>
              <a:rPr lang="fr-FR" sz="2000" dirty="0" smtClean="0">
                <a:latin typeface="Times New Roman" pitchFamily="18" charset="0"/>
                <a:cs typeface="Times New Roman" pitchFamily="18" charset="0"/>
              </a:rPr>
              <a:t>Opérateur = + | - | * | /</a:t>
            </a:r>
          </a:p>
          <a:p>
            <a:pPr algn="just"/>
            <a:r>
              <a:rPr lang="fr-FR" sz="2000" dirty="0" smtClean="0">
                <a:latin typeface="Times New Roman" pitchFamily="18" charset="0"/>
                <a:cs typeface="Times New Roman" pitchFamily="18" charset="0"/>
              </a:rPr>
              <a:t>Telle que par exemple : (X +Y) 	</a:t>
            </a:r>
          </a:p>
          <a:p>
            <a:pPr algn="just"/>
            <a:r>
              <a:rPr lang="fr-FR" sz="2000" dirty="0" smtClean="0">
                <a:latin typeface="Times New Roman" pitchFamily="18" charset="0"/>
                <a:cs typeface="Times New Roman" pitchFamily="18" charset="0"/>
              </a:rPr>
              <a:t>                                       (X – (Y*Z))  </a:t>
            </a:r>
          </a:p>
          <a:p>
            <a:pPr algn="just"/>
            <a:r>
              <a:rPr lang="fr-FR" sz="2000" dirty="0" smtClean="0">
                <a:latin typeface="Times New Roman" pitchFamily="18" charset="0"/>
                <a:cs typeface="Times New Roman" pitchFamily="18" charset="0"/>
              </a:rPr>
              <a:t>                                        (X-Y)*(Z-W)</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90" y="917848"/>
            <a:ext cx="7024744" cy="854968"/>
          </a:xfrm>
        </p:spPr>
        <p:txBody>
          <a:bodyPr>
            <a:normAutofit fontScale="90000"/>
          </a:bodyPr>
          <a:lstStyle/>
          <a:p>
            <a:pPr marL="742950" lvl="1" indent="-285750" rtl="0">
              <a:lnSpc>
                <a:spcPct val="115000"/>
              </a:lnSpc>
              <a:spcAft>
                <a:spcPts val="1000"/>
              </a:spcAft>
            </a:pPr>
            <a:r>
              <a:rPr lang="fr-FR" sz="3600" dirty="0" smtClean="0">
                <a:solidFill>
                  <a:schemeClr val="tx1"/>
                </a:solidFill>
                <a:latin typeface="Times New Roman" pitchFamily="18" charset="0"/>
                <a:ea typeface="Calibri" pitchFamily="34" charset="0"/>
                <a:cs typeface="Times New Roman" pitchFamily="18" charset="0"/>
              </a:rPr>
              <a:t>Représentation physique des structures dynamiques</a:t>
            </a:r>
          </a:p>
        </p:txBody>
      </p:sp>
      <p:sp>
        <p:nvSpPr>
          <p:cNvPr id="28673" name="Rectangle 1"/>
          <p:cNvSpPr>
            <a:spLocks noChangeArrowheads="1"/>
          </p:cNvSpPr>
          <p:nvPr/>
        </p:nvSpPr>
        <p:spPr bwMode="auto">
          <a:xfrm>
            <a:off x="683568" y="1947604"/>
            <a:ext cx="7740352"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2563" indent="-182563" algn="just">
              <a:buFont typeface="Wingdings" pitchFamily="2" charset="2"/>
              <a:buChar char="§"/>
            </a:pPr>
            <a:r>
              <a:rPr lang="fr-FR" sz="2000" dirty="0">
                <a:latin typeface="Times New Roman" pitchFamily="18" charset="0"/>
                <a:cs typeface="Times New Roman" pitchFamily="18" charset="0"/>
              </a:rPr>
              <a:t>Le principe de base de la représentation est de suivre l’évolution de la structure, en lui attribuant de la place mémoire quand elle grandit et en la récupérant quand elle diminue</a:t>
            </a:r>
            <a:r>
              <a:rPr lang="fr-FR" sz="2000" dirty="0" smtClean="0">
                <a:latin typeface="Times New Roman" pitchFamily="18" charset="0"/>
                <a:cs typeface="Times New Roman" pitchFamily="18" charset="0"/>
              </a:rPr>
              <a:t>.</a:t>
            </a:r>
          </a:p>
          <a:p>
            <a:pPr marL="182563" indent="-182563" algn="just">
              <a:buFont typeface="Wingdings" pitchFamily="2" charset="2"/>
              <a:buChar char="§"/>
            </a:pPr>
            <a:endParaRPr lang="fr-FR" sz="2000" dirty="0">
              <a:latin typeface="Times New Roman" pitchFamily="18" charset="0"/>
              <a:cs typeface="Times New Roman" pitchFamily="18" charset="0"/>
            </a:endParaRPr>
          </a:p>
          <a:p>
            <a:pPr marL="182563" indent="-182563" algn="just">
              <a:buFont typeface="Wingdings" pitchFamily="2" charset="2"/>
              <a:buChar char="§"/>
            </a:pPr>
            <a:r>
              <a:rPr lang="fr-FR" sz="2000" dirty="0">
                <a:latin typeface="Times New Roman" pitchFamily="18" charset="0"/>
                <a:cs typeface="Times New Roman" pitchFamily="18" charset="0"/>
              </a:rPr>
              <a:t>Ceci est réalisé par un mécanisme d’allocation et libération dynamique d’espaces mémoire, ce mécanisme utilise une zone mémoire appelée le TAS (HEAP) dont laquelle on réserve </a:t>
            </a:r>
            <a:r>
              <a:rPr lang="fr-FR" sz="2000" dirty="0" smtClean="0">
                <a:latin typeface="Times New Roman" pitchFamily="18" charset="0"/>
                <a:cs typeface="Times New Roman" pitchFamily="18" charset="0"/>
              </a:rPr>
              <a:t>des emplacements nécessaire </a:t>
            </a:r>
            <a:r>
              <a:rPr lang="fr-FR" sz="2000" dirty="0">
                <a:latin typeface="Times New Roman" pitchFamily="18" charset="0"/>
                <a:cs typeface="Times New Roman" pitchFamily="18" charset="0"/>
              </a:rPr>
              <a:t>qu’on peut libérer ensuite si on en a plus besoin. </a:t>
            </a:r>
            <a:endParaRPr lang="fr-FR" sz="2000" dirty="0" smtClean="0">
              <a:latin typeface="Times New Roman" pitchFamily="18" charset="0"/>
              <a:cs typeface="Times New Roman" pitchFamily="18" charset="0"/>
            </a:endParaRPr>
          </a:p>
          <a:p>
            <a:pPr marL="182563" indent="-182563" algn="just">
              <a:buFont typeface="Wingdings" pitchFamily="2" charset="2"/>
              <a:buChar char="§"/>
            </a:pPr>
            <a:endParaRPr lang="fr-FR" sz="2000" dirty="0">
              <a:latin typeface="Times New Roman" pitchFamily="18" charset="0"/>
              <a:cs typeface="Times New Roman" pitchFamily="18" charset="0"/>
            </a:endParaRPr>
          </a:p>
          <a:p>
            <a:pPr marL="182563" indent="-182563" algn="just">
              <a:buFont typeface="Wingdings" pitchFamily="2" charset="2"/>
              <a:buChar char="§"/>
            </a:pPr>
            <a:r>
              <a:rPr lang="fr-FR" sz="2000" dirty="0" smtClean="0">
                <a:latin typeface="Times New Roman" pitchFamily="18" charset="0"/>
                <a:cs typeface="Times New Roman" pitchFamily="18" charset="0"/>
              </a:rPr>
              <a:t>Dans </a:t>
            </a:r>
            <a:r>
              <a:rPr lang="fr-FR" sz="2000" dirty="0">
                <a:latin typeface="Times New Roman" pitchFamily="18" charset="0"/>
                <a:cs typeface="Times New Roman" pitchFamily="18" charset="0"/>
              </a:rPr>
              <a:t>la plupart des langages de programmation récents, on trouve des fonctions standards d’acquisition et de libération d’espace </a:t>
            </a:r>
            <a:r>
              <a:rPr lang="fr-FR" sz="2000" dirty="0" smtClean="0">
                <a:latin typeface="Times New Roman" pitchFamily="18" charset="0"/>
                <a:cs typeface="Times New Roman" pitchFamily="18" charset="0"/>
              </a:rPr>
              <a:t>mémoire. </a:t>
            </a:r>
          </a:p>
          <a:p>
            <a:pPr marL="182563" indent="-182563" algn="just"/>
            <a:r>
              <a:rPr lang="fr-FR" sz="2000" dirty="0" smtClean="0">
                <a:solidFill>
                  <a:srgbClr val="FF0000"/>
                </a:solidFill>
                <a:latin typeface="Times New Roman" pitchFamily="18" charset="0"/>
                <a:cs typeface="Times New Roman" pitchFamily="18" charset="0"/>
              </a:rPr>
              <a:t>(le </a:t>
            </a:r>
            <a:r>
              <a:rPr lang="fr-FR" sz="2000" dirty="0">
                <a:solidFill>
                  <a:srgbClr val="FF0000"/>
                </a:solidFill>
                <a:latin typeface="Times New Roman" pitchFamily="18" charset="0"/>
                <a:cs typeface="Times New Roman" pitchFamily="18" charset="0"/>
              </a:rPr>
              <a:t>cours du langage C</a:t>
            </a:r>
            <a:r>
              <a:rPr lang="fr-FR" sz="2000" dirty="0" smtClean="0">
                <a:solidFill>
                  <a:srgbClr val="FF0000"/>
                </a:solidFill>
                <a:latin typeface="Times New Roman" pitchFamily="18" charset="0"/>
                <a:cs typeface="Times New Roman" pitchFamily="18" charset="0"/>
              </a:rPr>
              <a:t>)</a:t>
            </a:r>
            <a:endParaRPr lang="fr-FR" sz="20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90" y="548680"/>
            <a:ext cx="7024744" cy="1224136"/>
          </a:xfrm>
        </p:spPr>
        <p:txBody>
          <a:bodyPr>
            <a:normAutofit fontScale="90000"/>
          </a:bodyPr>
          <a:lstStyle/>
          <a:p>
            <a:r>
              <a:rPr lang="fr-FR" sz="4800" dirty="0" smtClean="0"/>
              <a:t>Structures de données linéaires</a:t>
            </a:r>
            <a:endParaRPr lang="fr-FR" sz="8800" dirty="0" smtClean="0">
              <a:solidFill>
                <a:schemeClr val="tx1"/>
              </a:solidFill>
              <a:latin typeface="Times New Roman" pitchFamily="18" charset="0"/>
              <a:ea typeface="Calibri" pitchFamily="34" charset="0"/>
              <a:cs typeface="Times New Roman" pitchFamily="18" charset="0"/>
            </a:endParaRPr>
          </a:p>
        </p:txBody>
      </p:sp>
      <p:sp>
        <p:nvSpPr>
          <p:cNvPr id="28673" name="Rectangle 1"/>
          <p:cNvSpPr>
            <a:spLocks noChangeArrowheads="1"/>
          </p:cNvSpPr>
          <p:nvPr/>
        </p:nvSpPr>
        <p:spPr bwMode="auto">
          <a:xfrm>
            <a:off x="683568" y="1999868"/>
            <a:ext cx="7740352"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smtClean="0">
                <a:latin typeface="Times New Roman" pitchFamily="18" charset="0"/>
                <a:cs typeface="Times New Roman" pitchFamily="18" charset="0"/>
              </a:rPr>
              <a:t>Parmi les structures de données linéaires il y a :</a:t>
            </a:r>
          </a:p>
          <a:p>
            <a:pPr algn="just"/>
            <a:endParaRPr lang="fr-FR" sz="2000" dirty="0" smtClean="0">
              <a:latin typeface="Times New Roman" pitchFamily="18" charset="0"/>
              <a:cs typeface="Times New Roman" pitchFamily="18" charset="0"/>
            </a:endParaRPr>
          </a:p>
          <a:p>
            <a:pPr marL="531813" algn="just">
              <a:buFont typeface="Wingdings" pitchFamily="2" charset="2"/>
              <a:buChar char="§"/>
            </a:pPr>
            <a:r>
              <a:rPr lang="fr-FR" sz="2000" dirty="0" smtClean="0">
                <a:latin typeface="Times New Roman" pitchFamily="18" charset="0"/>
                <a:cs typeface="Times New Roman" pitchFamily="18" charset="0"/>
              </a:rPr>
              <a:t> les tableaux,</a:t>
            </a:r>
          </a:p>
          <a:p>
            <a:pPr marL="531813" algn="just">
              <a:buFont typeface="Wingdings" pitchFamily="2" charset="2"/>
              <a:buChar char="§"/>
            </a:pPr>
            <a:r>
              <a:rPr lang="fr-FR" sz="2000" dirty="0" smtClean="0">
                <a:latin typeface="Times New Roman" pitchFamily="18" charset="0"/>
                <a:cs typeface="Times New Roman" pitchFamily="18" charset="0"/>
              </a:rPr>
              <a:t> les listes chaînées,</a:t>
            </a:r>
          </a:p>
          <a:p>
            <a:pPr marL="531813" algn="just">
              <a:buFont typeface="Wingdings" pitchFamily="2" charset="2"/>
              <a:buChar char="§"/>
            </a:pPr>
            <a:r>
              <a:rPr lang="fr-FR" sz="2000" dirty="0" smtClean="0">
                <a:latin typeface="Times New Roman" pitchFamily="18" charset="0"/>
                <a:cs typeface="Times New Roman" pitchFamily="18" charset="0"/>
              </a:rPr>
              <a:t> les piles,</a:t>
            </a:r>
          </a:p>
          <a:p>
            <a:pPr marL="531813" algn="just">
              <a:buFont typeface="Wingdings" pitchFamily="2" charset="2"/>
              <a:buChar char="§"/>
            </a:pPr>
            <a:r>
              <a:rPr lang="fr-FR" sz="2000" dirty="0" smtClean="0">
                <a:latin typeface="Times New Roman" pitchFamily="18" charset="0"/>
                <a:cs typeface="Times New Roman" pitchFamily="18" charset="0"/>
              </a:rPr>
              <a:t> les files.</a:t>
            </a:r>
          </a:p>
          <a:p>
            <a:pPr marL="531813" algn="just"/>
            <a:endParaRPr lang="fr-FR" sz="2000" dirty="0" smtClean="0">
              <a:latin typeface="Times New Roman" pitchFamily="18" charset="0"/>
              <a:cs typeface="Times New Roman" pitchFamily="18" charset="0"/>
            </a:endParaRPr>
          </a:p>
          <a:p>
            <a:pPr marL="182563" indent="-182563" algn="just">
              <a:buFont typeface="Wingdings" pitchFamily="2" charset="2"/>
              <a:buChar char="§"/>
            </a:pPr>
            <a:r>
              <a:rPr lang="fr-FR" sz="2000" dirty="0" smtClean="0">
                <a:latin typeface="Times New Roman" pitchFamily="18" charset="0"/>
                <a:cs typeface="Times New Roman" pitchFamily="18" charset="0"/>
              </a:rPr>
              <a:t>Les </a:t>
            </a:r>
            <a:r>
              <a:rPr lang="fr-FR" sz="2000" dirty="0">
                <a:latin typeface="Times New Roman" pitchFamily="18" charset="0"/>
                <a:cs typeface="Times New Roman" pitchFamily="18" charset="0"/>
              </a:rPr>
              <a:t>structures de données linéaires induisent une notion de séquence entre les éléments </a:t>
            </a:r>
            <a:r>
              <a:rPr lang="fr-FR" sz="2000" dirty="0" smtClean="0">
                <a:latin typeface="Times New Roman" pitchFamily="18" charset="0"/>
                <a:cs typeface="Times New Roman" pitchFamily="18" charset="0"/>
              </a:rPr>
              <a:t>les composant </a:t>
            </a:r>
            <a:r>
              <a:rPr lang="fr-FR" sz="2000" dirty="0">
                <a:latin typeface="Times New Roman" pitchFamily="18" charset="0"/>
                <a:cs typeface="Times New Roman" pitchFamily="18" charset="0"/>
              </a:rPr>
              <a:t>(1er, 2ème, 3ème, suivant, dernier</a:t>
            </a:r>
            <a:r>
              <a:rPr lang="fr-FR" sz="2000" dirty="0" smtClean="0">
                <a:latin typeface="Times New Roman" pitchFamily="18" charset="0"/>
                <a:cs typeface="Times New Roman" pitchFamily="18" charset="0"/>
              </a:rPr>
              <a:t>…).</a:t>
            </a:r>
          </a:p>
          <a:p>
            <a:pPr marL="182563" indent="-182563" algn="just">
              <a:buFont typeface="Wingdings" pitchFamily="2" charset="2"/>
              <a:buChar char="§"/>
            </a:pPr>
            <a:r>
              <a:rPr lang="fr-FR" sz="2000" dirty="0" smtClean="0">
                <a:latin typeface="Times New Roman" pitchFamily="18" charset="0"/>
                <a:cs typeface="Times New Roman" pitchFamily="18" charset="0"/>
              </a:rPr>
              <a:t>On </a:t>
            </a:r>
            <a:r>
              <a:rPr lang="fr-FR" sz="2000" dirty="0">
                <a:latin typeface="Times New Roman" pitchFamily="18" charset="0"/>
                <a:cs typeface="Times New Roman" pitchFamily="18" charset="0"/>
              </a:rPr>
              <a:t>sait repérer les 2 extrémités de la structure.</a:t>
            </a:r>
          </a:p>
          <a:p>
            <a:pPr marL="182563" indent="-182563" algn="just">
              <a:buFont typeface="Wingdings" pitchFamily="2" charset="2"/>
              <a:buChar char="§"/>
            </a:pPr>
            <a:r>
              <a:rPr lang="fr-FR" sz="2000" dirty="0" smtClean="0">
                <a:latin typeface="Times New Roman" pitchFamily="18" charset="0"/>
                <a:cs typeface="Times New Roman" pitchFamily="18" charset="0"/>
              </a:rPr>
              <a:t>Pour </a:t>
            </a:r>
            <a:r>
              <a:rPr lang="fr-FR" sz="2000" dirty="0">
                <a:latin typeface="Times New Roman" pitchFamily="18" charset="0"/>
                <a:cs typeface="Times New Roman" pitchFamily="18" charset="0"/>
              </a:rPr>
              <a:t>atteindre un élément particulier, on doit nécessairement parcourir séquentiellement la structure à partir d’une extrémité, jusqu’à le trouver.  </a:t>
            </a:r>
          </a:p>
          <a:p>
            <a:pPr algn="just"/>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490" y="548680"/>
            <a:ext cx="7024744" cy="1224136"/>
          </a:xfrm>
        </p:spPr>
        <p:txBody>
          <a:bodyPr>
            <a:normAutofit fontScale="90000"/>
          </a:bodyPr>
          <a:lstStyle/>
          <a:p>
            <a:r>
              <a:rPr lang="fr-FR" sz="4800" dirty="0" smtClean="0"/>
              <a:t>Structures de données linéaires</a:t>
            </a:r>
            <a:endParaRPr lang="fr-FR" sz="8800" dirty="0" smtClean="0">
              <a:solidFill>
                <a:schemeClr val="tx1"/>
              </a:solidFill>
              <a:latin typeface="Times New Roman" pitchFamily="18" charset="0"/>
              <a:ea typeface="Calibri" pitchFamily="34" charset="0"/>
              <a:cs typeface="Times New Roman" pitchFamily="18" charset="0"/>
            </a:endParaRPr>
          </a:p>
        </p:txBody>
      </p:sp>
      <p:sp>
        <p:nvSpPr>
          <p:cNvPr id="28673" name="Rectangle 1"/>
          <p:cNvSpPr>
            <a:spLocks noChangeArrowheads="1"/>
          </p:cNvSpPr>
          <p:nvPr/>
        </p:nvSpPr>
        <p:spPr bwMode="auto">
          <a:xfrm>
            <a:off x="683568" y="1969090"/>
            <a:ext cx="7740352"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6213" indent="-176213" algn="just"/>
            <a:r>
              <a:rPr lang="fr-FR" sz="2400" b="1" dirty="0" smtClean="0">
                <a:latin typeface="Times New Roman" pitchFamily="18" charset="0"/>
                <a:cs typeface="Times New Roman" pitchFamily="18" charset="0"/>
              </a:rPr>
              <a:t>Tableau</a:t>
            </a:r>
          </a:p>
          <a:p>
            <a:pPr marL="176213" indent="-176213" algn="just">
              <a:buFont typeface="Wingdings" pitchFamily="2" charset="2"/>
              <a:buChar char="§"/>
            </a:pPr>
            <a:r>
              <a:rPr lang="fr-FR" sz="2000" dirty="0" smtClean="0">
                <a:latin typeface="Times New Roman" pitchFamily="18" charset="0"/>
                <a:cs typeface="Times New Roman" pitchFamily="18" charset="0"/>
              </a:rPr>
              <a:t>les </a:t>
            </a:r>
            <a:r>
              <a:rPr lang="fr-FR" sz="2000" dirty="0">
                <a:latin typeface="Times New Roman" pitchFamily="18" charset="0"/>
                <a:cs typeface="Times New Roman" pitchFamily="18" charset="0"/>
              </a:rPr>
              <a:t>éléments de même type </a:t>
            </a:r>
            <a:r>
              <a:rPr lang="fr-FR" sz="2000" dirty="0" smtClean="0">
                <a:latin typeface="Times New Roman" pitchFamily="18" charset="0"/>
                <a:cs typeface="Times New Roman" pitchFamily="18" charset="0"/>
              </a:rPr>
              <a:t>le composant </a:t>
            </a:r>
            <a:r>
              <a:rPr lang="fr-FR" sz="2000" dirty="0">
                <a:latin typeface="Times New Roman" pitchFamily="18" charset="0"/>
                <a:cs typeface="Times New Roman" pitchFamily="18" charset="0"/>
              </a:rPr>
              <a:t>sont placés de façon contigüe en mémoire.</a:t>
            </a:r>
          </a:p>
          <a:p>
            <a:pPr marL="176213" indent="-176213" algn="just">
              <a:buFont typeface="Wingdings" pitchFamily="2" charset="2"/>
              <a:buChar char="§"/>
            </a:pPr>
            <a:r>
              <a:rPr lang="fr-FR" sz="2000" dirty="0">
                <a:latin typeface="Times New Roman" pitchFamily="18" charset="0"/>
                <a:cs typeface="Times New Roman" pitchFamily="18" charset="0"/>
              </a:rPr>
              <a:t>Pour créer un tableau, à 1 ou 2 dimensions, il faut connaître sa taille qui ne pourra être modifiée </a:t>
            </a:r>
            <a:r>
              <a:rPr lang="fr-FR" sz="2000" dirty="0" smtClean="0">
                <a:latin typeface="Times New Roman" pitchFamily="18" charset="0"/>
                <a:cs typeface="Times New Roman" pitchFamily="18" charset="0"/>
              </a:rPr>
              <a:t>au cours </a:t>
            </a:r>
            <a:r>
              <a:rPr lang="fr-FR" sz="2000" dirty="0">
                <a:latin typeface="Times New Roman" pitchFamily="18" charset="0"/>
                <a:cs typeface="Times New Roman" pitchFamily="18" charset="0"/>
              </a:rPr>
              <a:t>du programme, et lui associer un indice pour parcourir ses éléments. </a:t>
            </a:r>
            <a:endParaRPr lang="fr-FR" sz="2000" dirty="0" smtClean="0">
              <a:latin typeface="Times New Roman" pitchFamily="18" charset="0"/>
              <a:cs typeface="Times New Roman" pitchFamily="18" charset="0"/>
            </a:endParaRPr>
          </a:p>
          <a:p>
            <a:pPr marL="176213" indent="-176213" algn="just">
              <a:buFont typeface="Wingdings" pitchFamily="2" charset="2"/>
              <a:buChar char="§"/>
            </a:pPr>
            <a:r>
              <a:rPr lang="fr-FR" sz="2000" dirty="0" smtClean="0">
                <a:latin typeface="Times New Roman" pitchFamily="18" charset="0"/>
                <a:cs typeface="Times New Roman" pitchFamily="18" charset="0"/>
              </a:rPr>
              <a:t>Pour </a:t>
            </a:r>
            <a:r>
              <a:rPr lang="fr-FR" sz="2000" dirty="0">
                <a:latin typeface="Times New Roman" pitchFamily="18" charset="0"/>
                <a:cs typeface="Times New Roman" pitchFamily="18" charset="0"/>
              </a:rPr>
              <a:t>les tableaux </a:t>
            </a:r>
            <a:r>
              <a:rPr lang="fr-FR" sz="2000" dirty="0" smtClean="0">
                <a:latin typeface="Times New Roman" pitchFamily="18" charset="0"/>
                <a:cs typeface="Times New Roman" pitchFamily="18" charset="0"/>
              </a:rPr>
              <a:t>la séquence </a:t>
            </a:r>
            <a:r>
              <a:rPr lang="fr-FR" sz="2000" dirty="0">
                <a:latin typeface="Times New Roman" pitchFamily="18" charset="0"/>
                <a:cs typeface="Times New Roman" pitchFamily="18" charset="0"/>
              </a:rPr>
              <a:t>correspond aux numéros des cases du tableau. On accède à un élément du </a:t>
            </a:r>
            <a:r>
              <a:rPr lang="fr-FR" sz="2000" dirty="0" smtClean="0">
                <a:latin typeface="Times New Roman" pitchFamily="18" charset="0"/>
                <a:cs typeface="Times New Roman" pitchFamily="18" charset="0"/>
              </a:rPr>
              <a:t>tableau directement </a:t>
            </a:r>
            <a:r>
              <a:rPr lang="fr-FR" sz="2000" dirty="0">
                <a:latin typeface="Times New Roman" pitchFamily="18" charset="0"/>
                <a:cs typeface="Times New Roman" pitchFamily="18" charset="0"/>
              </a:rPr>
              <a:t>grâce à son indice.</a:t>
            </a:r>
          </a:p>
          <a:p>
            <a:pPr marL="176213" indent="-176213" algn="just">
              <a:buFont typeface="Wingdings" pitchFamily="2" charset="2"/>
              <a:buChar char="§"/>
            </a:pPr>
            <a:r>
              <a:rPr lang="fr-FR" sz="2000" dirty="0" smtClean="0">
                <a:latin typeface="Times New Roman" pitchFamily="18" charset="0"/>
                <a:cs typeface="Times New Roman" pitchFamily="18" charset="0"/>
              </a:rPr>
              <a:t>La </a:t>
            </a:r>
            <a:r>
              <a:rPr lang="fr-FR" sz="2000" dirty="0">
                <a:latin typeface="Times New Roman" pitchFamily="18" charset="0"/>
                <a:cs typeface="Times New Roman" pitchFamily="18" charset="0"/>
              </a:rPr>
              <a:t>structure de type tableau pose des problèmes pour insérer ou supprimer un élément car </a:t>
            </a:r>
            <a:r>
              <a:rPr lang="fr-FR" sz="2000" dirty="0" smtClean="0">
                <a:latin typeface="Times New Roman" pitchFamily="18" charset="0"/>
                <a:cs typeface="Times New Roman" pitchFamily="18" charset="0"/>
              </a:rPr>
              <a:t>ces actions </a:t>
            </a:r>
            <a:r>
              <a:rPr lang="fr-FR" sz="2000" dirty="0">
                <a:latin typeface="Times New Roman" pitchFamily="18" charset="0"/>
                <a:cs typeface="Times New Roman" pitchFamily="18" charset="0"/>
              </a:rPr>
              <a:t>nécessitent des décalages du contenu des cases du tableau qui prennent du temps </a:t>
            </a:r>
            <a:r>
              <a:rPr lang="fr-FR" sz="2000" dirty="0" smtClean="0">
                <a:latin typeface="Times New Roman" pitchFamily="18" charset="0"/>
                <a:cs typeface="Times New Roman" pitchFamily="18" charset="0"/>
              </a:rPr>
              <a:t>dans l'exécution </a:t>
            </a:r>
            <a:r>
              <a:rPr lang="fr-FR" sz="2000" dirty="0">
                <a:latin typeface="Times New Roman" pitchFamily="18" charset="0"/>
                <a:cs typeface="Times New Roman" pitchFamily="18" charset="0"/>
              </a:rPr>
              <a:t>d'un programme.</a:t>
            </a:r>
          </a:p>
        </p:txBody>
      </p:sp>
      <p:pic>
        <p:nvPicPr>
          <p:cNvPr id="32770" name="Picture 2"/>
          <p:cNvPicPr>
            <a:picLocks noChangeAspect="1" noChangeArrowheads="1"/>
          </p:cNvPicPr>
          <p:nvPr/>
        </p:nvPicPr>
        <p:blipFill>
          <a:blip r:embed="rId3" cstate="print"/>
          <a:srcRect/>
          <a:stretch>
            <a:fillRect/>
          </a:stretch>
        </p:blipFill>
        <p:spPr bwMode="auto">
          <a:xfrm>
            <a:off x="4716016" y="3645024"/>
            <a:ext cx="2124075" cy="24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Pointeur</a:t>
            </a:r>
            <a:endParaRPr lang="fr-FR" dirty="0"/>
          </a:p>
        </p:txBody>
      </p:sp>
      <p:sp>
        <p:nvSpPr>
          <p:cNvPr id="3" name="Rectangle 2"/>
          <p:cNvSpPr/>
          <p:nvPr/>
        </p:nvSpPr>
        <p:spPr>
          <a:xfrm>
            <a:off x="827584" y="2104564"/>
            <a:ext cx="7560840" cy="3268652"/>
          </a:xfrm>
          <a:prstGeom prst="rect">
            <a:avLst/>
          </a:prstGeom>
        </p:spPr>
        <p:txBody>
          <a:bodyPr wrap="square">
            <a:spAutoFit/>
          </a:bodyPr>
          <a:lstStyle/>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Un pointeur est un type de données dont la valeur fait référence (référencie) directement (pointe vers) à une autre valeur.</a:t>
            </a:r>
          </a:p>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Un pointeur référencie une valeur située quelque part d’autre en mémoire habituellement en utilisant son adresse</a:t>
            </a:r>
          </a:p>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Un pointeur est une variable qui contient une adresse mémoire</a:t>
            </a:r>
          </a:p>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Un pointeur permet de réaliser des indirections : désigner des objets, sans être ces objets</a:t>
            </a:r>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Pointeur</a:t>
            </a:r>
            <a:endParaRPr lang="fr-FR" dirty="0"/>
          </a:p>
        </p:txBody>
      </p:sp>
      <p:sp>
        <p:nvSpPr>
          <p:cNvPr id="3" name="Rectangle 2"/>
          <p:cNvSpPr/>
          <p:nvPr/>
        </p:nvSpPr>
        <p:spPr>
          <a:xfrm>
            <a:off x="827584" y="2104564"/>
            <a:ext cx="7560840" cy="1477328"/>
          </a:xfrm>
          <a:prstGeom prst="rect">
            <a:avLst/>
          </a:prstGeom>
        </p:spPr>
        <p:txBody>
          <a:bodyPr wrap="square">
            <a:spAutoFit/>
          </a:bodyPr>
          <a:lstStyle/>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Obtenir la valeur vers laquelle un pointeur pointe est appelé déréférencer le pointeur.</a:t>
            </a:r>
          </a:p>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Un pointeur qui ne pointe vers aucune valeur aura la valeur </a:t>
            </a:r>
            <a:r>
              <a:rPr lang="fr-FR" sz="2000" dirty="0" err="1" smtClean="0">
                <a:latin typeface="Times New Roman" pitchFamily="18" charset="0"/>
                <a:cs typeface="Times New Roman" pitchFamily="18" charset="0"/>
              </a:rPr>
              <a:t>nil</a:t>
            </a:r>
            <a:endParaRPr lang="fr-FR" sz="2000" dirty="0">
              <a:latin typeface="Times New Roman" pitchFamily="18" charset="0"/>
              <a:cs typeface="Times New Roman" pitchFamily="18" charset="0"/>
            </a:endParaRPr>
          </a:p>
        </p:txBody>
      </p:sp>
      <p:sp>
        <p:nvSpPr>
          <p:cNvPr id="9218" name="AutoShape 2" descr="Résultat de recherche d'images pour &quot;pointeur in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220" name="AutoShape 4" descr="Résultat de recherche d'images pour &quot;pointeur in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222" name="AutoShape 6" descr="Résultat de recherche d'images pour &quot;pointeur in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224" name="AutoShape 8" descr="Résultat de recherche d'images pour &quot;pointeur in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226" name="AutoShape 10" descr="Résultat de recherche d'images pour &quot;pointeur in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228" name="AutoShape 12" descr="Résultat de recherche d'images pour &quot;pointeur in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9230" name="AutoShape 14" descr="Résultat de recherche d'images pour &quot;pointeur int&quo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9232" name="Picture 16" descr="Afficher l'image d'origine"/>
          <p:cNvPicPr>
            <a:picLocks noChangeAspect="1" noChangeArrowheads="1"/>
          </p:cNvPicPr>
          <p:nvPr/>
        </p:nvPicPr>
        <p:blipFill>
          <a:blip r:embed="rId2" cstate="print"/>
          <a:srcRect/>
          <a:stretch>
            <a:fillRect/>
          </a:stretch>
        </p:blipFill>
        <p:spPr bwMode="auto">
          <a:xfrm>
            <a:off x="1115616" y="3789040"/>
            <a:ext cx="6840760" cy="211455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listes chaînées</a:t>
            </a:r>
            <a:endParaRPr lang="fr-FR" dirty="0"/>
          </a:p>
        </p:txBody>
      </p:sp>
      <p:sp>
        <p:nvSpPr>
          <p:cNvPr id="3" name="Rectangle 2"/>
          <p:cNvSpPr/>
          <p:nvPr/>
        </p:nvSpPr>
        <p:spPr>
          <a:xfrm>
            <a:off x="827584" y="2104564"/>
            <a:ext cx="7560840" cy="3323987"/>
          </a:xfrm>
          <a:prstGeom prst="rect">
            <a:avLst/>
          </a:prstGeom>
        </p:spPr>
        <p:txBody>
          <a:bodyPr wrap="square">
            <a:spAutoFit/>
          </a:bodyPr>
          <a:lstStyle/>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Une liste chaînée est une structure linéaire qui n'a pas de dimension fixée à sa création. </a:t>
            </a:r>
          </a:p>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Ses éléments de même type sont éparpillés dans la mémoire et reliés entre eux par des pointeurs. </a:t>
            </a:r>
          </a:p>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Sa dimension peut être modifiée selon la place disponible en mémoire</a:t>
            </a:r>
          </a:p>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La liste est accessible uniquement par sa tête de liste c’est-à-dire son premier élément.</a:t>
            </a:r>
            <a:endParaRPr lang="fr-FR"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listes chaînées</a:t>
            </a:r>
            <a:endParaRPr lang="fr-FR" dirty="0"/>
          </a:p>
        </p:txBody>
      </p:sp>
      <p:sp>
        <p:nvSpPr>
          <p:cNvPr id="3" name="Rectangle 2"/>
          <p:cNvSpPr/>
          <p:nvPr/>
        </p:nvSpPr>
        <p:spPr>
          <a:xfrm>
            <a:off x="827584" y="2104564"/>
            <a:ext cx="7560840" cy="2862322"/>
          </a:xfrm>
          <a:prstGeom prst="rect">
            <a:avLst/>
          </a:prstGeom>
        </p:spPr>
        <p:txBody>
          <a:bodyPr wrap="square">
            <a:spAutoFit/>
          </a:bodyPr>
          <a:lstStyle/>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Pour les listes chaînées la séquence est mise en œuvre par le pointeur porté par chaque élément qui indique l'emplacement de l'élément suivant.</a:t>
            </a:r>
          </a:p>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 Le dernier élément de la liste pointe sur rien (Nil).</a:t>
            </a:r>
          </a:p>
          <a:p>
            <a:pPr marL="176213" indent="-176213" algn="just">
              <a:lnSpc>
                <a:spcPct val="150000"/>
              </a:lnSpc>
              <a:buFont typeface="Wingdings" pitchFamily="2" charset="2"/>
              <a:buChar char="§"/>
            </a:pPr>
            <a:r>
              <a:rPr lang="fr-FR" sz="2000" dirty="0" smtClean="0">
                <a:latin typeface="Times New Roman" pitchFamily="18" charset="0"/>
                <a:cs typeface="Times New Roman" pitchFamily="18" charset="0"/>
              </a:rPr>
              <a:t>On accède à un élément de la liste en parcourant les éléments grâce à leurs pointeurs.</a:t>
            </a:r>
            <a:endParaRPr lang="fr-FR"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971600" y="5157192"/>
            <a:ext cx="7272808" cy="66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15361" name="Rectangle 1"/>
          <p:cNvSpPr>
            <a:spLocks noChangeArrowheads="1"/>
          </p:cNvSpPr>
          <p:nvPr/>
        </p:nvSpPr>
        <p:spPr bwMode="auto">
          <a:xfrm>
            <a:off x="899592" y="2636912"/>
            <a:ext cx="727280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52425" marR="0" lvl="0" indent="-176213" algn="l" defTabSz="914400" rtl="0" eaLnBrk="1" fontAlgn="base" latinLnBrk="0" hangingPunct="1">
              <a:lnSpc>
                <a:spcPct val="100000"/>
              </a:lnSpc>
              <a:spcBef>
                <a:spcPct val="0"/>
              </a:spcBef>
              <a:spcAft>
                <a:spcPct val="0"/>
              </a:spcAft>
              <a:buClrTx/>
              <a:buSzTx/>
              <a:buFont typeface="Wingdings" pitchFamily="2" charset="2"/>
              <a:buChar char="§"/>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Introduction</a:t>
            </a:r>
            <a:endParaRPr kumimoji="0" lang="fr-FR"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52425" marR="0" lvl="0" indent="-176213" algn="l" defTabSz="914400" rtl="0" eaLnBrk="0" fontAlgn="base" latinLnBrk="0" hangingPunct="0">
              <a:lnSpc>
                <a:spcPct val="100000"/>
              </a:lnSpc>
              <a:spcBef>
                <a:spcPct val="0"/>
              </a:spcBef>
              <a:spcAft>
                <a:spcPct val="0"/>
              </a:spcAft>
              <a:buClrTx/>
              <a:buSzTx/>
              <a:buFont typeface="Wingdings" pitchFamily="2" charset="2"/>
              <a:buChar char="§"/>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Présentation et définition de structures de données</a:t>
            </a:r>
          </a:p>
          <a:p>
            <a:pPr marL="352425" marR="0" lvl="0" indent="-176213" algn="l" defTabSz="914400" rtl="0" eaLnBrk="0" fontAlgn="base" latinLnBrk="0" hangingPunct="0">
              <a:lnSpc>
                <a:spcPct val="100000"/>
              </a:lnSpc>
              <a:spcBef>
                <a:spcPct val="0"/>
              </a:spcBef>
              <a:spcAft>
                <a:spcPct val="0"/>
              </a:spcAft>
              <a:buClrTx/>
              <a:buSzTx/>
              <a:buFont typeface="Wingdings" pitchFamily="2" charset="2"/>
              <a:buChar char="§"/>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Structures de données et types abstraits</a:t>
            </a:r>
            <a:r>
              <a:rPr kumimoji="0" lang="fr-FR" sz="24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listes chaînées</a:t>
            </a:r>
            <a:endParaRPr lang="fr-FR" dirty="0"/>
          </a:p>
        </p:txBody>
      </p:sp>
      <p:sp>
        <p:nvSpPr>
          <p:cNvPr id="3" name="Rectangle 2"/>
          <p:cNvSpPr/>
          <p:nvPr/>
        </p:nvSpPr>
        <p:spPr>
          <a:xfrm>
            <a:off x="611560" y="1628800"/>
            <a:ext cx="7848872" cy="4662815"/>
          </a:xfrm>
          <a:prstGeom prst="rect">
            <a:avLst/>
          </a:prstGeom>
        </p:spPr>
        <p:txBody>
          <a:bodyPr wrap="square">
            <a:spAutoFit/>
          </a:bodyPr>
          <a:lstStyle/>
          <a:p>
            <a:pPr marL="176213" indent="-176213" algn="just">
              <a:lnSpc>
                <a:spcPct val="150000"/>
              </a:lnSpc>
            </a:pPr>
            <a:r>
              <a:rPr lang="fr-FR" dirty="0" smtClean="0">
                <a:latin typeface="Times New Roman" pitchFamily="18" charset="0"/>
                <a:cs typeface="Times New Roman" pitchFamily="18" charset="0"/>
              </a:rPr>
              <a:t>Il existe différents types de listes chaînées :</a:t>
            </a:r>
          </a:p>
          <a:p>
            <a:pPr marL="176213" indent="-176213" algn="just">
              <a:lnSpc>
                <a:spcPct val="150000"/>
              </a:lnSpc>
              <a:buFont typeface="Wingdings" pitchFamily="2" charset="2"/>
              <a:buChar char="§"/>
            </a:pPr>
            <a:r>
              <a:rPr lang="fr-FR" b="1" dirty="0" smtClean="0">
                <a:latin typeface="Times New Roman" pitchFamily="18" charset="0"/>
                <a:cs typeface="Times New Roman" pitchFamily="18" charset="0"/>
              </a:rPr>
              <a:t> Liste chaînée simple </a:t>
            </a:r>
            <a:r>
              <a:rPr lang="fr-FR" dirty="0" smtClean="0">
                <a:latin typeface="Times New Roman" pitchFamily="18" charset="0"/>
                <a:cs typeface="Times New Roman" pitchFamily="18" charset="0"/>
              </a:rPr>
              <a:t>constituée d'éléments reliés entre eux par des pointeurs.</a:t>
            </a:r>
          </a:p>
          <a:p>
            <a:pPr marL="176213" indent="-176213" algn="just">
              <a:lnSpc>
                <a:spcPct val="150000"/>
              </a:lnSpc>
              <a:buFont typeface="Wingdings" pitchFamily="2" charset="2"/>
              <a:buChar char="§"/>
            </a:pPr>
            <a:r>
              <a:rPr lang="fr-FR" dirty="0" smtClean="0">
                <a:latin typeface="Times New Roman" pitchFamily="18" charset="0"/>
                <a:cs typeface="Times New Roman" pitchFamily="18" charset="0"/>
              </a:rPr>
              <a:t> </a:t>
            </a:r>
            <a:r>
              <a:rPr lang="fr-FR" b="1" dirty="0" smtClean="0">
                <a:latin typeface="Times New Roman" pitchFamily="18" charset="0"/>
                <a:cs typeface="Times New Roman" pitchFamily="18" charset="0"/>
              </a:rPr>
              <a:t>Liste chaînée ordonnée </a:t>
            </a:r>
            <a:r>
              <a:rPr lang="fr-FR" dirty="0" smtClean="0">
                <a:latin typeface="Times New Roman" pitchFamily="18" charset="0"/>
                <a:cs typeface="Times New Roman" pitchFamily="18" charset="0"/>
              </a:rPr>
              <a:t>où l'élément suivant est plus grand que le précédent. L'insertion et la suppression d'élément se font de façon à ce que la liste reste triée.</a:t>
            </a:r>
          </a:p>
          <a:p>
            <a:pPr marL="176213" indent="-176213" algn="just">
              <a:lnSpc>
                <a:spcPct val="150000"/>
              </a:lnSpc>
              <a:buFont typeface="Wingdings" pitchFamily="2" charset="2"/>
              <a:buChar char="§"/>
            </a:pPr>
            <a:r>
              <a:rPr lang="fr-FR" dirty="0" smtClean="0">
                <a:latin typeface="Times New Roman" pitchFamily="18" charset="0"/>
                <a:cs typeface="Times New Roman" pitchFamily="18" charset="0"/>
              </a:rPr>
              <a:t> </a:t>
            </a:r>
            <a:r>
              <a:rPr lang="fr-FR" b="1" dirty="0" smtClean="0">
                <a:latin typeface="Times New Roman" pitchFamily="18" charset="0"/>
                <a:cs typeface="Times New Roman" pitchFamily="18" charset="0"/>
              </a:rPr>
              <a:t>Liste doublement chaînée </a:t>
            </a:r>
            <a:r>
              <a:rPr lang="fr-FR" dirty="0" smtClean="0">
                <a:latin typeface="Times New Roman" pitchFamily="18" charset="0"/>
                <a:cs typeface="Times New Roman" pitchFamily="18" charset="0"/>
              </a:rPr>
              <a:t>où chaque élément dispose non plus d'un mais de deux pointeurs pointant respectivement sur l'élément précédent et l'élément suivant. Ceci permet de lire la liste dans les deux sens, du premier vers le dernier élément ou inversement.</a:t>
            </a:r>
          </a:p>
          <a:p>
            <a:pPr marL="176213" indent="-176213" algn="just">
              <a:lnSpc>
                <a:spcPct val="150000"/>
              </a:lnSpc>
              <a:buFont typeface="Wingdings" pitchFamily="2" charset="2"/>
              <a:buChar char="§"/>
            </a:pPr>
            <a:r>
              <a:rPr lang="fr-FR" dirty="0" smtClean="0">
                <a:latin typeface="Times New Roman" pitchFamily="18" charset="0"/>
                <a:cs typeface="Times New Roman" pitchFamily="18" charset="0"/>
              </a:rPr>
              <a:t> </a:t>
            </a:r>
            <a:r>
              <a:rPr lang="fr-FR" b="1" dirty="0" smtClean="0">
                <a:latin typeface="Times New Roman" pitchFamily="18" charset="0"/>
                <a:cs typeface="Times New Roman" pitchFamily="18" charset="0"/>
              </a:rPr>
              <a:t>Liste circulaire </a:t>
            </a:r>
            <a:r>
              <a:rPr lang="fr-FR" dirty="0" smtClean="0">
                <a:latin typeface="Times New Roman" pitchFamily="18" charset="0"/>
                <a:cs typeface="Times New Roman" pitchFamily="18" charset="0"/>
              </a:rPr>
              <a:t>où le dernier élément pointe sur le premier élément de la liste. S'il s'agit d'une liste doublement chaînée alors de premier élément pointe également sur le dernier.</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Listes chaînées vs Tableaux</a:t>
            </a:r>
            <a:endParaRPr lang="fr-FR" dirty="0"/>
          </a:p>
        </p:txBody>
      </p:sp>
      <p:pic>
        <p:nvPicPr>
          <p:cNvPr id="2051" name="Picture 3"/>
          <p:cNvPicPr>
            <a:picLocks noChangeAspect="1" noChangeArrowheads="1"/>
          </p:cNvPicPr>
          <p:nvPr/>
        </p:nvPicPr>
        <p:blipFill>
          <a:blip r:embed="rId3" cstate="print"/>
          <a:srcRect/>
          <a:stretch>
            <a:fillRect/>
          </a:stretch>
        </p:blipFill>
        <p:spPr bwMode="auto">
          <a:xfrm>
            <a:off x="847725" y="2564905"/>
            <a:ext cx="7448550" cy="2232248"/>
          </a:xfrm>
          <a:prstGeom prst="rect">
            <a:avLst/>
          </a:prstGeom>
          <a:noFill/>
          <a:ln w="9525">
            <a:noFill/>
            <a:miter lim="800000"/>
            <a:headEnd/>
            <a:tailEnd/>
          </a:ln>
        </p:spPr>
      </p:pic>
      <p:sp>
        <p:nvSpPr>
          <p:cNvPr id="6" name="ZoneTexte 5"/>
          <p:cNvSpPr txBox="1"/>
          <p:nvPr/>
        </p:nvSpPr>
        <p:spPr>
          <a:xfrm>
            <a:off x="827584" y="1916832"/>
            <a:ext cx="1512168" cy="461665"/>
          </a:xfrm>
          <a:prstGeom prst="rect">
            <a:avLst/>
          </a:prstGeom>
          <a:noFill/>
        </p:spPr>
        <p:txBody>
          <a:bodyPr wrap="square" rtlCol="0">
            <a:spAutoFit/>
          </a:bodyPr>
          <a:lstStyle/>
          <a:p>
            <a:r>
              <a:rPr lang="fr-FR" sz="2400" dirty="0" smtClean="0">
                <a:latin typeface="Times New Roman" pitchFamily="18" charset="0"/>
                <a:cs typeface="Times New Roman" pitchFamily="18" charset="0"/>
              </a:rPr>
              <a:t>Résumé</a:t>
            </a:r>
            <a:endParaRPr lang="fr-FR"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piles et les files</a:t>
            </a:r>
            <a:endParaRPr lang="fr-FR" dirty="0"/>
          </a:p>
        </p:txBody>
      </p:sp>
      <p:sp>
        <p:nvSpPr>
          <p:cNvPr id="4" name="Rectangle 3"/>
          <p:cNvSpPr/>
          <p:nvPr/>
        </p:nvSpPr>
        <p:spPr>
          <a:xfrm>
            <a:off x="755576" y="1909281"/>
            <a:ext cx="7632848" cy="1015663"/>
          </a:xfrm>
          <a:prstGeom prst="rect">
            <a:avLst/>
          </a:prstGeom>
        </p:spPr>
        <p:txBody>
          <a:bodyPr wrap="square">
            <a:spAutoFit/>
          </a:bodyPr>
          <a:lstStyle/>
          <a:p>
            <a:pPr algn="just"/>
            <a:r>
              <a:rPr lang="fr-FR" sz="2000" dirty="0" smtClean="0">
                <a:latin typeface="Times New Roman" pitchFamily="18" charset="0"/>
                <a:cs typeface="Times New Roman" pitchFamily="18" charset="0"/>
              </a:rPr>
              <a:t>Les files et les piles sont des listes chaînées particulières qui permettent l'ajout et la suppression d'éléments uniquement à une des deux extrémités de la liste.</a:t>
            </a:r>
            <a:endParaRPr lang="fr-FR"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827584" y="3140968"/>
            <a:ext cx="7560840" cy="1944216"/>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51920" y="2996952"/>
            <a:ext cx="1152246" cy="854968"/>
          </a:xfrm>
        </p:spPr>
        <p:txBody>
          <a:bodyPr/>
          <a:lstStyle/>
          <a:p>
            <a:r>
              <a:rPr lang="fr-FR" dirty="0" smtClean="0"/>
              <a:t>Fin</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Rectangle 2"/>
          <p:cNvSpPr/>
          <p:nvPr/>
        </p:nvSpPr>
        <p:spPr>
          <a:xfrm>
            <a:off x="683568" y="1916832"/>
            <a:ext cx="7560840" cy="1446550"/>
          </a:xfrm>
          <a:prstGeom prst="rect">
            <a:avLst/>
          </a:prstGeom>
        </p:spPr>
        <p:txBody>
          <a:bodyPr wrap="square">
            <a:spAutoFit/>
          </a:bodyPr>
          <a:lstStyle/>
          <a:p>
            <a:pPr algn="just"/>
            <a:r>
              <a:rPr lang="fr-FR" sz="2800" b="1" baseline="0" dirty="0" smtClean="0">
                <a:latin typeface="Times New Roman" pitchFamily="18" charset="0"/>
                <a:cs typeface="Times New Roman" pitchFamily="18" charset="0"/>
              </a:rPr>
              <a:t>Variable</a:t>
            </a:r>
          </a:p>
          <a:p>
            <a:pPr marL="179388" indent="-179388" algn="just">
              <a:buFont typeface="Wingdings" pitchFamily="2" charset="2"/>
              <a:buChar char="§"/>
            </a:pPr>
            <a:r>
              <a:rPr lang="fr-FR" sz="2000" baseline="0" dirty="0" smtClean="0">
                <a:latin typeface="Times New Roman" pitchFamily="18" charset="0"/>
                <a:cs typeface="Times New Roman" pitchFamily="18" charset="0"/>
              </a:rPr>
              <a:t>Une variable sert à mémoriser de l’information</a:t>
            </a:r>
          </a:p>
          <a:p>
            <a:pPr marL="179388" indent="-179388" algn="just">
              <a:buFont typeface="Wingdings" pitchFamily="2" charset="2"/>
              <a:buChar char="§"/>
            </a:pPr>
            <a:r>
              <a:rPr lang="fr-FR" sz="2000" baseline="0" dirty="0" smtClean="0">
                <a:latin typeface="Times New Roman" pitchFamily="18" charset="0"/>
                <a:cs typeface="Times New Roman" pitchFamily="18" charset="0"/>
              </a:rPr>
              <a:t>Ce qui est mis dans une variable est en fait mis</a:t>
            </a:r>
            <a:r>
              <a:rPr lang="fr-FR" sz="2000" dirty="0" smtClean="0">
                <a:latin typeface="Times New Roman" pitchFamily="18" charset="0"/>
                <a:cs typeface="Times New Roman" pitchFamily="18" charset="0"/>
              </a:rPr>
              <a:t> </a:t>
            </a:r>
            <a:r>
              <a:rPr lang="fr-FR" sz="2000" baseline="0" dirty="0" smtClean="0">
                <a:latin typeface="Times New Roman" pitchFamily="18" charset="0"/>
                <a:cs typeface="Times New Roman" pitchFamily="18" charset="0"/>
              </a:rPr>
              <a:t>dans une partie de la mémoire</a:t>
            </a:r>
            <a:endParaRPr lang="fr-FR" sz="2000" dirty="0">
              <a:latin typeface="Times New Roman" pitchFamily="18" charset="0"/>
              <a:cs typeface="Times New Roman" pitchFamily="18" charset="0"/>
            </a:endParaRPr>
          </a:p>
        </p:txBody>
      </p:sp>
      <p:sp>
        <p:nvSpPr>
          <p:cNvPr id="4" name="Rectangle 3"/>
          <p:cNvSpPr/>
          <p:nvPr/>
        </p:nvSpPr>
        <p:spPr>
          <a:xfrm>
            <a:off x="755576" y="3573016"/>
            <a:ext cx="7776864" cy="2369880"/>
          </a:xfrm>
          <a:prstGeom prst="rect">
            <a:avLst/>
          </a:prstGeom>
        </p:spPr>
        <p:txBody>
          <a:bodyPr wrap="square">
            <a:spAutoFit/>
          </a:bodyPr>
          <a:lstStyle/>
          <a:p>
            <a:pPr algn="just"/>
            <a:r>
              <a:rPr lang="fr-FR" sz="2800" b="1" dirty="0">
                <a:latin typeface="Times New Roman" pitchFamily="18" charset="0"/>
                <a:cs typeface="Times New Roman" pitchFamily="18" charset="0"/>
              </a:rPr>
              <a:t>En informatique</a:t>
            </a:r>
          </a:p>
          <a:p>
            <a:pPr algn="just"/>
            <a:r>
              <a:rPr lang="fr-FR" sz="2000" dirty="0" smtClean="0">
                <a:latin typeface="Times New Roman" pitchFamily="18" charset="0"/>
                <a:cs typeface="Times New Roman" pitchFamily="18" charset="0"/>
              </a:rPr>
              <a:t>Existe </a:t>
            </a:r>
            <a:r>
              <a:rPr lang="fr-FR" sz="2000" dirty="0">
                <a:latin typeface="Times New Roman" pitchFamily="18" charset="0"/>
                <a:cs typeface="Times New Roman" pitchFamily="18" charset="0"/>
              </a:rPr>
              <a:t>plusieurs manières de représenter la notion </a:t>
            </a:r>
            <a:r>
              <a:rPr lang="fr-FR" sz="2000" dirty="0" smtClean="0">
                <a:latin typeface="Times New Roman" pitchFamily="18" charset="0"/>
                <a:cs typeface="Times New Roman" pitchFamily="18" charset="0"/>
              </a:rPr>
              <a:t>mathématique </a:t>
            </a:r>
            <a:r>
              <a:rPr lang="fr-FR" sz="2000" dirty="0">
                <a:latin typeface="Times New Roman" pitchFamily="18" charset="0"/>
                <a:cs typeface="Times New Roman" pitchFamily="18" charset="0"/>
              </a:rPr>
              <a:t>d’ensemble. Il n’existe pas </a:t>
            </a:r>
            <a:r>
              <a:rPr lang="fr-FR" sz="2000" dirty="0" smtClean="0">
                <a:latin typeface="Times New Roman" pitchFamily="18" charset="0"/>
                <a:cs typeface="Times New Roman" pitchFamily="18" charset="0"/>
              </a:rPr>
              <a:t>une représentation </a:t>
            </a:r>
            <a:r>
              <a:rPr lang="fr-FR" sz="2000" dirty="0">
                <a:latin typeface="Times New Roman" pitchFamily="18" charset="0"/>
                <a:cs typeface="Times New Roman" pitchFamily="18" charset="0"/>
              </a:rPr>
              <a:t>qui soit « meilleure » que les autres dans l’absolu : pour un problème donné, la meilleure </a:t>
            </a:r>
            <a:r>
              <a:rPr lang="fr-FR" sz="2000" dirty="0" smtClean="0">
                <a:latin typeface="Times New Roman" pitchFamily="18" charset="0"/>
                <a:cs typeface="Times New Roman" pitchFamily="18" charset="0"/>
              </a:rPr>
              <a:t>représentation sera </a:t>
            </a:r>
            <a:r>
              <a:rPr lang="fr-FR" sz="2000" dirty="0">
                <a:latin typeface="Times New Roman" pitchFamily="18" charset="0"/>
                <a:cs typeface="Times New Roman" pitchFamily="18" charset="0"/>
              </a:rPr>
              <a:t>celle qui permettra de concevoir le « meilleur » algorithme, c’est-à-dire celui le plus esthétique et de </a:t>
            </a:r>
            <a:r>
              <a:rPr lang="fr-FR" sz="2000" dirty="0" smtClean="0">
                <a:latin typeface="Times New Roman" pitchFamily="18" charset="0"/>
                <a:cs typeface="Times New Roman" pitchFamily="18" charset="0"/>
              </a:rPr>
              <a:t>moindre complexité</a:t>
            </a:r>
            <a:r>
              <a:rPr lang="fr-FR" sz="2000" dirty="0">
                <a:latin typeface="Times New Roman" pitchFamily="18" charset="0"/>
                <a:cs typeface="Times New Roman" pitchFamily="18" charset="0"/>
              </a:rPr>
              <a:t>. On parlera parfois d’ensembles dynamiques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Rectangle 2"/>
          <p:cNvSpPr/>
          <p:nvPr/>
        </p:nvSpPr>
        <p:spPr>
          <a:xfrm>
            <a:off x="683568" y="1700808"/>
            <a:ext cx="7704856" cy="1631216"/>
          </a:xfrm>
          <a:prstGeom prst="rect">
            <a:avLst/>
          </a:prstGeom>
        </p:spPr>
        <p:txBody>
          <a:bodyPr wrap="square">
            <a:spAutoFit/>
          </a:bodyPr>
          <a:lstStyle/>
          <a:p>
            <a:pPr marL="179388" indent="-179388" algn="just">
              <a:buFont typeface="Wingdings" pitchFamily="2" charset="2"/>
              <a:buChar char="§"/>
            </a:pPr>
            <a:r>
              <a:rPr lang="fr-FR" sz="2000" dirty="0">
                <a:latin typeface="Times New Roman" pitchFamily="18" charset="0"/>
                <a:cs typeface="Times New Roman" pitchFamily="18" charset="0"/>
              </a:rPr>
              <a:t>Chaque élément de ces ensembles pourra comporter plusieurs champs qui peuvent être examinés dès </a:t>
            </a:r>
            <a:r>
              <a:rPr lang="fr-FR" sz="2000" dirty="0" smtClean="0">
                <a:latin typeface="Times New Roman" pitchFamily="18" charset="0"/>
                <a:cs typeface="Times New Roman" pitchFamily="18" charset="0"/>
              </a:rPr>
              <a:t>qu’il possède </a:t>
            </a:r>
            <a:r>
              <a:rPr lang="fr-FR" sz="2000" dirty="0">
                <a:latin typeface="Times New Roman" pitchFamily="18" charset="0"/>
                <a:cs typeface="Times New Roman" pitchFamily="18" charset="0"/>
              </a:rPr>
              <a:t>un pointeur </a:t>
            </a:r>
            <a:r>
              <a:rPr lang="fr-FR" sz="2000" dirty="0" smtClean="0">
                <a:latin typeface="Times New Roman" pitchFamily="18" charset="0"/>
                <a:cs typeface="Times New Roman" pitchFamily="18" charset="0"/>
              </a:rPr>
              <a:t>ou </a:t>
            </a:r>
            <a:r>
              <a:rPr lang="fr-FR" sz="2000" dirty="0">
                <a:latin typeface="Times New Roman" pitchFamily="18" charset="0"/>
                <a:cs typeface="Times New Roman" pitchFamily="18" charset="0"/>
              </a:rPr>
              <a:t>une référence </a:t>
            </a:r>
            <a:r>
              <a:rPr lang="fr-FR" sz="2000" dirty="0" smtClean="0">
                <a:latin typeface="Times New Roman" pitchFamily="18" charset="0"/>
                <a:cs typeface="Times New Roman" pitchFamily="18" charset="0"/>
              </a:rPr>
              <a:t>.</a:t>
            </a:r>
          </a:p>
          <a:p>
            <a:pPr marL="179388" indent="-179388" algn="just">
              <a:buFont typeface="Wingdings" pitchFamily="2" charset="2"/>
              <a:buChar char="§"/>
            </a:pPr>
            <a:r>
              <a:rPr lang="fr-FR" sz="2000" dirty="0" smtClean="0">
                <a:latin typeface="Times New Roman" pitchFamily="18" charset="0"/>
                <a:cs typeface="Times New Roman" pitchFamily="18" charset="0"/>
              </a:rPr>
              <a:t>Certains </a:t>
            </a:r>
            <a:r>
              <a:rPr lang="fr-FR" sz="2000" dirty="0">
                <a:latin typeface="Times New Roman" pitchFamily="18" charset="0"/>
                <a:cs typeface="Times New Roman" pitchFamily="18" charset="0"/>
              </a:rPr>
              <a:t>ensembles dynamiques supposent que l’un des champs de l’objet contient une </a:t>
            </a:r>
            <a:r>
              <a:rPr lang="fr-FR" sz="2000" b="1" dirty="0">
                <a:latin typeface="Times New Roman" pitchFamily="18" charset="0"/>
                <a:cs typeface="Times New Roman" pitchFamily="18" charset="0"/>
              </a:rPr>
              <a:t>clé </a:t>
            </a:r>
            <a:r>
              <a:rPr lang="fr-FR" sz="2000" b="1" dirty="0" smtClean="0">
                <a:latin typeface="Times New Roman" pitchFamily="18" charset="0"/>
                <a:cs typeface="Times New Roman" pitchFamily="18" charset="0"/>
              </a:rPr>
              <a:t>servant </a:t>
            </a:r>
            <a:r>
              <a:rPr lang="fr-FR" sz="2000" dirty="0" smtClean="0">
                <a:latin typeface="Times New Roman" pitchFamily="18" charset="0"/>
                <a:cs typeface="Times New Roman" pitchFamily="18" charset="0"/>
              </a:rPr>
              <a:t>d’identifiant</a:t>
            </a:r>
            <a:r>
              <a:rPr lang="fr-FR" sz="2000" dirty="0">
                <a:latin typeface="Times New Roman" pitchFamily="18" charset="0"/>
                <a:cs typeface="Times New Roman" pitchFamily="18" charset="0"/>
              </a:rPr>
              <a:t>.</a:t>
            </a:r>
          </a:p>
        </p:txBody>
      </p:sp>
      <p:sp>
        <p:nvSpPr>
          <p:cNvPr id="4" name="Rectangle 3"/>
          <p:cNvSpPr/>
          <p:nvPr/>
        </p:nvSpPr>
        <p:spPr>
          <a:xfrm>
            <a:off x="755576" y="3356992"/>
            <a:ext cx="7704856" cy="1200329"/>
          </a:xfrm>
          <a:prstGeom prst="rect">
            <a:avLst/>
          </a:prstGeom>
          <a:noFill/>
        </p:spPr>
        <p:txBody>
          <a:bodyPr wrap="square">
            <a:spAutoFit/>
          </a:bodyPr>
          <a:lstStyle/>
          <a:p>
            <a:pPr algn="just"/>
            <a:r>
              <a:rPr lang="fr-FR" dirty="0">
                <a:latin typeface="Times New Roman" pitchFamily="18" charset="0"/>
                <a:cs typeface="Times New Roman" pitchFamily="18" charset="0"/>
              </a:rPr>
              <a:t>Ces ensembles supportent potentiellement tout une série d’opérations :</a:t>
            </a:r>
          </a:p>
          <a:p>
            <a:pPr marL="898525" indent="-184150" algn="just">
              <a:buFont typeface="Wingdings" pitchFamily="2" charset="2"/>
              <a:buChar char="§"/>
            </a:pPr>
            <a:r>
              <a:rPr lang="fr-FR" dirty="0" smtClean="0">
                <a:latin typeface="Times New Roman" pitchFamily="18" charset="0"/>
                <a:cs typeface="Times New Roman" pitchFamily="18" charset="0"/>
              </a:rPr>
              <a:t>RECHERCHE(</a:t>
            </a:r>
            <a:r>
              <a:rPr lang="fr-FR" i="1" dirty="0" smtClean="0">
                <a:latin typeface="Times New Roman" pitchFamily="18" charset="0"/>
                <a:cs typeface="Times New Roman" pitchFamily="18" charset="0"/>
              </a:rPr>
              <a:t>S</a:t>
            </a:r>
            <a:r>
              <a:rPr lang="fr-FR" i="1" dirty="0">
                <a:latin typeface="Times New Roman" pitchFamily="18" charset="0"/>
                <a:cs typeface="Times New Roman" pitchFamily="18" charset="0"/>
              </a:rPr>
              <a:t>, k) </a:t>
            </a:r>
            <a:r>
              <a:rPr lang="fr-FR" i="1" dirty="0" smtClean="0">
                <a:latin typeface="Times New Roman" pitchFamily="18" charset="0"/>
                <a:cs typeface="Times New Roman" pitchFamily="18" charset="0"/>
              </a:rPr>
              <a:t>.</a:t>
            </a:r>
          </a:p>
          <a:p>
            <a:pPr marL="898525" indent="-184150" algn="just">
              <a:buFont typeface="Wingdings" pitchFamily="2" charset="2"/>
              <a:buChar char="§"/>
            </a:pPr>
            <a:r>
              <a:rPr lang="fr-FR" dirty="0" smtClean="0">
                <a:latin typeface="Times New Roman" pitchFamily="18" charset="0"/>
                <a:cs typeface="Times New Roman" pitchFamily="18" charset="0"/>
              </a:rPr>
              <a:t> </a:t>
            </a:r>
            <a:r>
              <a:rPr lang="fr-FR" dirty="0">
                <a:latin typeface="Times New Roman" pitchFamily="18" charset="0"/>
                <a:cs typeface="Times New Roman" pitchFamily="18" charset="0"/>
              </a:rPr>
              <a:t>INSERTION(</a:t>
            </a:r>
            <a:r>
              <a:rPr lang="fr-FR" i="1" dirty="0">
                <a:latin typeface="Times New Roman" pitchFamily="18" charset="0"/>
                <a:cs typeface="Times New Roman" pitchFamily="18" charset="0"/>
              </a:rPr>
              <a:t>S, x) .</a:t>
            </a:r>
          </a:p>
          <a:p>
            <a:pPr marL="898525" indent="-184150" algn="just">
              <a:buFont typeface="Wingdings" pitchFamily="2" charset="2"/>
              <a:buChar char="§"/>
            </a:pPr>
            <a:r>
              <a:rPr lang="fr-FR" dirty="0" smtClean="0">
                <a:latin typeface="Times New Roman" pitchFamily="18" charset="0"/>
                <a:cs typeface="Times New Roman" pitchFamily="18" charset="0"/>
              </a:rPr>
              <a:t>SUPPRESSION(</a:t>
            </a:r>
            <a:r>
              <a:rPr lang="fr-FR" i="1" dirty="0" smtClean="0">
                <a:latin typeface="Times New Roman" pitchFamily="18" charset="0"/>
                <a:cs typeface="Times New Roman" pitchFamily="18" charset="0"/>
              </a:rPr>
              <a:t>S</a:t>
            </a:r>
            <a:r>
              <a:rPr lang="fr-FR" i="1" dirty="0">
                <a:latin typeface="Times New Roman" pitchFamily="18" charset="0"/>
                <a:cs typeface="Times New Roman" pitchFamily="18" charset="0"/>
              </a:rPr>
              <a:t>, x) </a:t>
            </a:r>
            <a:r>
              <a:rPr lang="fr-FR" i="1"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
        <p:nvSpPr>
          <p:cNvPr id="5" name="Rectangle 4"/>
          <p:cNvSpPr/>
          <p:nvPr/>
        </p:nvSpPr>
        <p:spPr>
          <a:xfrm>
            <a:off x="755576" y="4581128"/>
            <a:ext cx="7704856" cy="1754326"/>
          </a:xfrm>
          <a:prstGeom prst="rect">
            <a:avLst/>
          </a:prstGeom>
          <a:noFill/>
        </p:spPr>
        <p:txBody>
          <a:bodyPr wrap="square">
            <a:spAutoFit/>
          </a:bodyPr>
          <a:lstStyle/>
          <a:p>
            <a:pPr algn="just"/>
            <a:r>
              <a:rPr lang="fr-FR" dirty="0">
                <a:latin typeface="Times New Roman" pitchFamily="18" charset="0"/>
                <a:cs typeface="Times New Roman" pitchFamily="18" charset="0"/>
              </a:rPr>
              <a:t>Si l’ensemble des clés, ou l’ensemble lui-même, est totalement ordonné, d’autres opérations sont possibles :</a:t>
            </a:r>
          </a:p>
          <a:p>
            <a:pPr marL="898525" indent="-266700" algn="just">
              <a:buFont typeface="Wingdings" pitchFamily="2" charset="2"/>
              <a:buChar char="§"/>
            </a:pPr>
            <a:r>
              <a:rPr lang="fr-FR" dirty="0" smtClean="0">
                <a:latin typeface="Times New Roman" pitchFamily="18" charset="0"/>
                <a:cs typeface="Times New Roman" pitchFamily="18" charset="0"/>
              </a:rPr>
              <a:t>MINIMUM(</a:t>
            </a:r>
            <a:r>
              <a:rPr lang="fr-FR" i="1" dirty="0" smtClean="0">
                <a:latin typeface="Times New Roman" pitchFamily="18" charset="0"/>
                <a:cs typeface="Times New Roman" pitchFamily="18" charset="0"/>
              </a:rPr>
              <a:t>S</a:t>
            </a:r>
            <a:r>
              <a:rPr lang="fr-FR" i="1" dirty="0">
                <a:latin typeface="Times New Roman" pitchFamily="18" charset="0"/>
                <a:cs typeface="Times New Roman" pitchFamily="18" charset="0"/>
              </a:rPr>
              <a:t>) .</a:t>
            </a:r>
          </a:p>
          <a:p>
            <a:pPr marL="898525" indent="-266700" algn="just">
              <a:buFont typeface="Wingdings" pitchFamily="2" charset="2"/>
              <a:buChar char="§"/>
            </a:pPr>
            <a:r>
              <a:rPr lang="fr-FR" dirty="0" smtClean="0">
                <a:latin typeface="Times New Roman" pitchFamily="18" charset="0"/>
                <a:cs typeface="Times New Roman" pitchFamily="18" charset="0"/>
              </a:rPr>
              <a:t>MAXIMUM(</a:t>
            </a:r>
            <a:r>
              <a:rPr lang="fr-FR" i="1" dirty="0" smtClean="0">
                <a:latin typeface="Times New Roman" pitchFamily="18" charset="0"/>
                <a:cs typeface="Times New Roman" pitchFamily="18" charset="0"/>
              </a:rPr>
              <a:t>S</a:t>
            </a:r>
            <a:r>
              <a:rPr lang="fr-FR" i="1" dirty="0">
                <a:latin typeface="Times New Roman" pitchFamily="18" charset="0"/>
                <a:cs typeface="Times New Roman" pitchFamily="18" charset="0"/>
              </a:rPr>
              <a:t>) .</a:t>
            </a:r>
          </a:p>
          <a:p>
            <a:pPr marL="898525" indent="-266700" algn="just">
              <a:buFont typeface="Wingdings" pitchFamily="2" charset="2"/>
              <a:buChar char="§"/>
            </a:pPr>
            <a:r>
              <a:rPr lang="fr-FR" dirty="0" smtClean="0">
                <a:latin typeface="Times New Roman" pitchFamily="18" charset="0"/>
                <a:cs typeface="Times New Roman" pitchFamily="18" charset="0"/>
              </a:rPr>
              <a:t>SUCCESSEUR(</a:t>
            </a:r>
            <a:r>
              <a:rPr lang="fr-FR" i="1" dirty="0" smtClean="0">
                <a:latin typeface="Times New Roman" pitchFamily="18" charset="0"/>
                <a:cs typeface="Times New Roman" pitchFamily="18" charset="0"/>
              </a:rPr>
              <a:t>S</a:t>
            </a:r>
            <a:r>
              <a:rPr lang="fr-FR" i="1" dirty="0">
                <a:latin typeface="Times New Roman" pitchFamily="18" charset="0"/>
                <a:cs typeface="Times New Roman" pitchFamily="18" charset="0"/>
              </a:rPr>
              <a:t>, x) .</a:t>
            </a:r>
            <a:endParaRPr lang="fr-FR" i="1" dirty="0" smtClean="0">
              <a:latin typeface="Times New Roman" pitchFamily="18" charset="0"/>
              <a:cs typeface="Times New Roman" pitchFamily="18" charset="0"/>
            </a:endParaRPr>
          </a:p>
          <a:p>
            <a:pPr marL="898525" indent="-266700" algn="just">
              <a:buFont typeface="Wingdings" pitchFamily="2" charset="2"/>
              <a:buChar char="§"/>
            </a:pPr>
            <a:r>
              <a:rPr lang="fr-FR" dirty="0" smtClean="0">
                <a:latin typeface="Times New Roman" pitchFamily="18" charset="0"/>
                <a:cs typeface="Times New Roman" pitchFamily="18" charset="0"/>
              </a:rPr>
              <a:t>PRÉDÉCESSEUR(</a:t>
            </a:r>
            <a:r>
              <a:rPr lang="fr-FR" i="1" dirty="0" smtClean="0">
                <a:latin typeface="Times New Roman" pitchFamily="18" charset="0"/>
                <a:cs typeface="Times New Roman" pitchFamily="18" charset="0"/>
              </a:rPr>
              <a:t>S</a:t>
            </a:r>
            <a:r>
              <a:rPr lang="fr-FR" i="1" dirty="0">
                <a:latin typeface="Times New Roman" pitchFamily="18" charset="0"/>
                <a:cs typeface="Times New Roman" pitchFamily="18" charset="0"/>
              </a:rPr>
              <a:t>, x) </a:t>
            </a:r>
            <a:r>
              <a:rPr lang="fr-FR" i="1"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Structures de données </a:t>
            </a:r>
            <a:endParaRPr lang="fr-FR" dirty="0"/>
          </a:p>
        </p:txBody>
      </p:sp>
      <p:sp>
        <p:nvSpPr>
          <p:cNvPr id="18433" name="Rectangle 1"/>
          <p:cNvSpPr>
            <a:spLocks noChangeArrowheads="1"/>
          </p:cNvSpPr>
          <p:nvPr/>
        </p:nvSpPr>
        <p:spPr bwMode="auto">
          <a:xfrm>
            <a:off x="755576" y="1955830"/>
            <a:ext cx="172819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1" algn="l" defTabSz="914400" rtl="0" eaLnBrk="1" fontAlgn="base" latinLnBrk="0" hangingPunct="1">
              <a:lnSpc>
                <a:spcPct val="100000"/>
              </a:lnSpc>
              <a:spcBef>
                <a:spcPct val="0"/>
              </a:spcBef>
              <a:spcAft>
                <a:spcPct val="0"/>
              </a:spcAft>
              <a:buClrTx/>
              <a:buSzTx/>
              <a:tabLst/>
            </a:pPr>
            <a:r>
              <a:rPr kumimoji="0" lang="fr-FR" sz="2800" b="1"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Définition</a:t>
            </a:r>
            <a:endParaRPr kumimoji="0" lang="fr-FR" sz="2800" b="0" strike="noStrike" cap="none" normalizeH="0" baseline="0" dirty="0" smtClean="0">
              <a:ln>
                <a:noFill/>
              </a:ln>
              <a:solidFill>
                <a:schemeClr val="tx1"/>
              </a:solidFill>
              <a:effectLst/>
              <a:latin typeface="Arial" pitchFamily="34" charset="0"/>
              <a:cs typeface="Arial" pitchFamily="34" charset="0"/>
            </a:endParaRPr>
          </a:p>
        </p:txBody>
      </p:sp>
      <p:sp>
        <p:nvSpPr>
          <p:cNvPr id="18434" name="Rectangle 2"/>
          <p:cNvSpPr>
            <a:spLocks noChangeArrowheads="1"/>
          </p:cNvSpPr>
          <p:nvPr/>
        </p:nvSpPr>
        <p:spPr bwMode="auto">
          <a:xfrm>
            <a:off x="827584" y="2710245"/>
            <a:ext cx="7488832" cy="2806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2563" marR="0" lvl="0" indent="-182563" algn="just" defTabSz="914400" rtl="0" eaLnBrk="1" fontAlgn="base" latinLnBrk="0" hangingPunct="1">
              <a:lnSpc>
                <a:spcPct val="150000"/>
              </a:lnSpc>
              <a:spcBef>
                <a:spcPct val="0"/>
              </a:spcBef>
              <a:spcAft>
                <a:spcPct val="0"/>
              </a:spcAft>
              <a:buClrTx/>
              <a:buSzTx/>
              <a:buFont typeface="Wingdings" pitchFamily="2" charset="2"/>
              <a:buChar char="§"/>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Une structure de données (SD) est un ensemble organisé d’informations reliées logiquement.</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182563" marR="0" lvl="0" indent="-182563" algn="just" defTabSz="914400" rtl="0" eaLnBrk="0" fontAlgn="base" latinLnBrk="0" hangingPunct="0">
              <a:lnSpc>
                <a:spcPct val="150000"/>
              </a:lnSpc>
              <a:spcBef>
                <a:spcPct val="0"/>
              </a:spcBef>
              <a:spcAft>
                <a:spcPct val="0"/>
              </a:spcAft>
              <a:buClrTx/>
              <a:buSzTx/>
              <a:buFont typeface="Wingdings" pitchFamily="2" charset="2"/>
              <a:buChar char="§"/>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Ces informations peuvent être traitées individuellement ou  collectivement.</a:t>
            </a:r>
          </a:p>
          <a:p>
            <a:pPr marL="182563" marR="0" lvl="0" indent="-182563" algn="just" defTabSz="914400" rtl="0" eaLnBrk="0" fontAlgn="base" latinLnBrk="0" hangingPunct="0">
              <a:lnSpc>
                <a:spcPct val="150000"/>
              </a:lnSpc>
              <a:spcBef>
                <a:spcPct val="0"/>
              </a:spcBef>
              <a:spcAft>
                <a:spcPct val="0"/>
              </a:spcAft>
              <a:buClrTx/>
              <a:buSzTx/>
              <a:buFont typeface="Wingdings" pitchFamily="2" charset="2"/>
              <a:buChar char="§"/>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Exemple simple de structure de données : tableau monodimensionnel ou multidimensionnel.</a:t>
            </a:r>
            <a:r>
              <a:rPr kumimoji="0" lang="fr-FR" sz="20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Structures de données </a:t>
            </a:r>
            <a:endParaRPr lang="fr-FR" dirty="0"/>
          </a:p>
        </p:txBody>
      </p:sp>
      <p:sp>
        <p:nvSpPr>
          <p:cNvPr id="18433" name="Rectangle 1"/>
          <p:cNvSpPr>
            <a:spLocks noChangeArrowheads="1"/>
          </p:cNvSpPr>
          <p:nvPr/>
        </p:nvSpPr>
        <p:spPr bwMode="auto">
          <a:xfrm>
            <a:off x="755576" y="1955830"/>
            <a:ext cx="1728192"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1" algn="l" defTabSz="914400" rtl="0" eaLnBrk="1" fontAlgn="base" latinLnBrk="0" hangingPunct="1">
              <a:lnSpc>
                <a:spcPct val="100000"/>
              </a:lnSpc>
              <a:spcBef>
                <a:spcPct val="0"/>
              </a:spcBef>
              <a:spcAft>
                <a:spcPct val="0"/>
              </a:spcAft>
              <a:buClrTx/>
              <a:buSzTx/>
              <a:tabLst/>
            </a:pPr>
            <a:r>
              <a:rPr kumimoji="0" lang="fr-FR" sz="2800" b="1"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Définition</a:t>
            </a:r>
            <a:endParaRPr kumimoji="0" lang="fr-FR" sz="2800" b="0" strike="noStrike" cap="none" normalizeH="0" baseline="0" dirty="0" smtClean="0">
              <a:ln>
                <a:noFill/>
              </a:ln>
              <a:solidFill>
                <a:schemeClr val="tx1"/>
              </a:solidFill>
              <a:effectLst/>
              <a:latin typeface="Arial" pitchFamily="34" charset="0"/>
              <a:cs typeface="Arial" pitchFamily="34" charset="0"/>
            </a:endParaRPr>
          </a:p>
        </p:txBody>
      </p:sp>
      <p:sp>
        <p:nvSpPr>
          <p:cNvPr id="18434" name="Rectangle 2"/>
          <p:cNvSpPr>
            <a:spLocks noChangeArrowheads="1"/>
          </p:cNvSpPr>
          <p:nvPr/>
        </p:nvSpPr>
        <p:spPr bwMode="auto">
          <a:xfrm>
            <a:off x="827584" y="2667854"/>
            <a:ext cx="7488832" cy="2345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82563" lvl="0" indent="-182563" algn="just" fontAlgn="base">
              <a:lnSpc>
                <a:spcPct val="150000"/>
              </a:lnSpc>
              <a:spcBef>
                <a:spcPct val="0"/>
              </a:spcBef>
              <a:spcAft>
                <a:spcPct val="0"/>
              </a:spcAft>
              <a:buFont typeface="Wingdings" pitchFamily="2" charset="2"/>
              <a:buChar char="§"/>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Permettent de gérer et d’organiser des données</a:t>
            </a:r>
          </a:p>
          <a:p>
            <a:pPr marL="182563" lvl="0" indent="-182563" algn="just" fontAlgn="base">
              <a:lnSpc>
                <a:spcPct val="150000"/>
              </a:lnSpc>
              <a:spcBef>
                <a:spcPct val="0"/>
              </a:spcBef>
              <a:spcAft>
                <a:spcPct val="0"/>
              </a:spcAft>
              <a:buFont typeface="Wingdings" pitchFamily="2" charset="2"/>
              <a:buChar char="§"/>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Sont définies à partir d’un ensemble d’opérations</a:t>
            </a:r>
            <a:r>
              <a:rPr kumimoji="0" lang="fr-FR"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qu’elles peuvent effectuer sur les données</a:t>
            </a:r>
          </a:p>
          <a:p>
            <a:pPr marL="182563" lvl="0" indent="-182563" algn="just" fontAlgn="base">
              <a:lnSpc>
                <a:spcPct val="150000"/>
              </a:lnSpc>
              <a:spcBef>
                <a:spcPct val="0"/>
              </a:spcBef>
              <a:spcAft>
                <a:spcPct val="0"/>
              </a:spcAft>
              <a:buFont typeface="Wingdings" pitchFamily="2" charset="2"/>
              <a:buChar char="§"/>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Une structure de données ne regroupe pas nécessairement des objets du même type.</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Niveau de spécification d’une S.D</a:t>
            </a:r>
            <a:endParaRPr lang="fr-FR" dirty="0"/>
          </a:p>
        </p:txBody>
      </p:sp>
      <p:sp>
        <p:nvSpPr>
          <p:cNvPr id="22529" name="Rectangle 1"/>
          <p:cNvSpPr>
            <a:spLocks noChangeArrowheads="1"/>
          </p:cNvSpPr>
          <p:nvPr/>
        </p:nvSpPr>
        <p:spPr bwMode="auto">
          <a:xfrm>
            <a:off x="755576" y="2354104"/>
            <a:ext cx="741682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tab pos="685800" algn="l"/>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La description ou spécification d’une SD peut être réalisée sur trois niveaux :</a:t>
            </a:r>
          </a:p>
          <a:p>
            <a:pPr marL="0" marR="0" lvl="0" indent="0" algn="justLow" defTabSz="914400" rtl="0" eaLnBrk="1" fontAlgn="base" latinLnBrk="0" hangingPunct="1">
              <a:lnSpc>
                <a:spcPct val="100000"/>
              </a:lnSpc>
              <a:spcBef>
                <a:spcPct val="0"/>
              </a:spcBef>
              <a:spcAft>
                <a:spcPct val="0"/>
              </a:spcAft>
              <a:buClrTx/>
              <a:buSzTx/>
              <a:buFontTx/>
              <a:buNone/>
              <a:tabLst>
                <a:tab pos="685800" algn="l"/>
              </a:tabLst>
            </a:pP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1612900" marR="0" lvl="0" indent="-266700" algn="justLow" defTabSz="914400" rtl="0" eaLnBrk="0" fontAlgn="base" latinLnBrk="0" hangingPunct="0">
              <a:lnSpc>
                <a:spcPct val="100000"/>
              </a:lnSpc>
              <a:spcBef>
                <a:spcPct val="0"/>
              </a:spcBef>
              <a:spcAft>
                <a:spcPct val="0"/>
              </a:spcAft>
              <a:buClrTx/>
              <a:buSzTx/>
              <a:buFont typeface="Wingdings" pitchFamily="2" charset="2"/>
              <a:buChar char="§"/>
              <a:tabLst>
                <a:tab pos="685800" algn="l"/>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Fonctionnel</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1612900" marR="0" lvl="0" indent="-266700" algn="justLow" defTabSz="914400" rtl="0" eaLnBrk="0" fontAlgn="base" latinLnBrk="0" hangingPunct="0">
              <a:lnSpc>
                <a:spcPct val="100000"/>
              </a:lnSpc>
              <a:spcBef>
                <a:spcPct val="0"/>
              </a:spcBef>
              <a:spcAft>
                <a:spcPct val="0"/>
              </a:spcAft>
              <a:buClrTx/>
              <a:buSzTx/>
              <a:buFont typeface="Wingdings" pitchFamily="2" charset="2"/>
              <a:buChar char="§"/>
              <a:tabLst>
                <a:tab pos="685800" algn="l"/>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logique </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1612900" marR="0" lvl="0" indent="-266700" algn="justLow" defTabSz="914400" rtl="0" eaLnBrk="0" fontAlgn="base" latinLnBrk="0" hangingPunct="0">
              <a:lnSpc>
                <a:spcPct val="100000"/>
              </a:lnSpc>
              <a:spcBef>
                <a:spcPct val="0"/>
              </a:spcBef>
              <a:spcAft>
                <a:spcPct val="0"/>
              </a:spcAft>
              <a:buClrTx/>
              <a:buSzTx/>
              <a:buFont typeface="Wingdings" pitchFamily="2" charset="2"/>
              <a:buChar char="§"/>
              <a:tabLst>
                <a:tab pos="685800" algn="l"/>
              </a:tabLst>
            </a:pPr>
            <a:r>
              <a:rPr kumimoji="0" lang="fr-FR"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physique</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Niveau de spécification d’une S.D</a:t>
            </a:r>
            <a:endParaRPr lang="fr-FR" dirty="0"/>
          </a:p>
        </p:txBody>
      </p:sp>
      <p:sp>
        <p:nvSpPr>
          <p:cNvPr id="26625" name="Rectangle 1"/>
          <p:cNvSpPr>
            <a:spLocks noChangeArrowheads="1"/>
          </p:cNvSpPr>
          <p:nvPr/>
        </p:nvSpPr>
        <p:spPr bwMode="auto">
          <a:xfrm>
            <a:off x="755576" y="1850051"/>
            <a:ext cx="7776864"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Low" defTabSz="914400" rtl="0" eaLnBrk="1" fontAlgn="base" latinLnBrk="0" hangingPunct="1">
              <a:lnSpc>
                <a:spcPct val="100000"/>
              </a:lnSpc>
              <a:spcBef>
                <a:spcPct val="0"/>
              </a:spcBef>
              <a:spcAft>
                <a:spcPct val="0"/>
              </a:spcAft>
              <a:buClrTx/>
              <a:buSzTx/>
              <a:tabLst/>
            </a:pPr>
            <a:r>
              <a:rPr kumimoji="0" lang="fr-FR" b="1" i="1"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a:t>
            </a:r>
            <a:r>
              <a:rPr kumimoji="0" lang="fr-FR" b="1"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fr-FR" b="1" i="1"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Spécification fonctionnelle : </a:t>
            </a:r>
            <a:endParaRPr kumimoji="0" lang="fr-FR"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La spécification fonctionnelle correspond à la représentation de la structure à l’aide d’un exemple de la vie courante ou du domaine informatique.</a:t>
            </a:r>
            <a:endParaRPr kumimoji="0" lang="fr-FR"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fr-FR" b="0"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Exemple</a:t>
            </a:r>
            <a:r>
              <a:rPr kumimoji="0" lang="fr-FR"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triangle de Pascal</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Low" defTabSz="914400" rtl="0" eaLnBrk="0" fontAlgn="base" latinLnBrk="0" hangingPunct="0">
              <a:lnSpc>
                <a:spcPct val="100000"/>
              </a:lnSpc>
              <a:spcBef>
                <a:spcPct val="0"/>
              </a:spcBef>
              <a:spcAft>
                <a:spcPct val="0"/>
              </a:spcAft>
              <a:buClrTx/>
              <a:buSzTx/>
              <a:tabLst/>
            </a:pPr>
            <a:r>
              <a:rPr kumimoji="0" lang="fr-FR"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  </a:t>
            </a:r>
            <a:r>
              <a:rPr kumimoji="0" lang="fr-FR" b="1" i="1"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Spécification logique : </a:t>
            </a:r>
            <a:endParaRPr kumimoji="0" lang="fr-FR"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La spécification logique correspond à la description logique des données et des algorithmes de manipulation.</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smtClean="0">
              <a:ln>
                <a:noFill/>
              </a:ln>
              <a:solidFill>
                <a:schemeClr val="tx1"/>
              </a:solidFill>
              <a:effectLst/>
              <a:latin typeface="Times New Roman" pitchFamily="18" charset="0"/>
              <a:cs typeface="Times New Roman" pitchFamily="18" charset="0"/>
            </a:endParaRPr>
          </a:p>
          <a:p>
            <a:pPr marL="457200" marR="0" lvl="0" indent="-457200" algn="justLow" defTabSz="914400" rtl="0" eaLnBrk="0" fontAlgn="base" latinLnBrk="0" hangingPunct="0">
              <a:lnSpc>
                <a:spcPct val="100000"/>
              </a:lnSpc>
              <a:spcBef>
                <a:spcPct val="0"/>
              </a:spcBef>
              <a:spcAft>
                <a:spcPct val="0"/>
              </a:spcAft>
              <a:buClrTx/>
              <a:buSzTx/>
              <a:tabLst/>
            </a:pPr>
            <a:r>
              <a:rPr lang="fr-FR" b="1" dirty="0" smtClean="0">
                <a:latin typeface="Times New Roman" pitchFamily="18" charset="0"/>
                <a:ea typeface="Calibri" pitchFamily="34" charset="0"/>
                <a:cs typeface="Times New Roman" pitchFamily="18" charset="0"/>
              </a:rPr>
              <a:t>c)  </a:t>
            </a:r>
            <a:r>
              <a:rPr kumimoji="0" lang="fr-FR" b="1" i="1"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Spécification physique : </a:t>
            </a:r>
            <a:endParaRPr kumimoji="0" lang="fr-FR"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La spécification physique correspond à un mode particulier à implanter en mémoire de l’ordinateur et au codage des procédures de traitement. Le choix d’une représentation interne particulière sera généralement déterminant dans l’efficacité des programmes utilisant la structure de données.</a:t>
            </a:r>
            <a:endParaRPr kumimoji="0" lang="fr-FR"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1">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Thème1</Template>
  <TotalTime>253</TotalTime>
  <Words>1817</Words>
  <Application>Microsoft Office PowerPoint</Application>
  <PresentationFormat>Affichage à l'écran (4:3)</PresentationFormat>
  <Paragraphs>233</Paragraphs>
  <Slides>33</Slides>
  <Notes>12</Notes>
  <HiddenSlides>0</HiddenSlides>
  <MMClips>0</MMClips>
  <ScaleCrop>false</ScaleCrop>
  <HeadingPairs>
    <vt:vector size="4" baseType="variant">
      <vt:variant>
        <vt:lpstr>Thème</vt:lpstr>
      </vt:variant>
      <vt:variant>
        <vt:i4>1</vt:i4>
      </vt:variant>
      <vt:variant>
        <vt:lpstr>Titres des diapositives</vt:lpstr>
      </vt:variant>
      <vt:variant>
        <vt:i4>33</vt:i4>
      </vt:variant>
    </vt:vector>
  </HeadingPairs>
  <TitlesOfParts>
    <vt:vector size="34" baseType="lpstr">
      <vt:lpstr>Thème1</vt:lpstr>
      <vt:lpstr>Structures des données</vt:lpstr>
      <vt:lpstr>Objectifs du module</vt:lpstr>
      <vt:lpstr>Plan</vt:lpstr>
      <vt:lpstr>Introduction</vt:lpstr>
      <vt:lpstr>Introduction</vt:lpstr>
      <vt:lpstr>Structures de données </vt:lpstr>
      <vt:lpstr>Structures de données </vt:lpstr>
      <vt:lpstr>Niveau de spécification d’une S.D</vt:lpstr>
      <vt:lpstr>Niveau de spécification d’une S.D</vt:lpstr>
      <vt:lpstr>Représentation physique d’une structure de données</vt:lpstr>
      <vt:lpstr>Types abstraits</vt:lpstr>
      <vt:lpstr>Types abstraits</vt:lpstr>
      <vt:lpstr>Types abstraits</vt:lpstr>
      <vt:lpstr>Structure de données statiques </vt:lpstr>
      <vt:lpstr>Structure de donnée statique hétérogène</vt:lpstr>
      <vt:lpstr>Recherche d’une donnée </vt:lpstr>
      <vt:lpstr>Recherche d’une donnée </vt:lpstr>
      <vt:lpstr>Recherche d’une donnée </vt:lpstr>
      <vt:lpstr>Recherche d’une donnée </vt:lpstr>
      <vt:lpstr>Les ensembles</vt:lpstr>
      <vt:lpstr>Structure de données dynamiques</vt:lpstr>
      <vt:lpstr>Structure de données dynamiques</vt:lpstr>
      <vt:lpstr>Représentation physique des structures dynamiques</vt:lpstr>
      <vt:lpstr>Structures de données linéaires</vt:lpstr>
      <vt:lpstr>Structures de données linéaires</vt:lpstr>
      <vt:lpstr>Pointeur</vt:lpstr>
      <vt:lpstr>Pointeur</vt:lpstr>
      <vt:lpstr>Les listes chaînées</vt:lpstr>
      <vt:lpstr>Les listes chaînées</vt:lpstr>
      <vt:lpstr>Les listes chaînées</vt:lpstr>
      <vt:lpstr>Listes chaînées vs Tableaux</vt:lpstr>
      <vt:lpstr>Les piles et les files</vt:lpstr>
      <vt:lpstr>Fin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des données</dc:title>
  <dc:creator>pc</dc:creator>
  <cp:lastModifiedBy>pc</cp:lastModifiedBy>
  <cp:revision>47</cp:revision>
  <dcterms:created xsi:type="dcterms:W3CDTF">2016-02-14T20:51:28Z</dcterms:created>
  <dcterms:modified xsi:type="dcterms:W3CDTF">2016-02-23T08:53:44Z</dcterms:modified>
</cp:coreProperties>
</file>