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0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84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51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5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8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9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26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01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1EB4-5F79-4D0B-B7C7-F9DE56F2A961}" type="datetimeFigureOut">
              <a:rPr lang="ru-RU" smtClean="0"/>
              <a:pPr/>
              <a:t>25.04.2023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6659-CA2D-48F7-9690-D19F97C875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5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hecode.media/speed-css/" TargetMode="External"/><Relationship Id="rId3" Type="http://schemas.openxmlformats.org/officeDocument/2006/relationships/hyperlink" Target="https://thecode.media/html/" TargetMode="External"/><Relationship Id="rId7" Type="http://schemas.openxmlformats.org/officeDocument/2006/relationships/hyperlink" Target="https://thecode.media/gi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hecode.media/typescript/" TargetMode="External"/><Relationship Id="rId5" Type="http://schemas.openxmlformats.org/officeDocument/2006/relationships/hyperlink" Target="https://thecode.media/js-types/" TargetMode="External"/><Relationship Id="rId4" Type="http://schemas.openxmlformats.org/officeDocument/2006/relationships/hyperlink" Target="https://thecode.media/css-intr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B485E-9358-36FC-40A9-A8404582A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21212"/>
                </a:solidFill>
                <a:effectLst/>
                <a:latin typeface="Steinbeck"/>
              </a:rPr>
              <a:t>Что такое </a:t>
            </a:r>
            <a:r>
              <a:rPr lang="en-US" b="0" i="0" dirty="0">
                <a:solidFill>
                  <a:srgbClr val="121212"/>
                </a:solidFill>
                <a:effectLst/>
                <a:latin typeface="Anton" pitchFamily="2" charset="0"/>
              </a:rPr>
              <a:t>Angular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25EA10-C2E4-0567-95D4-DC091F44B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И зачем он 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фронтенд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-разработчику.</a:t>
            </a:r>
          </a:p>
          <a:p>
            <a:endParaRPr lang="ru-RU" dirty="0">
              <a:solidFill>
                <a:srgbClr val="1B2B4C"/>
              </a:solidFill>
              <a:latin typeface="Yandex Sans Text"/>
            </a:endParaRPr>
          </a:p>
          <a:p>
            <a:endParaRPr lang="en-US" b="0" i="0" dirty="0">
              <a:solidFill>
                <a:srgbClr val="1B2B4C"/>
              </a:solidFill>
              <a:effectLst/>
              <a:latin typeface="Anton" pitchFamily="2" charset="0"/>
            </a:endParaRPr>
          </a:p>
          <a:p>
            <a:pPr algn="r"/>
            <a:r>
              <a:rPr lang="ru-RU" dirty="0">
                <a:solidFill>
                  <a:srgbClr val="1B2B4C"/>
                </a:solidFill>
                <a:latin typeface="Yandex Sans Text"/>
              </a:rPr>
              <a:t>Чехлат Никита 12ИСП-В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58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A1AEC-1B13-F4A5-5C83-5ED74352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Как изучить 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Angular</a:t>
            </a:r>
            <a:b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29ED48-CC17-013E-9AA0-C3B2A6BCD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63343"/>
            <a:ext cx="6172200" cy="41217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56FFC3C-320B-FDBB-FE15-61B5581F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 err="1">
                <a:effectLst/>
                <a:latin typeface="Yandex Sans Text"/>
              </a:rPr>
              <a:t>Angular</a:t>
            </a:r>
            <a:r>
              <a:rPr lang="ru-RU" b="0" i="0" dirty="0">
                <a:effectLst/>
                <a:latin typeface="Yandex Sans Text"/>
              </a:rPr>
              <a:t> — это фреймворк для опытных </a:t>
            </a:r>
            <a:r>
              <a:rPr lang="ru-RU" b="0" i="0" dirty="0" err="1">
                <a:effectLst/>
                <a:latin typeface="Yandex Sans Text"/>
              </a:rPr>
              <a:t>фронтенд</a:t>
            </a:r>
            <a:r>
              <a:rPr lang="ru-RU" b="0" i="0" dirty="0">
                <a:effectLst/>
                <a:latin typeface="Yandex Sans Text"/>
              </a:rPr>
              <a:t>-разработчиков. Его не изучают на курсах программирования с нуля, потому что для коммерческой разработки нужные общие знания:</a:t>
            </a:r>
          </a:p>
          <a:p>
            <a:pPr algn="l">
              <a:buFont typeface="+mj-lt"/>
              <a:buAutoNum type="arabicPeriod"/>
            </a:pPr>
            <a:r>
              <a:rPr lang="ru-RU" b="0" i="0" strike="noStrike" dirty="0">
                <a:effectLst/>
                <a:latin typeface="Yandex Sans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ru-RU" b="0" i="0" dirty="0">
                <a:effectLst/>
                <a:latin typeface="Yandex Sans Text"/>
              </a:rPr>
              <a:t>, </a:t>
            </a:r>
            <a:r>
              <a:rPr lang="ru-RU" b="0" i="0" strike="noStrike" dirty="0">
                <a:effectLst/>
                <a:latin typeface="Yandex Sans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ru-RU" b="0" i="0" dirty="0">
                <a:effectLst/>
                <a:latin typeface="Yandex Sans Text"/>
              </a:rPr>
              <a:t>, </a:t>
            </a:r>
            <a:r>
              <a:rPr lang="ru-RU" b="0" i="0" strike="noStrike" dirty="0">
                <a:effectLst/>
                <a:latin typeface="Yandex Sans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ru-RU" b="0" i="0" dirty="0">
                <a:effectLst/>
                <a:latin typeface="Yandex Sans Text"/>
              </a:rPr>
              <a:t> — база для запуска сайта. </a:t>
            </a:r>
          </a:p>
          <a:p>
            <a:pPr algn="l">
              <a:buFont typeface="+mj-lt"/>
              <a:buAutoNum type="arabicPeriod"/>
            </a:pPr>
            <a:r>
              <a:rPr lang="ru-RU" b="0" i="0" strike="noStrike" dirty="0" err="1">
                <a:effectLst/>
                <a:latin typeface="Yandex Sans Tex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TypeScript</a:t>
            </a:r>
            <a:r>
              <a:rPr lang="ru-RU" b="0" i="0" dirty="0">
                <a:effectLst/>
                <a:latin typeface="Yandex Sans Text"/>
              </a:rPr>
              <a:t> — рекомендованный язык для </a:t>
            </a:r>
            <a:r>
              <a:rPr lang="ru-RU" b="0" i="0" dirty="0" err="1">
                <a:effectLst/>
                <a:latin typeface="Yandex Sans Text"/>
              </a:rPr>
              <a:t>Angular</a:t>
            </a:r>
            <a:r>
              <a:rPr lang="ru-RU" b="0" i="0" dirty="0">
                <a:effectLst/>
                <a:latin typeface="Yandex Sans Text"/>
              </a:rPr>
              <a:t>-приложений. </a:t>
            </a:r>
          </a:p>
          <a:p>
            <a:pPr algn="l">
              <a:buFont typeface="+mj-lt"/>
              <a:buAutoNum type="arabicPeriod"/>
            </a:pPr>
            <a:r>
              <a:rPr lang="ru-RU" i="0" strike="noStrike" dirty="0">
                <a:effectLst/>
                <a:latin typeface="Yandex Sans Tex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и </a:t>
            </a:r>
            <a:r>
              <a:rPr lang="ru-RU" i="0" strike="noStrike" dirty="0" err="1">
                <a:effectLst/>
                <a:latin typeface="Yandex Sans Tex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ru-RU" i="0" dirty="0">
                <a:effectLst/>
                <a:latin typeface="Yandex Sans Text"/>
              </a:rPr>
              <a:t> </a:t>
            </a:r>
            <a:r>
              <a:rPr lang="ru-RU" b="0" i="0" dirty="0">
                <a:effectLst/>
                <a:latin typeface="Yandex Sans Text"/>
              </a:rPr>
              <a:t>— инструменты хранения кода и командной работы.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Yandex Sans Text"/>
              </a:rPr>
              <a:t>Пакетные менеджеры — технология установки программ и обновлений. </a:t>
            </a:r>
          </a:p>
          <a:p>
            <a:pPr algn="l">
              <a:buFont typeface="+mj-lt"/>
              <a:buAutoNum type="arabicPeriod"/>
            </a:pPr>
            <a:r>
              <a:rPr lang="ru-RU" b="0" i="0" strike="noStrike" dirty="0">
                <a:effectLst/>
                <a:latin typeface="Yandex Sans Tex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Препроцессоры</a:t>
            </a:r>
            <a:r>
              <a:rPr lang="ru-RU" b="0" i="0" dirty="0">
                <a:effectLst/>
                <a:latin typeface="Yandex Sans Text"/>
              </a:rPr>
              <a:t> — синтаксис для упрощённого написания кода.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68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4CDA7F5-5E9F-5C48-4C60-94772F30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B2B4C"/>
                </a:solidFill>
                <a:effectLst/>
                <a:latin typeface="Anton" pitchFamily="2" charset="0"/>
              </a:rPr>
              <a:t>Angular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 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92E6064-C534-4F62-FCE1-82901D6DB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это фреймворк компании Google. Он нужен для разработки браузерных, десктопных и мобильных приложений — таких, где можно быстро и 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бесшовно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 перемещаться по сайту.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8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8DB90B-FF9E-93B3-8486-986710C7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Что было до 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Steinbeck"/>
              </a:rPr>
              <a:t>Angular</a:t>
            </a:r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 и других SPA-фреймворков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A0C149-A1DF-DDF8-F789-3F3A260A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Традиционный подход к веб-приложениям был примерно такой: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Пользователь переходил на сайт.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Браузер отправлял серверный запрос на поиск нужного адреса.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Сервер находил страницу и передавал её на сайт.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Пользователь смотрел на эту страницу и нажимал на какую-то ссылку.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Браузер формировал повторный запрос, сервер собирал новую страницу и снова возвращал её на сайт. Цикл повторялся после каждого действия пользователя.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3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4CA3C-DED5-BBBD-F249-DADA437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Что такое 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SPA, single-page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93CF9-596E-0FA0-C6D2-45307D97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Single-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page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 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application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 расшифровывается как «приложение на одной странице». Работает так: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Пользователь переходит на сайт.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Браузер отправляет серверный запрос.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Сервер возвращает страницу по запрашиваемому URL-адресу.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Пока пользователь находится на первой странице, сервер упаковывает и передаёт все остальные страницы в фоновом режиме.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Когда пользователю нужно перейти на другую страницу, у него «в фоне» уже загружено всё необходимое.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57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271C41-BCDB-C829-F483-0E5FD1A2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Как устроен 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Angular: </a:t>
            </a:r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компоненты</a:t>
            </a:r>
            <a:endParaRPr lang="ru-RU" dirty="0"/>
          </a:p>
        </p:txBody>
      </p:sp>
      <p:pic>
        <p:nvPicPr>
          <p:cNvPr id="1026" name="Picture 2" descr="Как устроен Angular: компоненты">
            <a:extLst>
              <a:ext uri="{FF2B5EF4-FFF2-40B4-BE49-F238E27FC236}">
                <a16:creationId xmlns:a16="http://schemas.microsoft.com/office/drawing/2014/main" id="{3E25ACBD-56BC-9C3A-61FF-36F03FBD97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201102"/>
            <a:ext cx="6172200" cy="4446270"/>
          </a:xfrm>
          <a:prstGeom prst="rect">
            <a:avLst/>
          </a:prstGeom>
          <a:noFill/>
          <a:effectLst>
            <a:outerShdw blurRad="50800" dist="50800" dir="30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40E4D829-16ED-5465-654F-F946F9CA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Angular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-приложения состоят из независимых элементов. Эти элементы называются компонентами, и у каждого компонента своё поведение.</a:t>
            </a:r>
          </a:p>
          <a:p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Компоненты подчиняются жизненным циклам — меняются и работают по нескольким запрограммированным сценариям. Возьмём ситуацию, когда мы переходим со страницы списка новостей к одной новости. В этом случае компонент «Лента новостей» уничтожается и при необходимости создаётся повторно. Жизненные циклы разгружают память и ускоряют приложение.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19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0B093-DC14-21FC-4A93-B18B0B62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454024"/>
            <a:ext cx="3932237" cy="1600200"/>
          </a:xfrm>
        </p:spPr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Как устроен 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Angular: </a:t>
            </a:r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модули</a:t>
            </a:r>
            <a:endParaRPr lang="ru-RU" dirty="0"/>
          </a:p>
        </p:txBody>
      </p:sp>
      <p:pic>
        <p:nvPicPr>
          <p:cNvPr id="2050" name="Picture 2" descr="Как устроен Angular: модули">
            <a:extLst>
              <a:ext uri="{FF2B5EF4-FFF2-40B4-BE49-F238E27FC236}">
                <a16:creationId xmlns:a16="http://schemas.microsoft.com/office/drawing/2014/main" id="{3C204873-0F54-ECD4-6547-18A8C6399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637348"/>
            <a:ext cx="6172200" cy="358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F2F39B5-21AE-C2B0-C3CE-4B359ADE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9975" y="2054224"/>
            <a:ext cx="3932237" cy="3811588"/>
          </a:xfrm>
        </p:spPr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Все компоненты подключаются к главному или дополнительным модулям. Модули управляют компонентами. Главный модуль контролирует всё приложение, а дополнительные модули следят за работой отдельных элементов.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20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72E29-F6B4-7C81-A177-AF28914E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Как устроен 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Angular: </a:t>
            </a:r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сервисы</a:t>
            </a:r>
            <a:endParaRPr lang="ru-RU" dirty="0"/>
          </a:p>
        </p:txBody>
      </p:sp>
      <p:pic>
        <p:nvPicPr>
          <p:cNvPr id="3078" name="Picture 6" descr="Как устроен Angular: сервисы">
            <a:extLst>
              <a:ext uri="{FF2B5EF4-FFF2-40B4-BE49-F238E27FC236}">
                <a16:creationId xmlns:a16="http://schemas.microsoft.com/office/drawing/2014/main" id="{761BA144-617C-9FF7-238E-80C98333D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815" y="987425"/>
            <a:ext cx="539294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573558E-22A4-BDDF-4509-64C65761E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Для сложных операций вместо компонентов используют сервисы. Они отвечают только за тот набор логических операций, для которых он предназначен.</a:t>
            </a:r>
          </a:p>
          <a:p>
            <a:pPr algn="l"/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Например, мы можем подключить сервис «Таблицы». Это поможет отслеживать страницы с большим количеством данных, которые после обновлений меняют содержимое сайта. Никаких других действий сервис «Таблицы» выполнять не будет.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0B093-DC14-21FC-4A93-B18B0B62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454024"/>
            <a:ext cx="3932237" cy="1600200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Как устроен 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Angular: </a:t>
            </a:r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директивы</a:t>
            </a:r>
          </a:p>
        </p:txBody>
      </p:sp>
      <p:pic>
        <p:nvPicPr>
          <p:cNvPr id="4100" name="Picture 4" descr="Как устроен Angular: директивы">
            <a:extLst>
              <a:ext uri="{FF2B5EF4-FFF2-40B4-BE49-F238E27FC236}">
                <a16:creationId xmlns:a16="http://schemas.microsoft.com/office/drawing/2014/main" id="{B9D65F75-582E-6E48-A5A2-F865192ED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23" y="992188"/>
            <a:ext cx="5739929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F2F39B5-21AE-C2B0-C3CE-4B359ADE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9975" y="2054224"/>
            <a:ext cx="3932237" cy="3811588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Иногда один компонент с одинаковой логикой используется в разных частях приложения. Например, если нажать на кнопку переключения валют и выбрать доллар, то возле всех цен на сайте должен появиться значок доллара.</a:t>
            </a:r>
          </a:p>
          <a:p>
            <a:pPr algn="l"/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Этот значок можно получить с помощью компонентов и директив. Компоненты проставлять долго — если на сайте 1 000 позиций с ценой, то возле всех нужен компонент со значком доллара. Директивы упрощают процесс — вы создаёте один новый блок, и он будет отвечать за значок доллара возле всех цен на сайте.</a:t>
            </a:r>
          </a:p>
        </p:txBody>
      </p:sp>
    </p:spTree>
    <p:extLst>
      <p:ext uri="{BB962C8B-B14F-4D97-AF65-F5344CB8AC3E}">
        <p14:creationId xmlns:p14="http://schemas.microsoft.com/office/powerpoint/2010/main" val="390123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A49A9-403A-B382-3777-08499CAE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Как устроен </a:t>
            </a:r>
            <a:r>
              <a:rPr lang="en-US" b="0" i="0" dirty="0">
                <a:solidFill>
                  <a:srgbClr val="1B2B4C"/>
                </a:solidFill>
                <a:effectLst/>
                <a:latin typeface="Anton" pitchFamily="2" charset="0"/>
              </a:rPr>
              <a:t>Angular: </a:t>
            </a:r>
            <a:r>
              <a:rPr lang="ru-RU" b="0" i="0" dirty="0">
                <a:solidFill>
                  <a:srgbClr val="1B2B4C"/>
                </a:solidFill>
                <a:effectLst/>
                <a:latin typeface="Steinbeck"/>
              </a:rPr>
              <a:t>формы</a:t>
            </a:r>
            <a:endParaRPr lang="ru-RU" dirty="0"/>
          </a:p>
        </p:txBody>
      </p:sp>
      <p:pic>
        <p:nvPicPr>
          <p:cNvPr id="5122" name="Picture 2" descr="Как устроен Angular: формы">
            <a:extLst>
              <a:ext uri="{FF2B5EF4-FFF2-40B4-BE49-F238E27FC236}">
                <a16:creationId xmlns:a16="http://schemas.microsoft.com/office/drawing/2014/main" id="{2AFA58C3-0855-E968-5529-7A171E159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475" y="987425"/>
            <a:ext cx="487362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87AE5A9-1582-C5EF-A496-4A7EB617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Практически в любом приложении есть формы с полями и кнопками — отправить, сохранить, оставить номер телефона и так далее. В </a:t>
            </a:r>
            <a:r>
              <a:rPr lang="ru-RU" b="0" i="0" dirty="0" err="1">
                <a:solidFill>
                  <a:srgbClr val="1B2B4C"/>
                </a:solidFill>
                <a:effectLst/>
                <a:latin typeface="Yandex Sans Text"/>
              </a:rPr>
              <a:t>Angular</a:t>
            </a:r>
            <a:r>
              <a:rPr lang="ru-RU" b="0" i="0" dirty="0">
                <a:solidFill>
                  <a:srgbClr val="1B2B4C"/>
                </a:solidFill>
                <a:effectLst/>
                <a:latin typeface="Yandex Sans Text"/>
              </a:rPr>
              <a:t> для этих форм не нужно продумывать логику и тратить время на разработку — достаточно выбрать блоки с подходящими формами и подключить их к главному модулю.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905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579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Anton</vt:lpstr>
      <vt:lpstr>Arial</vt:lpstr>
      <vt:lpstr>Steinbeck</vt:lpstr>
      <vt:lpstr>Trebuchet MS</vt:lpstr>
      <vt:lpstr>Yandex Sans Text</vt:lpstr>
      <vt:lpstr>Тема Office</vt:lpstr>
      <vt:lpstr>Что такое Angular</vt:lpstr>
      <vt:lpstr>Angular </vt:lpstr>
      <vt:lpstr>Что было до Angular и других SPA-фреймворков</vt:lpstr>
      <vt:lpstr>Что такое SPA, single-page application</vt:lpstr>
      <vt:lpstr>Как устроен Angular: компоненты</vt:lpstr>
      <vt:lpstr>Как устроен Angular: модули</vt:lpstr>
      <vt:lpstr>Как устроен Angular: сервисы</vt:lpstr>
      <vt:lpstr>Как устроен Angular: директивы</vt:lpstr>
      <vt:lpstr>Как устроен Angular: формы</vt:lpstr>
      <vt:lpstr>Как изучить Angular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Angular</dc:title>
  <dc:creator>huy nick</dc:creator>
  <cp:lastModifiedBy>huy nick</cp:lastModifiedBy>
  <cp:revision>2</cp:revision>
  <dcterms:created xsi:type="dcterms:W3CDTF">2023-04-24T22:05:29Z</dcterms:created>
  <dcterms:modified xsi:type="dcterms:W3CDTF">2023-04-24T22:29:51Z</dcterms:modified>
</cp:coreProperties>
</file>