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fd52fa7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fd52fa7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a"/>
              <a:t>Network Relationships:</a:t>
            </a:r>
            <a:endParaRPr b="1"/>
          </a:p>
          <a:p>
            <a:pPr indent="-298450" lvl="0" marL="457200" rtl="0" algn="l">
              <a:spcBef>
                <a:spcPts val="0"/>
              </a:spcBef>
              <a:spcAft>
                <a:spcPts val="0"/>
              </a:spcAft>
              <a:buSzPts val="1100"/>
              <a:buChar char="●"/>
            </a:pPr>
            <a:r>
              <a:rPr lang="da"/>
              <a:t>Identify clusters/themes within reviews (e.g., common opinions, emotions).</a:t>
            </a:r>
            <a:endParaRPr/>
          </a:p>
          <a:p>
            <a:pPr indent="0" lvl="0" marL="0" rtl="0" algn="l">
              <a:spcBef>
                <a:spcPts val="0"/>
              </a:spcBef>
              <a:spcAft>
                <a:spcPts val="0"/>
              </a:spcAft>
              <a:buClr>
                <a:schemeClr val="dk1"/>
              </a:buClr>
              <a:buSzPts val="1100"/>
              <a:buFont typeface="Arial"/>
              <a:buNone/>
            </a:pPr>
            <a:r>
              <a:rPr b="1" lang="da"/>
              <a:t>Centrality Measures:</a:t>
            </a:r>
            <a:endParaRPr b="1"/>
          </a:p>
          <a:p>
            <a:pPr indent="-298450" lvl="0" marL="457200" rtl="0" algn="l">
              <a:spcBef>
                <a:spcPts val="0"/>
              </a:spcBef>
              <a:spcAft>
                <a:spcPts val="0"/>
              </a:spcAft>
              <a:buSzPts val="1100"/>
              <a:buChar char="●"/>
            </a:pPr>
            <a:r>
              <a:rPr lang="da"/>
              <a:t>Highlight key words/concepts most frequently or strongly connected.</a:t>
            </a:r>
            <a:endParaRPr/>
          </a:p>
          <a:p>
            <a:pPr indent="0" lvl="0" marL="0" rtl="0" algn="l">
              <a:spcBef>
                <a:spcPts val="0"/>
              </a:spcBef>
              <a:spcAft>
                <a:spcPts val="0"/>
              </a:spcAft>
              <a:buClr>
                <a:schemeClr val="dk1"/>
              </a:buClr>
              <a:buSzPts val="1100"/>
              <a:buFont typeface="Arial"/>
              <a:buNone/>
            </a:pPr>
            <a:r>
              <a:rPr b="1" lang="da"/>
              <a:t>Network Structure Indicators:</a:t>
            </a:r>
            <a:endParaRPr b="1"/>
          </a:p>
          <a:p>
            <a:pPr indent="-298450" lvl="0" marL="457200" rtl="0" algn="l">
              <a:spcBef>
                <a:spcPts val="0"/>
              </a:spcBef>
              <a:spcAft>
                <a:spcPts val="0"/>
              </a:spcAft>
              <a:buSzPts val="1100"/>
              <a:buChar char="●"/>
            </a:pPr>
            <a:r>
              <a:rPr lang="da"/>
              <a:t>Examine network structure (e.g., clusters, cohesion) to understand review diversity.</a:t>
            </a:r>
            <a:endParaRPr/>
          </a:p>
          <a:p>
            <a:pPr indent="0" lvl="0" marL="0" rtl="0" algn="l">
              <a:spcBef>
                <a:spcPts val="0"/>
              </a:spcBef>
              <a:spcAft>
                <a:spcPts val="0"/>
              </a:spcAft>
              <a:buClr>
                <a:schemeClr val="dk1"/>
              </a:buClr>
              <a:buSzPts val="1100"/>
              <a:buFont typeface="Arial"/>
              <a:buNone/>
            </a:pPr>
            <a:r>
              <a:rPr b="1" lang="da"/>
              <a:t>Bi-partite Network:</a:t>
            </a:r>
            <a:endParaRPr b="1"/>
          </a:p>
          <a:p>
            <a:pPr indent="-298450" lvl="0" marL="457200" rtl="0" algn="l">
              <a:spcBef>
                <a:spcPts val="0"/>
              </a:spcBef>
              <a:spcAft>
                <a:spcPts val="0"/>
              </a:spcAft>
              <a:buSzPts val="1100"/>
              <a:buChar char="●"/>
            </a:pPr>
            <a:r>
              <a:rPr lang="da"/>
              <a:t>Link reviewers to themes/topics to explore audience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da"/>
              <a:t>Sentiment Analysis (SetFit):</a:t>
            </a:r>
            <a:endParaRPr b="1"/>
          </a:p>
          <a:p>
            <a:pPr indent="-298450" lvl="0" marL="457200" rtl="0" algn="l">
              <a:spcBef>
                <a:spcPts val="0"/>
              </a:spcBef>
              <a:spcAft>
                <a:spcPts val="0"/>
              </a:spcAft>
              <a:buSzPts val="1100"/>
              <a:buChar char="●"/>
            </a:pPr>
            <a:r>
              <a:rPr lang="da"/>
              <a:t>Classify reviews as positive, negative, or neutral.</a:t>
            </a:r>
            <a:endParaRPr/>
          </a:p>
          <a:p>
            <a:pPr indent="0" lvl="0" marL="0" rtl="0" algn="l">
              <a:spcBef>
                <a:spcPts val="0"/>
              </a:spcBef>
              <a:spcAft>
                <a:spcPts val="0"/>
              </a:spcAft>
              <a:buNone/>
            </a:pPr>
            <a:r>
              <a:rPr b="1" lang="da"/>
              <a:t>Topic Modeling (BERTopic):</a:t>
            </a:r>
            <a:endParaRPr b="1"/>
          </a:p>
          <a:p>
            <a:pPr indent="-298450" lvl="0" marL="457200" rtl="0" algn="l">
              <a:spcBef>
                <a:spcPts val="0"/>
              </a:spcBef>
              <a:spcAft>
                <a:spcPts val="0"/>
              </a:spcAft>
              <a:buSzPts val="1100"/>
              <a:buChar char="●"/>
            </a:pPr>
            <a:r>
              <a:rPr lang="da"/>
              <a:t>Extract and visualize key themes (e.g., characters, horror elements).</a:t>
            </a:r>
            <a:endParaRPr/>
          </a:p>
          <a:p>
            <a:pPr indent="0" lvl="0" marL="0" rtl="0" algn="l">
              <a:spcBef>
                <a:spcPts val="0"/>
              </a:spcBef>
              <a:spcAft>
                <a:spcPts val="0"/>
              </a:spcAft>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fd52fa7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fd52fa7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a"/>
              <a:t>Based on  nx.degree_centrality</a:t>
            </a:r>
            <a:endParaRPr b="1"/>
          </a:p>
          <a:p>
            <a:pPr indent="0" lvl="0" marL="0" rtl="0" algn="l">
              <a:spcBef>
                <a:spcPts val="0"/>
              </a:spcBef>
              <a:spcAft>
                <a:spcPts val="0"/>
              </a:spcAft>
              <a:buClr>
                <a:schemeClr val="dk1"/>
              </a:buClr>
              <a:buSzPts val="1100"/>
              <a:buFont typeface="Arial"/>
              <a:buNone/>
            </a:pPr>
            <a:r>
              <a:rPr lang="da"/>
              <a:t>The entities with greatest importance for centrality is "Elm Street", "two" and "Nightmare", these keywords represtent connected titles in the network and as expected are connected to the title of the movie. Futhermore "Wes Craven's" has a high centrality which makes sence sincde the film are directed/produced by him.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a"/>
              <a:t>The scores shows there is not a extreme influence of one keyword, but more spread influence.</a:t>
            </a:r>
            <a:endParaRPr/>
          </a:p>
          <a:p>
            <a:pPr indent="0" lvl="0" marL="0" rtl="0" algn="l">
              <a:spcBef>
                <a:spcPts val="0"/>
              </a:spcBef>
              <a:spcAft>
                <a:spcPts val="0"/>
              </a:spcAft>
              <a:buNone/>
            </a:pPr>
            <a:r>
              <a:rPr b="1" lang="da"/>
              <a:t>Weighted centrality</a:t>
            </a:r>
            <a:endParaRPr b="1"/>
          </a:p>
          <a:p>
            <a:pPr indent="0" lvl="0" marL="0" rtl="0" algn="l">
              <a:spcBef>
                <a:spcPts val="0"/>
              </a:spcBef>
              <a:spcAft>
                <a:spcPts val="0"/>
              </a:spcAft>
              <a:buNone/>
            </a:pPr>
            <a:r>
              <a:rPr lang="da"/>
              <a:t>The top entities based on weighted centrality is found. Here it can be notessed that Elm street, the producer and persons in general is very central for the reviews.</a:t>
            </a:r>
            <a:endParaRPr/>
          </a:p>
          <a:p>
            <a:pPr indent="0" lvl="0" marL="0" rtl="0" algn="l">
              <a:spcBef>
                <a:spcPts val="0"/>
              </a:spcBef>
              <a:spcAft>
                <a:spcPts val="0"/>
              </a:spcAft>
              <a:buNone/>
            </a:pPr>
            <a:r>
              <a:t/>
            </a:r>
            <a:endParaRPr/>
          </a:p>
          <a:p>
            <a:pPr indent="0" lvl="0" marL="0" rtl="0" algn="l">
              <a:spcBef>
                <a:spcPts val="0"/>
              </a:spcBef>
              <a:spcAft>
                <a:spcPts val="0"/>
              </a:spcAft>
              <a:buNone/>
            </a:pPr>
            <a:r>
              <a:rPr b="1" lang="da"/>
              <a:t>Based on bipartite</a:t>
            </a:r>
            <a:br>
              <a:rPr b="1" lang="da"/>
            </a:br>
            <a:r>
              <a:rPr lang="da"/>
              <a:t>It can be seen in the results that even though different centrality measueres is used there are very little change in the key entities. The differences in the results are caused by the differences in the methods. The methods used 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a"/>
              <a:t>Degree Centrality</a:t>
            </a:r>
            <a:endParaRPr/>
          </a:p>
          <a:p>
            <a:pPr indent="0" lvl="0" marL="0" rtl="0" algn="l">
              <a:spcBef>
                <a:spcPts val="0"/>
              </a:spcBef>
              <a:spcAft>
                <a:spcPts val="0"/>
              </a:spcAft>
              <a:buClr>
                <a:schemeClr val="dk1"/>
              </a:buClr>
              <a:buSzPts val="1100"/>
              <a:buFont typeface="Arial"/>
              <a:buNone/>
            </a:pPr>
            <a:r>
              <a:rPr lang="da"/>
              <a:t>- Shows the most direct connections to other entities.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a"/>
              <a:t>Betweenness Centrality</a:t>
            </a:r>
            <a:endParaRPr/>
          </a:p>
          <a:p>
            <a:pPr indent="0" lvl="0" marL="0" rtl="0" algn="l">
              <a:spcBef>
                <a:spcPts val="0"/>
              </a:spcBef>
              <a:spcAft>
                <a:spcPts val="0"/>
              </a:spcAft>
              <a:buClr>
                <a:schemeClr val="dk1"/>
              </a:buClr>
              <a:buSzPts val="1100"/>
              <a:buFont typeface="Arial"/>
              <a:buNone/>
            </a:pPr>
            <a:r>
              <a:rPr lang="da"/>
              <a:t>- Shows which entities help as connections to other entities another way of expressing the relationship is that its the entities that lies between other entities the most.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a"/>
              <a:t>Eigenvector Centrality</a:t>
            </a:r>
            <a:endParaRPr/>
          </a:p>
          <a:p>
            <a:pPr indent="0" lvl="0" marL="0" rtl="0" algn="l">
              <a:spcBef>
                <a:spcPts val="0"/>
              </a:spcBef>
              <a:spcAft>
                <a:spcPts val="0"/>
              </a:spcAft>
              <a:buClr>
                <a:schemeClr val="dk1"/>
              </a:buClr>
              <a:buSzPts val="1100"/>
              <a:buFont typeface="Arial"/>
              <a:buNone/>
            </a:pPr>
            <a:r>
              <a:rPr lang="da"/>
              <a:t>- Shows the influence of entities within the network as the most central eg. two, wes craven and elm street often is connected to other central entities.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fd52fa7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fd52fa7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fd52fa74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fd52fa74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a"/>
              <a:t>1. Manual 2D Visualization of Topics (Left Plot)</a:t>
            </a:r>
            <a:endParaRPr b="1"/>
          </a:p>
          <a:p>
            <a:pPr indent="0" lvl="0" marL="0" rtl="0" algn="l">
              <a:spcBef>
                <a:spcPts val="0"/>
              </a:spcBef>
              <a:spcAft>
                <a:spcPts val="0"/>
              </a:spcAft>
              <a:buNone/>
            </a:pPr>
            <a:r>
              <a:rPr b="1" lang="da"/>
              <a:t>Description</a:t>
            </a:r>
            <a:r>
              <a:rPr lang="da"/>
              <a:t>: This is a 2D scatter plot based on PCA components.</a:t>
            </a:r>
            <a:endParaRPr/>
          </a:p>
          <a:p>
            <a:pPr indent="-298450" lvl="1" marL="914400" rtl="0" algn="l">
              <a:spcBef>
                <a:spcPts val="0"/>
              </a:spcBef>
              <a:spcAft>
                <a:spcPts val="0"/>
              </a:spcAft>
              <a:buSzPts val="1100"/>
              <a:buChar char="○"/>
            </a:pPr>
            <a:r>
              <a:rPr lang="da"/>
              <a:t>Topics that are closer to each other on this plot are more similar in terms of the themes or keywords they contain.</a:t>
            </a:r>
            <a:endParaRPr/>
          </a:p>
          <a:p>
            <a:pPr indent="-298450" lvl="1" marL="914400" rtl="0" algn="l">
              <a:spcBef>
                <a:spcPts val="0"/>
              </a:spcBef>
              <a:spcAft>
                <a:spcPts val="0"/>
              </a:spcAft>
              <a:buSzPts val="1100"/>
              <a:buChar char="○"/>
            </a:pPr>
            <a:r>
              <a:rPr lang="da"/>
              <a:t>The spread and positioning indicate the level of variation or distinctiveness between topics.</a:t>
            </a:r>
            <a:endParaRPr/>
          </a:p>
          <a:p>
            <a:pPr indent="0" lvl="0" marL="0" rtl="0" algn="l">
              <a:spcBef>
                <a:spcPts val="0"/>
              </a:spcBef>
              <a:spcAft>
                <a:spcPts val="0"/>
              </a:spcAft>
              <a:buNone/>
            </a:pPr>
            <a:r>
              <a:t/>
            </a:r>
            <a:endParaRPr/>
          </a:p>
          <a:p>
            <a:pPr indent="0" lvl="0" marL="0" rtl="0" algn="l">
              <a:spcBef>
                <a:spcPts val="0"/>
              </a:spcBef>
              <a:spcAft>
                <a:spcPts val="0"/>
              </a:spcAft>
              <a:buNone/>
            </a:pPr>
            <a:r>
              <a:rPr b="1" lang="da"/>
              <a:t>2. Topic Relationship Network (Center Plot)</a:t>
            </a:r>
            <a:endParaRPr b="1"/>
          </a:p>
          <a:p>
            <a:pPr indent="0" lvl="0" marL="0" rtl="0" algn="l">
              <a:spcBef>
                <a:spcPts val="0"/>
              </a:spcBef>
              <a:spcAft>
                <a:spcPts val="0"/>
              </a:spcAft>
              <a:buNone/>
            </a:pPr>
            <a:r>
              <a:rPr b="1" lang="da"/>
              <a:t>Description</a:t>
            </a:r>
            <a:r>
              <a:rPr lang="da"/>
              <a:t>: This is a network diagram showing the relationships or connections between different topics</a:t>
            </a:r>
            <a:r>
              <a:rPr lang="da"/>
              <a:t>, with numbers indicating the strength of connections.</a:t>
            </a:r>
            <a:endParaRPr/>
          </a:p>
          <a:p>
            <a:pPr indent="-298450" lvl="1" marL="914400" rtl="0" algn="l">
              <a:spcBef>
                <a:spcPts val="0"/>
              </a:spcBef>
              <a:spcAft>
                <a:spcPts val="0"/>
              </a:spcAft>
              <a:buSzPts val="1100"/>
              <a:buChar char="○"/>
            </a:pPr>
            <a:r>
              <a:rPr lang="da"/>
              <a:t>Nodes represent individual topics, and edges (lines) between them indicate connections based on similarity scores.</a:t>
            </a:r>
            <a:endParaRPr/>
          </a:p>
          <a:p>
            <a:pPr indent="-298450" lvl="1" marL="914400" rtl="0" algn="l">
              <a:spcBef>
                <a:spcPts val="0"/>
              </a:spcBef>
              <a:spcAft>
                <a:spcPts val="0"/>
              </a:spcAft>
              <a:buSzPts val="1100"/>
              <a:buChar char="○"/>
            </a:pPr>
            <a:r>
              <a:rPr lang="da"/>
              <a:t>The thickness of the edges or proximity of nodes may correlate with the similarity or relationship strength.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da"/>
              <a:t>3. Similarity Matrix (Right Plot)</a:t>
            </a:r>
            <a:endParaRPr b="1"/>
          </a:p>
          <a:p>
            <a:pPr indent="0" lvl="0" marL="0" rtl="0" algn="l">
              <a:spcBef>
                <a:spcPts val="0"/>
              </a:spcBef>
              <a:spcAft>
                <a:spcPts val="0"/>
              </a:spcAft>
              <a:buNone/>
            </a:pPr>
            <a:r>
              <a:rPr b="1" lang="da"/>
              <a:t>Description</a:t>
            </a:r>
            <a:r>
              <a:rPr lang="da"/>
              <a:t>: A heatmap matrix displaying the similarity scores between pairs of topics.</a:t>
            </a:r>
            <a:endParaRPr/>
          </a:p>
          <a:p>
            <a:pPr indent="-298450" lvl="1" marL="914400" rtl="0" algn="l">
              <a:spcBef>
                <a:spcPts val="0"/>
              </a:spcBef>
              <a:spcAft>
                <a:spcPts val="0"/>
              </a:spcAft>
              <a:buSzPts val="1100"/>
              <a:buChar char="○"/>
            </a:pPr>
            <a:r>
              <a:rPr lang="da"/>
              <a:t>Darker blue areas represent higher similarity between topics, while lighter areas indicate lower similarity.</a:t>
            </a:r>
            <a:endParaRPr/>
          </a:p>
          <a:p>
            <a:pPr indent="-298450" lvl="1" marL="914400" rtl="0" algn="l">
              <a:spcBef>
                <a:spcPts val="0"/>
              </a:spcBef>
              <a:spcAft>
                <a:spcPts val="0"/>
              </a:spcAft>
              <a:buSzPts val="1100"/>
              <a:buChar char="○"/>
            </a:pPr>
            <a:r>
              <a:rPr lang="da"/>
              <a:t>The matrix is symmetric, with the diagonal representing perfect similarity (self-similarity) for each topic.</a:t>
            </a:r>
            <a:endParaRPr/>
          </a:p>
          <a:p>
            <a:pPr indent="-298450" lvl="1" marL="914400" rtl="0" algn="l">
              <a:spcBef>
                <a:spcPts val="0"/>
              </a:spcBef>
              <a:spcAft>
                <a:spcPts val="0"/>
              </a:spcAft>
              <a:buSzPts val="1100"/>
              <a:buChar char="○"/>
            </a:pPr>
            <a:r>
              <a:rPr lang="da"/>
              <a:t>Allows a quick, quantitative comparison between all pairs of topics.</a:t>
            </a:r>
            <a:endParaRPr/>
          </a:p>
          <a:p>
            <a:pPr indent="0" lvl="0" marL="0" rtl="0" algn="l">
              <a:spcBef>
                <a:spcPts val="0"/>
              </a:spcBef>
              <a:spcAft>
                <a:spcPts val="0"/>
              </a:spcAft>
              <a:buNone/>
            </a:pPr>
            <a:r>
              <a:t/>
            </a:r>
            <a:endParaRPr/>
          </a:p>
          <a:p>
            <a:pPr indent="0" lvl="0" marL="0" rtl="0" algn="l">
              <a:spcBef>
                <a:spcPts val="0"/>
              </a:spcBef>
              <a:spcAft>
                <a:spcPts val="0"/>
              </a:spcAft>
              <a:buNone/>
            </a:pPr>
            <a:r>
              <a:rPr b="1" lang="da"/>
              <a:t>4. Hierarchical Clustering (Bottom Plot)</a:t>
            </a:r>
            <a:endParaRPr b="1"/>
          </a:p>
          <a:p>
            <a:pPr indent="0" lvl="0" marL="0" rtl="0" algn="l">
              <a:spcBef>
                <a:spcPts val="0"/>
              </a:spcBef>
              <a:spcAft>
                <a:spcPts val="0"/>
              </a:spcAft>
              <a:buNone/>
            </a:pPr>
            <a:r>
              <a:rPr b="1" lang="da"/>
              <a:t>Description</a:t>
            </a:r>
            <a:r>
              <a:rPr lang="da"/>
              <a:t>: A dendrogram showing the hierarchical clustering of topics based on similarity.</a:t>
            </a:r>
            <a:endParaRPr/>
          </a:p>
          <a:p>
            <a:pPr indent="-298450" lvl="1" marL="914400" rtl="0" algn="l">
              <a:spcBef>
                <a:spcPts val="0"/>
              </a:spcBef>
              <a:spcAft>
                <a:spcPts val="0"/>
              </a:spcAft>
              <a:buSzPts val="1100"/>
              <a:buChar char="○"/>
            </a:pPr>
            <a:r>
              <a:rPr lang="da"/>
              <a:t>Topics are placed on a scale indicating the level of similarity required to cluster them together.</a:t>
            </a:r>
            <a:endParaRPr/>
          </a:p>
          <a:p>
            <a:pPr indent="-298450" lvl="1" marL="914400" rtl="0" algn="l">
              <a:spcBef>
                <a:spcPts val="0"/>
              </a:spcBef>
              <a:spcAft>
                <a:spcPts val="0"/>
              </a:spcAft>
              <a:buSzPts val="1100"/>
              <a:buChar char="○"/>
            </a:pPr>
            <a:r>
              <a:rPr lang="da"/>
              <a:t>Clusters are formed at various similarity thresholds, providing a layered view of topic grouping.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da"/>
              <a:t>Summary</a:t>
            </a:r>
            <a:endParaRPr b="1"/>
          </a:p>
          <a:p>
            <a:pPr indent="0" lvl="0" marL="0" rtl="0" algn="l">
              <a:spcBef>
                <a:spcPts val="0"/>
              </a:spcBef>
              <a:spcAft>
                <a:spcPts val="0"/>
              </a:spcAft>
              <a:buClr>
                <a:schemeClr val="dk1"/>
              </a:buClr>
              <a:buSzPts val="1100"/>
              <a:buFont typeface="Arial"/>
              <a:buNone/>
            </a:pPr>
            <a:r>
              <a:rPr lang="da"/>
              <a:t>These visualizations collectively provide insights into thematic relationships and structures within the data. The PCA plot and network diagram visually group topics, the similarity matrix quantifies pairwise similarities, and the hierarchical clustering diagram shows how topics can be grouped at different levels of similarity. Together, they offer a comprehensive view of the underlying topic structure.</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fd52fa7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fd52fa7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SDS 2 Exam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Horror Movie Reviews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sz="2800"/>
              <a:t>Problem statement and approach</a:t>
            </a:r>
            <a:endParaRPr sz="2800"/>
          </a:p>
        </p:txBody>
      </p:sp>
      <p:sp>
        <p:nvSpPr>
          <p:cNvPr id="141" name="Google Shape;141;p14"/>
          <p:cNvSpPr txBox="1"/>
          <p:nvPr>
            <p:ph idx="1" type="body"/>
          </p:nvPr>
        </p:nvSpPr>
        <p:spPr>
          <a:xfrm>
            <a:off x="1297500" y="1167325"/>
            <a:ext cx="7038900" cy="3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sz="1500"/>
              <a:t>IMDB review dataset -&gt; Horror Movie Reviews</a:t>
            </a:r>
            <a:endParaRPr sz="1500"/>
          </a:p>
          <a:p>
            <a:pPr indent="0" lvl="0" marL="0" rtl="0" algn="l">
              <a:spcBef>
                <a:spcPts val="1200"/>
              </a:spcBef>
              <a:spcAft>
                <a:spcPts val="0"/>
              </a:spcAft>
              <a:buNone/>
            </a:pPr>
            <a:r>
              <a:rPr lang="da" sz="1500"/>
              <a:t>Problem thesis: </a:t>
            </a:r>
            <a:r>
              <a:rPr lang="da" sz="1500"/>
              <a:t>What is most central in reviews regarding the 'A Nightmare on Elm Street' movie and what is the sentiment regarding this movie?</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da" sz="1500"/>
              <a:t>Setting up data to get:</a:t>
            </a:r>
            <a:endParaRPr sz="1500"/>
          </a:p>
          <a:p>
            <a:pPr indent="-323850" lvl="1" marL="914400" rtl="0" algn="l">
              <a:spcBef>
                <a:spcPts val="0"/>
              </a:spcBef>
              <a:spcAft>
                <a:spcPts val="0"/>
              </a:spcAft>
              <a:buSzPts val="1500"/>
              <a:buAutoNum type="alphaLcPeriod"/>
            </a:pPr>
            <a:r>
              <a:rPr lang="da" sz="1500"/>
              <a:t>Network relationships</a:t>
            </a:r>
            <a:endParaRPr sz="1500"/>
          </a:p>
          <a:p>
            <a:pPr indent="-323850" lvl="1" marL="914400" rtl="0" algn="l">
              <a:spcBef>
                <a:spcPts val="0"/>
              </a:spcBef>
              <a:spcAft>
                <a:spcPts val="0"/>
              </a:spcAft>
              <a:buSzPts val="1500"/>
              <a:buAutoNum type="alphaLcPeriod"/>
            </a:pPr>
            <a:r>
              <a:rPr lang="da" sz="1500"/>
              <a:t>Centrality </a:t>
            </a:r>
            <a:r>
              <a:rPr lang="da" sz="1500"/>
              <a:t>measures</a:t>
            </a:r>
            <a:endParaRPr sz="1500"/>
          </a:p>
          <a:p>
            <a:pPr indent="-323850" lvl="1" marL="914400" rtl="0" algn="l">
              <a:spcBef>
                <a:spcPts val="0"/>
              </a:spcBef>
              <a:spcAft>
                <a:spcPts val="0"/>
              </a:spcAft>
              <a:buSzPts val="1500"/>
              <a:buAutoNum type="alphaLcPeriod"/>
            </a:pPr>
            <a:r>
              <a:rPr lang="da" sz="1500"/>
              <a:t>Network structure indicators</a:t>
            </a:r>
            <a:endParaRPr sz="1500"/>
          </a:p>
          <a:p>
            <a:pPr indent="-323850" lvl="1" marL="914400" rtl="0" algn="l">
              <a:spcBef>
                <a:spcPts val="0"/>
              </a:spcBef>
              <a:spcAft>
                <a:spcPts val="0"/>
              </a:spcAft>
              <a:buSzPts val="1500"/>
              <a:buAutoNum type="alphaLcPeriod"/>
            </a:pPr>
            <a:r>
              <a:rPr lang="da" sz="1500"/>
              <a:t>Bi-partite network</a:t>
            </a:r>
            <a:endParaRPr sz="1500"/>
          </a:p>
          <a:p>
            <a:pPr indent="-323850" lvl="0" marL="457200" rtl="0" algn="l">
              <a:spcBef>
                <a:spcPts val="0"/>
              </a:spcBef>
              <a:spcAft>
                <a:spcPts val="0"/>
              </a:spcAft>
              <a:buSzPts val="1500"/>
              <a:buAutoNum type="arabicPeriod"/>
            </a:pPr>
            <a:r>
              <a:rPr lang="da" sz="1500"/>
              <a:t>Analysing the dataset</a:t>
            </a:r>
            <a:endParaRPr sz="1500"/>
          </a:p>
          <a:p>
            <a:pPr indent="-323850" lvl="1" marL="914400" rtl="0" algn="l">
              <a:spcBef>
                <a:spcPts val="0"/>
              </a:spcBef>
              <a:spcAft>
                <a:spcPts val="0"/>
              </a:spcAft>
              <a:buSzPts val="1500"/>
              <a:buAutoNum type="alphaLcPeriod"/>
            </a:pPr>
            <a:r>
              <a:rPr lang="da" sz="1500"/>
              <a:t>Setfit to make text classification</a:t>
            </a:r>
            <a:endParaRPr sz="1500"/>
          </a:p>
          <a:p>
            <a:pPr indent="-323850" lvl="1" marL="914400" rtl="0" algn="l">
              <a:spcBef>
                <a:spcPts val="0"/>
              </a:spcBef>
              <a:spcAft>
                <a:spcPts val="0"/>
              </a:spcAft>
              <a:buSzPts val="1500"/>
              <a:buAutoNum type="alphaLcPeriod"/>
            </a:pPr>
            <a:r>
              <a:rPr lang="da" sz="1500"/>
              <a:t>BERTopic to visualize different topics and themes </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Different centrality measures and their results</a:t>
            </a:r>
            <a:endParaRPr/>
          </a:p>
        </p:txBody>
      </p:sp>
      <p:sp>
        <p:nvSpPr>
          <p:cNvPr id="147" name="Google Shape;147;p15"/>
          <p:cNvSpPr txBox="1"/>
          <p:nvPr>
            <p:ph idx="1" type="body"/>
          </p:nvPr>
        </p:nvSpPr>
        <p:spPr>
          <a:xfrm>
            <a:off x="1297500" y="1136225"/>
            <a:ext cx="7038900" cy="33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a"/>
              <a:t>Top entities based on  nx.degree_centrality = ('Elm Street', 0.6625514403292182), ('two', 0.6255144032921811), ('Nightmare', 0.4814814814814815)</a:t>
            </a:r>
            <a:endParaRPr/>
          </a:p>
          <a:p>
            <a:pPr indent="0" lvl="0" marL="0" rtl="0" algn="l">
              <a:spcBef>
                <a:spcPts val="1200"/>
              </a:spcBef>
              <a:spcAft>
                <a:spcPts val="0"/>
              </a:spcAft>
              <a:buNone/>
            </a:pPr>
            <a:r>
              <a:rPr lang="da"/>
              <a:t>Top entities by weighted centrality: (('Elm Street', 'FAC'), 0.5151515151515151), (('two', 'CARDINAL'), 0.48484848484848486), (('Wes Craven', 'PERSON'), 0.4545454545454546)</a:t>
            </a:r>
            <a:endParaRPr/>
          </a:p>
          <a:p>
            <a:pPr indent="0" lvl="0" marL="0" rtl="0" algn="l">
              <a:spcBef>
                <a:spcPts val="1200"/>
              </a:spcBef>
              <a:spcAft>
                <a:spcPts val="0"/>
              </a:spcAft>
              <a:buNone/>
            </a:pPr>
            <a:r>
              <a:rPr b="1" lang="da"/>
              <a:t>Based on bipartite</a:t>
            </a:r>
            <a:endParaRPr b="1"/>
          </a:p>
          <a:p>
            <a:pPr indent="0" lvl="0" marL="0" rtl="0" algn="l">
              <a:spcBef>
                <a:spcPts val="1200"/>
              </a:spcBef>
              <a:spcAft>
                <a:spcPts val="0"/>
              </a:spcAft>
              <a:buNone/>
            </a:pPr>
            <a:r>
              <a:rPr lang="da"/>
              <a:t>Top </a:t>
            </a:r>
            <a:r>
              <a:rPr lang="da"/>
              <a:t>entities</a:t>
            </a:r>
            <a:r>
              <a:rPr lang="da"/>
              <a:t> by degree centrality: (('Elm Street', 'FAC'), 0.5151515151515151), (('two', 'CARDINAL'), 0.48484848484848486), (('Wes Craven', 'PERSON'), 0.4545454545454546)</a:t>
            </a:r>
            <a:endParaRPr/>
          </a:p>
          <a:p>
            <a:pPr indent="0" lvl="0" marL="0" rtl="0" algn="l">
              <a:spcBef>
                <a:spcPts val="1200"/>
              </a:spcBef>
              <a:spcAft>
                <a:spcPts val="0"/>
              </a:spcAft>
              <a:buNone/>
            </a:pPr>
            <a:r>
              <a:rPr lang="da"/>
              <a:t>Top </a:t>
            </a:r>
            <a:r>
              <a:rPr lang="da"/>
              <a:t>entities </a:t>
            </a:r>
            <a:r>
              <a:rPr lang="da"/>
              <a:t>by betweenness centrality: (('Elm Street', 'FAC'), 0.3459483225108226), (('Wes Craven', 'PERSON'), 0.24303300865800864), (('two', 'CARDINAL'), 0.2380862193362193)</a:t>
            </a:r>
            <a:endParaRPr/>
          </a:p>
          <a:p>
            <a:pPr indent="0" lvl="0" marL="0" rtl="0" algn="l">
              <a:spcBef>
                <a:spcPts val="1200"/>
              </a:spcBef>
              <a:spcAft>
                <a:spcPts val="1200"/>
              </a:spcAft>
              <a:buNone/>
            </a:pPr>
            <a:r>
              <a:rPr lang="da"/>
              <a:t>Top </a:t>
            </a:r>
            <a:r>
              <a:rPr lang="da"/>
              <a:t>entities </a:t>
            </a:r>
            <a:r>
              <a:rPr lang="da"/>
              <a:t>by eigenvector centrality: (('two', 'CARDINAL'), 0.3572778460648231), (('Wes Craven', 'PERSON'), 0.3396668706839594), (('Elm Street', 'FAC'), 0.3283272726241945)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181625"/>
            <a:ext cx="7038900" cy="70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Entities projection network</a:t>
            </a:r>
            <a:endParaRPr/>
          </a:p>
        </p:txBody>
      </p:sp>
      <p:sp>
        <p:nvSpPr>
          <p:cNvPr id="153" name="Google Shape;153;p16"/>
          <p:cNvSpPr txBox="1"/>
          <p:nvPr>
            <p:ph idx="1" type="body"/>
          </p:nvPr>
        </p:nvSpPr>
        <p:spPr>
          <a:xfrm>
            <a:off x="1297500" y="776475"/>
            <a:ext cx="7038900" cy="2720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da" sz="2556"/>
              <a:t>This network shows several prominent entities such as Elm Street, Wes Craven and so on which is also shown above.</a:t>
            </a:r>
            <a:endParaRPr sz="2556"/>
          </a:p>
          <a:p>
            <a:pPr indent="0" lvl="0" marL="0" rtl="0" algn="l">
              <a:spcBef>
                <a:spcPts val="1200"/>
              </a:spcBef>
              <a:spcAft>
                <a:spcPts val="0"/>
              </a:spcAft>
              <a:buNone/>
            </a:pPr>
            <a:r>
              <a:rPr lang="da" sz="2556"/>
              <a:t>Each node’s size and color intensity represent its degree centrality, showing the number of direct connections (shared entities or themes) it has with other nodes. Nodes with higher degree centrality are larger and darker, indicating they have more connections or edges in the network.</a:t>
            </a:r>
            <a:endParaRPr sz="2556"/>
          </a:p>
          <a:p>
            <a:pPr indent="0" lvl="0" marL="0" rtl="0" algn="l">
              <a:spcBef>
                <a:spcPts val="1200"/>
              </a:spcBef>
              <a:spcAft>
                <a:spcPts val="0"/>
              </a:spcAft>
              <a:buNone/>
            </a:pPr>
            <a:r>
              <a:rPr lang="da" sz="2556"/>
              <a:t>There is pramarily two clusters in the network that is clusterd around either Elm street or the persons Rachel McAdams or Wes Craven. It is also clear that there is a distinction of persons and what we can assume is whats happening or regarding elm street.</a:t>
            </a:r>
            <a:endParaRPr sz="2556"/>
          </a:p>
          <a:p>
            <a:pPr indent="0" lvl="0" marL="0" rtl="0" algn="l">
              <a:spcBef>
                <a:spcPts val="120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0" y="3102541"/>
            <a:ext cx="9144000" cy="20409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Visualizations of themes and topics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2268425" y="3849700"/>
            <a:ext cx="4607150" cy="1059650"/>
          </a:xfrm>
          <a:prstGeom prst="rect">
            <a:avLst/>
          </a:prstGeom>
          <a:noFill/>
          <a:ln>
            <a:noFill/>
          </a:ln>
        </p:spPr>
      </p:pic>
      <p:pic>
        <p:nvPicPr>
          <p:cNvPr id="162" name="Google Shape;162;p17"/>
          <p:cNvPicPr preferRelativeResize="0"/>
          <p:nvPr/>
        </p:nvPicPr>
        <p:blipFill>
          <a:blip r:embed="rId4">
            <a:alphaModFix/>
          </a:blip>
          <a:stretch>
            <a:fillRect/>
          </a:stretch>
        </p:blipFill>
        <p:spPr>
          <a:xfrm>
            <a:off x="6530775" y="1307850"/>
            <a:ext cx="2371374" cy="2371376"/>
          </a:xfrm>
          <a:prstGeom prst="rect">
            <a:avLst/>
          </a:prstGeom>
          <a:noFill/>
          <a:ln>
            <a:noFill/>
          </a:ln>
        </p:spPr>
      </p:pic>
      <p:pic>
        <p:nvPicPr>
          <p:cNvPr id="163" name="Google Shape;163;p17"/>
          <p:cNvPicPr preferRelativeResize="0"/>
          <p:nvPr/>
        </p:nvPicPr>
        <p:blipFill>
          <a:blip r:embed="rId5">
            <a:alphaModFix/>
          </a:blip>
          <a:stretch>
            <a:fillRect/>
          </a:stretch>
        </p:blipFill>
        <p:spPr>
          <a:xfrm>
            <a:off x="241850" y="1307850"/>
            <a:ext cx="3061983" cy="2371375"/>
          </a:xfrm>
          <a:prstGeom prst="rect">
            <a:avLst/>
          </a:prstGeom>
          <a:noFill/>
          <a:ln>
            <a:noFill/>
          </a:ln>
        </p:spPr>
      </p:pic>
      <p:pic>
        <p:nvPicPr>
          <p:cNvPr id="164" name="Google Shape;164;p17"/>
          <p:cNvPicPr preferRelativeResize="0"/>
          <p:nvPr/>
        </p:nvPicPr>
        <p:blipFill>
          <a:blip r:embed="rId6">
            <a:alphaModFix/>
          </a:blip>
          <a:stretch>
            <a:fillRect/>
          </a:stretch>
        </p:blipFill>
        <p:spPr>
          <a:xfrm>
            <a:off x="3757875" y="1307850"/>
            <a:ext cx="2318849" cy="237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Key findings and insights</a:t>
            </a:r>
            <a:endParaRPr/>
          </a:p>
        </p:txBody>
      </p:sp>
      <p:sp>
        <p:nvSpPr>
          <p:cNvPr id="170" name="Google Shape;170;p18"/>
          <p:cNvSpPr txBox="1"/>
          <p:nvPr>
            <p:ph idx="1" type="body"/>
          </p:nvPr>
        </p:nvSpPr>
        <p:spPr>
          <a:xfrm>
            <a:off x="1297500" y="1104775"/>
            <a:ext cx="7038900" cy="40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sz="1400"/>
              <a:t>Network</a:t>
            </a:r>
            <a:endParaRPr sz="1400"/>
          </a:p>
          <a:p>
            <a:pPr indent="-304800" lvl="0" marL="457200" rtl="0" algn="l">
              <a:spcBef>
                <a:spcPts val="1200"/>
              </a:spcBef>
              <a:spcAft>
                <a:spcPts val="0"/>
              </a:spcAft>
              <a:buSzPts val="1200"/>
              <a:buChar char="-"/>
            </a:pPr>
            <a:r>
              <a:rPr lang="da" sz="1200"/>
              <a:t>2 clusters of importance in the movie 'A Nightmare on Elm Street' one centered around Elm Street the other around prominent persons either in the movie or associated with the characters in the movie. </a:t>
            </a:r>
            <a:endParaRPr sz="1200"/>
          </a:p>
          <a:p>
            <a:pPr indent="0" lvl="0" marL="0" rtl="0" algn="l">
              <a:spcBef>
                <a:spcPts val="1200"/>
              </a:spcBef>
              <a:spcAft>
                <a:spcPts val="0"/>
              </a:spcAft>
              <a:buNone/>
            </a:pPr>
            <a:r>
              <a:rPr lang="da" sz="1400"/>
              <a:t>Text classification</a:t>
            </a:r>
            <a:endParaRPr sz="1400"/>
          </a:p>
          <a:p>
            <a:pPr indent="-285750" lvl="0" marL="457200" rtl="0" algn="l">
              <a:spcBef>
                <a:spcPts val="1200"/>
              </a:spcBef>
              <a:spcAft>
                <a:spcPts val="0"/>
              </a:spcAft>
              <a:buSzPts val="900"/>
              <a:buChar char="-"/>
            </a:pPr>
            <a:r>
              <a:rPr lang="da" sz="1200"/>
              <a:t>Using the SetFit method the sentiment in the small batch of reviews was able to create accurate sentiment predictions. </a:t>
            </a:r>
            <a:endParaRPr sz="1200"/>
          </a:p>
          <a:p>
            <a:pPr indent="0" lvl="0" marL="0" rtl="0" algn="l">
              <a:spcBef>
                <a:spcPts val="1200"/>
              </a:spcBef>
              <a:spcAft>
                <a:spcPts val="0"/>
              </a:spcAft>
              <a:buNone/>
            </a:pPr>
            <a:r>
              <a:rPr lang="da" sz="1400"/>
              <a:t>Topic modeling</a:t>
            </a:r>
            <a:endParaRPr sz="1400"/>
          </a:p>
          <a:p>
            <a:pPr indent="-304800" lvl="0" marL="457200" rtl="0" algn="l">
              <a:spcBef>
                <a:spcPts val="1200"/>
              </a:spcBef>
              <a:spcAft>
                <a:spcPts val="0"/>
              </a:spcAft>
              <a:buSzPts val="1200"/>
              <a:buChar char="-"/>
            </a:pPr>
            <a:r>
              <a:rPr lang="da" sz="1200"/>
              <a:t>It is found that there is some distinction between the characters in the movie (clusters). The Topic model shows a clear distinction between Freddy and Her which must be related to the female lead character. The plots show varying levels of overlap in the reviews, with some overlaps having stronger connections than other.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