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T Lakes Neue Bold" charset="1" panose="02010001040000080307"/>
      <p:regular r:id="rId22"/>
    </p:embeddedFont>
    <p:embeddedFont>
      <p:font typeface="TT Lakes Neue" charset="1" panose="02010001040000080307"/>
      <p:regular r:id="rId23"/>
    </p:embeddedFont>
    <p:embeddedFont>
      <p:font typeface="Cormorant Garamond Bold" charset="1" panose="00000800000000000000"/>
      <p:regular r:id="rId24"/>
    </p:embeddedFont>
    <p:embeddedFont>
      <p:font typeface="Raleway Semi-Bold" charset="1" panose="00000000000000000000"/>
      <p:regular r:id="rId25"/>
    </p:embeddedFont>
    <p:embeddedFont>
      <p:font typeface="Raleway" charset="1" panose="00000000000000000000"/>
      <p:regular r:id="rId26"/>
    </p:embeddedFont>
    <p:embeddedFont>
      <p:font typeface="Raleway Bold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2.jpe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7.jpeg" Type="http://schemas.openxmlformats.org/officeDocument/2006/relationships/image"/><Relationship Id="rId7" Target="../media/image2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2.jpe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71022"/>
            <a:ext cx="5126886" cy="5033670"/>
          </a:xfrm>
          <a:custGeom>
            <a:avLst/>
            <a:gdLst/>
            <a:ahLst/>
            <a:cxnLst/>
            <a:rect r="r" b="b" t="t" l="l"/>
            <a:pathLst>
              <a:path h="5033670" w="5126886">
                <a:moveTo>
                  <a:pt x="0" y="0"/>
                </a:moveTo>
                <a:lnTo>
                  <a:pt x="5126886" y="0"/>
                </a:lnTo>
                <a:lnTo>
                  <a:pt x="5126886" y="5033670"/>
                </a:lnTo>
                <a:lnTo>
                  <a:pt x="0" y="5033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10087" y="3558294"/>
            <a:ext cx="6675000" cy="358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08"/>
              </a:lnSpc>
              <a:spcBef>
                <a:spcPct val="0"/>
              </a:spcBef>
            </a:pPr>
            <a:r>
              <a:rPr lang="en-US" b="true" sz="878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DETECT CHATGPT ANSWERS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83071" y="4465377"/>
            <a:ext cx="7702766" cy="1054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81"/>
              </a:lnSpc>
              <a:spcBef>
                <a:spcPct val="0"/>
              </a:spcBef>
            </a:pPr>
            <a:r>
              <a:rPr lang="en-US" b="true" sz="7624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ML OLYMPIAD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8278" y="8382184"/>
            <a:ext cx="16229175" cy="178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7"/>
              </a:lnSpc>
            </a:pPr>
            <a:r>
              <a:rPr lang="en-US" sz="2657" b="true">
                <a:solidFill>
                  <a:srgbClr val="FFFFFF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Amira MEJAAT (32009127)</a:t>
            </a:r>
          </a:p>
          <a:p>
            <a:pPr algn="l">
              <a:lnSpc>
                <a:spcPts val="2817"/>
              </a:lnSpc>
            </a:pPr>
            <a:r>
              <a:rPr lang="en-US" sz="2657" b="true">
                <a:solidFill>
                  <a:srgbClr val="FFFFFF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Cheila LOPES TAVARES (32006548) </a:t>
            </a:r>
          </a:p>
          <a:p>
            <a:pPr algn="l">
              <a:lnSpc>
                <a:spcPts val="2817"/>
              </a:lnSpc>
            </a:pPr>
            <a:r>
              <a:rPr lang="en-US" sz="2657" b="true">
                <a:solidFill>
                  <a:srgbClr val="FFFFFF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Marine MANDINA (32211029)</a:t>
            </a:r>
          </a:p>
          <a:p>
            <a:pPr algn="l">
              <a:lnSpc>
                <a:spcPts val="2817"/>
              </a:lnSpc>
            </a:pPr>
            <a:r>
              <a:rPr lang="en-US" sz="2657" b="true">
                <a:solidFill>
                  <a:srgbClr val="FFFFFF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Ihsane BENYAHIA (32012909) </a:t>
            </a:r>
          </a:p>
          <a:p>
            <a:pPr algn="just">
              <a:lnSpc>
                <a:spcPts val="2817"/>
              </a:lnSpc>
              <a:spcBef>
                <a:spcPct val="0"/>
              </a:spcBef>
            </a:pPr>
            <a:r>
              <a:rPr lang="en-US" b="true" sz="2657">
                <a:solidFill>
                  <a:srgbClr val="FFFFFF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M2-MCI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0047" y="869492"/>
            <a:ext cx="12889224" cy="3234024"/>
          </a:xfrm>
          <a:custGeom>
            <a:avLst/>
            <a:gdLst/>
            <a:ahLst/>
            <a:cxnLst/>
            <a:rect r="r" b="b" t="t" l="l"/>
            <a:pathLst>
              <a:path h="3234024" w="12889224">
                <a:moveTo>
                  <a:pt x="0" y="0"/>
                </a:moveTo>
                <a:lnTo>
                  <a:pt x="12889225" y="0"/>
                </a:lnTo>
                <a:lnTo>
                  <a:pt x="12889225" y="3234023"/>
                </a:lnTo>
                <a:lnTo>
                  <a:pt x="0" y="3234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13195" y="9535584"/>
            <a:ext cx="18688947" cy="5516176"/>
            <a:chOff x="0" y="0"/>
            <a:chExt cx="4922192" cy="14528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22192" cy="1452820"/>
            </a:xfrm>
            <a:custGeom>
              <a:avLst/>
              <a:gdLst/>
              <a:ahLst/>
              <a:cxnLst/>
              <a:rect r="r" b="b" t="t" l="l"/>
              <a:pathLst>
                <a:path h="1452820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1452820"/>
                  </a:lnTo>
                  <a:lnTo>
                    <a:pt x="0" y="1452820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22192" cy="1424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2511" y="4550609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44779" y="5328797"/>
            <a:ext cx="4529130" cy="4087830"/>
          </a:xfrm>
          <a:custGeom>
            <a:avLst/>
            <a:gdLst/>
            <a:ahLst/>
            <a:cxnLst/>
            <a:rect r="r" b="b" t="t" l="l"/>
            <a:pathLst>
              <a:path h="4087830" w="4529130">
                <a:moveTo>
                  <a:pt x="0" y="0"/>
                </a:moveTo>
                <a:lnTo>
                  <a:pt x="4529130" y="0"/>
                </a:lnTo>
                <a:lnTo>
                  <a:pt x="4529130" y="4087830"/>
                </a:lnTo>
                <a:lnTo>
                  <a:pt x="0" y="40878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54065" y="4217815"/>
            <a:ext cx="3132278" cy="2723720"/>
          </a:xfrm>
          <a:custGeom>
            <a:avLst/>
            <a:gdLst/>
            <a:ahLst/>
            <a:cxnLst/>
            <a:rect r="r" b="b" t="t" l="l"/>
            <a:pathLst>
              <a:path h="2723720" w="3132278">
                <a:moveTo>
                  <a:pt x="0" y="0"/>
                </a:moveTo>
                <a:lnTo>
                  <a:pt x="3132277" y="0"/>
                </a:lnTo>
                <a:lnTo>
                  <a:pt x="3132277" y="2723720"/>
                </a:lnTo>
                <a:lnTo>
                  <a:pt x="0" y="27237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37252" y="2255487"/>
            <a:ext cx="11896470" cy="922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90"/>
              </a:lnSpc>
              <a:spcBef>
                <a:spcPct val="0"/>
              </a:spcBef>
            </a:pPr>
            <a:r>
              <a:rPr lang="en-US" b="true" sz="6688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MORE TRAINING  </a:t>
            </a:r>
            <a:r>
              <a:rPr lang="en-US" b="true" sz="6688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MODELS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75678" y="1560323"/>
            <a:ext cx="1418817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6121" y="4868795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7953" y="4703548"/>
            <a:ext cx="2762528" cy="87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</a:pPr>
            <a:r>
              <a:rPr lang="en-US" sz="2133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MODEL : XGBOOST CLASSIFIER</a:t>
            </a:r>
          </a:p>
          <a:p>
            <a:pPr algn="l">
              <a:lnSpc>
                <a:spcPts val="2261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766498" y="6113813"/>
            <a:ext cx="4521502" cy="2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Trainnig the model and make predictions.</a:t>
            </a:r>
          </a:p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best target value achieved (optimized accuracy score) is 85%</a:t>
            </a:r>
          </a:p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About 60 answers were made from AI.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7953" y="5744206"/>
            <a:ext cx="4521502" cy="139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Bayesian Optimization is used to optimize hyperparameters for the XGBoost classifier</a:t>
            </a:r>
          </a:p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7023" y="9362113"/>
            <a:ext cx="18688947" cy="6180582"/>
            <a:chOff x="0" y="0"/>
            <a:chExt cx="4922192" cy="1627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2192" cy="1627808"/>
            </a:xfrm>
            <a:custGeom>
              <a:avLst/>
              <a:gdLst/>
              <a:ahLst/>
              <a:cxnLst/>
              <a:rect r="r" b="b" t="t" l="l"/>
              <a:pathLst>
                <a:path h="1627808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1627808"/>
                  </a:lnTo>
                  <a:lnTo>
                    <a:pt x="0" y="1627808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922192" cy="1599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7284" y="4353523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2907" y="7749155"/>
            <a:ext cx="6295458" cy="1561274"/>
          </a:xfrm>
          <a:custGeom>
            <a:avLst/>
            <a:gdLst/>
            <a:ahLst/>
            <a:cxnLst/>
            <a:rect r="r" b="b" t="t" l="l"/>
            <a:pathLst>
              <a:path h="1561274" w="6295458">
                <a:moveTo>
                  <a:pt x="0" y="0"/>
                </a:moveTo>
                <a:lnTo>
                  <a:pt x="6295459" y="0"/>
                </a:lnTo>
                <a:lnTo>
                  <a:pt x="6295459" y="1561274"/>
                </a:lnTo>
                <a:lnTo>
                  <a:pt x="0" y="15612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73746" y="4353523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956388" y="4149043"/>
            <a:ext cx="3144329" cy="3007619"/>
          </a:xfrm>
          <a:custGeom>
            <a:avLst/>
            <a:gdLst/>
            <a:ahLst/>
            <a:cxnLst/>
            <a:rect r="r" b="b" t="t" l="l"/>
            <a:pathLst>
              <a:path h="3007619" w="3144329">
                <a:moveTo>
                  <a:pt x="0" y="0"/>
                </a:moveTo>
                <a:lnTo>
                  <a:pt x="3144328" y="0"/>
                </a:lnTo>
                <a:lnTo>
                  <a:pt x="3144328" y="3007618"/>
                </a:lnTo>
                <a:lnTo>
                  <a:pt x="0" y="30076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10200" y="4446742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09520" y="7697471"/>
            <a:ext cx="1922687" cy="1664642"/>
          </a:xfrm>
          <a:custGeom>
            <a:avLst/>
            <a:gdLst/>
            <a:ahLst/>
            <a:cxnLst/>
            <a:rect r="r" b="b" t="t" l="l"/>
            <a:pathLst>
              <a:path h="1664642" w="1922687">
                <a:moveTo>
                  <a:pt x="0" y="0"/>
                </a:moveTo>
                <a:lnTo>
                  <a:pt x="1922687" y="0"/>
                </a:lnTo>
                <a:lnTo>
                  <a:pt x="1922687" y="1664642"/>
                </a:lnTo>
                <a:lnTo>
                  <a:pt x="0" y="16646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22011" y="276844"/>
            <a:ext cx="12889224" cy="3234024"/>
          </a:xfrm>
          <a:custGeom>
            <a:avLst/>
            <a:gdLst/>
            <a:ahLst/>
            <a:cxnLst/>
            <a:rect r="r" b="b" t="t" l="l"/>
            <a:pathLst>
              <a:path h="3234024" w="12889224">
                <a:moveTo>
                  <a:pt x="0" y="0"/>
                </a:moveTo>
                <a:lnTo>
                  <a:pt x="12889224" y="0"/>
                </a:lnTo>
                <a:lnTo>
                  <a:pt x="12889224" y="3234024"/>
                </a:lnTo>
                <a:lnTo>
                  <a:pt x="0" y="32340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30212" y="7661533"/>
            <a:ext cx="2379988" cy="1676810"/>
          </a:xfrm>
          <a:custGeom>
            <a:avLst/>
            <a:gdLst/>
            <a:ahLst/>
            <a:cxnLst/>
            <a:rect r="r" b="b" t="t" l="l"/>
            <a:pathLst>
              <a:path h="1676810" w="2379988">
                <a:moveTo>
                  <a:pt x="0" y="0"/>
                </a:moveTo>
                <a:lnTo>
                  <a:pt x="2379988" y="0"/>
                </a:lnTo>
                <a:lnTo>
                  <a:pt x="2379988" y="1676810"/>
                </a:lnTo>
                <a:lnTo>
                  <a:pt x="0" y="167681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175678" y="1560323"/>
            <a:ext cx="1418817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0894" y="4671709"/>
            <a:ext cx="283352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7628" y="4465792"/>
            <a:ext cx="3811192" cy="87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</a:pPr>
            <a:r>
              <a:rPr lang="en-US" sz="2133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MODEL : LIGHTGBM CLASSIFIER (LGMC)</a:t>
            </a:r>
          </a:p>
          <a:p>
            <a:pPr algn="l">
              <a:lnSpc>
                <a:spcPts val="2261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37628" y="5246184"/>
            <a:ext cx="3811192" cy="25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LightGBM Classifier (LGMC) is trained using optimized data (X_train1).</a:t>
            </a:r>
          </a:p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BayesianOptimization</a:t>
            </a:r>
          </a:p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spcBef>
                <a:spcPct val="0"/>
              </a:spcBef>
              <a:buFont typeface="Arial"/>
              <a:buChar char="•"/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Achieved reliability score: 0.84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17356" y="4671709"/>
            <a:ext cx="283352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5.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03841" y="4395288"/>
            <a:ext cx="3811192" cy="87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</a:pPr>
            <a:r>
              <a:rPr lang="en-US" sz="2133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MODEL : LOGISTIC REGRESSION</a:t>
            </a:r>
          </a:p>
          <a:p>
            <a:pPr algn="l">
              <a:lnSpc>
                <a:spcPts val="2261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983271" y="5254971"/>
            <a:ext cx="3811192" cy="1674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Logistic Regression model is introduced for binary classification.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Achieved accuracy: 95%</a:t>
            </a:r>
          </a:p>
          <a:p>
            <a:pPr algn="l">
              <a:lnSpc>
                <a:spcPts val="2181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653810" y="4764929"/>
            <a:ext cx="283352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4.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260545" y="4559012"/>
            <a:ext cx="3811192" cy="1161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</a:pPr>
            <a:r>
              <a:rPr lang="en-US" sz="2133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MODEL : CATBOOST CLASSIFIER</a:t>
            </a:r>
          </a:p>
          <a:p>
            <a:pPr algn="l">
              <a:lnSpc>
                <a:spcPts val="2261"/>
              </a:lnSpc>
            </a:pPr>
          </a:p>
          <a:p>
            <a:pPr algn="l">
              <a:lnSpc>
                <a:spcPts val="2261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6260545" y="5339404"/>
            <a:ext cx="3811192" cy="222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LightGBM Classifier (LGMC) is trained using optimized data (X_train1).</a:t>
            </a:r>
          </a:p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BayesianOptimization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spcBef>
                <a:spcPct val="0"/>
              </a:spcBef>
              <a:buFont typeface="Arial"/>
              <a:buChar char="•"/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Achieved reliability score: 0.85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69216" y="1662840"/>
            <a:ext cx="11896470" cy="922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90"/>
              </a:lnSpc>
              <a:spcBef>
                <a:spcPct val="0"/>
              </a:spcBef>
            </a:pPr>
            <a:r>
              <a:rPr lang="en-US" b="true" sz="6688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MORE TRAINING  </a:t>
            </a:r>
            <a:r>
              <a:rPr lang="en-US" b="true" sz="6688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MODELS 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89345" y="3976471"/>
            <a:ext cx="9905150" cy="105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12"/>
              </a:lnSpc>
              <a:spcBef>
                <a:spcPct val="0"/>
              </a:spcBef>
            </a:pPr>
            <a:r>
              <a:rPr lang="en-US" b="true" sz="75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&amp; FINAL 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175678" y="1560323"/>
            <a:ext cx="1418817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86513" y="5342696"/>
            <a:ext cx="10898120" cy="3915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21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Multiple models are tested to ensure optimal performance.</a:t>
            </a:r>
          </a:p>
          <a:p>
            <a:pPr algn="l">
              <a:lnSpc>
                <a:spcPts val="3402"/>
              </a:lnSpc>
            </a:pPr>
          </a:p>
          <a:p>
            <a:pPr algn="l">
              <a:lnSpc>
                <a:spcPts val="3402"/>
              </a:lnSpc>
            </a:pPr>
            <a:r>
              <a:rPr lang="en-US" sz="321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The Model  Linear Regression Achieved accuracy: </a:t>
            </a:r>
          </a:p>
          <a:p>
            <a:pPr algn="l">
              <a:lnSpc>
                <a:spcPts val="3402"/>
              </a:lnSpc>
            </a:pPr>
          </a:p>
          <a:p>
            <a:pPr algn="l">
              <a:lnSpc>
                <a:spcPts val="3402"/>
              </a:lnSpc>
            </a:pPr>
            <a:r>
              <a:rPr lang="en-US" sz="32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95% which is undeniably the best result. </a:t>
            </a:r>
          </a:p>
          <a:p>
            <a:pPr algn="l">
              <a:lnSpc>
                <a:spcPts val="3402"/>
              </a:lnSpc>
            </a:pPr>
          </a:p>
          <a:p>
            <a:pPr algn="l">
              <a:lnSpc>
                <a:spcPts val="3402"/>
              </a:lnSpc>
            </a:pPr>
            <a:r>
              <a:rPr lang="en-US" sz="32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About 190 answers are human-written; whereas about </a:t>
            </a:r>
          </a:p>
          <a:p>
            <a:pPr algn="l">
              <a:lnSpc>
                <a:spcPts val="3402"/>
              </a:lnSpc>
              <a:spcBef>
                <a:spcPct val="0"/>
              </a:spcBef>
            </a:pPr>
            <a:r>
              <a:rPr lang="en-US" sz="32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60 are AI-generated answers. 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235739" y="2695386"/>
            <a:ext cx="3751228" cy="3751228"/>
            <a:chOff x="0" y="0"/>
            <a:chExt cx="14840029" cy="1484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38492" t="0" r="-38492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2235739" y="5713627"/>
            <a:ext cx="3751228" cy="3751228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-16665" r="223" b="-16666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559224" y="3002514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498042" y="8169056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286513" y="2763464"/>
            <a:ext cx="7464419" cy="1117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20"/>
              </a:lnSpc>
              <a:spcBef>
                <a:spcPct val="0"/>
              </a:spcBef>
            </a:pPr>
            <a:r>
              <a:rPr lang="en-US" b="true" sz="8038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PREDICTION 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51704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4"/>
                </a:lnTo>
                <a:lnTo>
                  <a:pt x="0" y="1757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98042" y="8379593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4"/>
                </a:lnTo>
                <a:lnTo>
                  <a:pt x="0" y="1757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571956" y="2519655"/>
          <a:ext cx="15313130" cy="6738645"/>
        </p:xfrm>
        <a:graphic>
          <a:graphicData uri="http://schemas.openxmlformats.org/drawingml/2006/table">
            <a:tbl>
              <a:tblPr/>
              <a:tblGrid>
                <a:gridCol w="2831008"/>
                <a:gridCol w="2483783"/>
                <a:gridCol w="3090488"/>
                <a:gridCol w="3554521"/>
                <a:gridCol w="3353330"/>
              </a:tblGrid>
              <a:tr h="21955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 b="true">
                          <a:solidFill>
                            <a:srgbClr val="FFFFFF"/>
                          </a:solidFill>
                          <a:latin typeface="TT Lakes Neue Bold"/>
                          <a:ea typeface="TT Lakes Neue Bold"/>
                          <a:cs typeface="TT Lakes Neue Bold"/>
                          <a:sym typeface="TT Lakes Neue Bold"/>
                        </a:rPr>
                        <a:t>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 b="true">
                          <a:solidFill>
                            <a:srgbClr val="FFFFFF"/>
                          </a:solidFill>
                          <a:latin typeface="TT Lakes Neue Bold"/>
                          <a:ea typeface="TT Lakes Neue Bold"/>
                          <a:cs typeface="TT Lakes Neue Bold"/>
                          <a:sym typeface="TT Lakes Neue Bold"/>
                        </a:rPr>
                        <a:t>Word 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 b="true">
                          <a:solidFill>
                            <a:srgbClr val="FFFFFF"/>
                          </a:solidFill>
                          <a:latin typeface="TT Lakes Neue Bold"/>
                          <a:ea typeface="TT Lakes Neue Bold"/>
                          <a:cs typeface="TT Lakes Neue Bold"/>
                          <a:sym typeface="TT Lakes Neue Bold"/>
                        </a:rPr>
                        <a:t>Sentence 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 b="true">
                          <a:solidFill>
                            <a:srgbClr val="FFFFFF"/>
                          </a:solidFill>
                          <a:latin typeface="TT Lakes Neue Bold"/>
                          <a:ea typeface="TT Lakes Neue Bold"/>
                          <a:cs typeface="TT Lakes Neue Bold"/>
                          <a:sym typeface="TT Lakes Neue Bold"/>
                        </a:rPr>
                        <a:t>Coefficient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30"/>
                        </a:lnSpc>
                      </a:pPr>
                      <a:r>
                        <a:rPr lang="en-US" sz="1950" b="true">
                          <a:solidFill>
                            <a:srgbClr val="FFFFFF"/>
                          </a:solidFill>
                          <a:latin typeface="TT Lakes Neue Bold"/>
                          <a:ea typeface="TT Lakes Neue Bold"/>
                          <a:cs typeface="TT Lakes Neue Bold"/>
                          <a:sym typeface="TT Lakes Neue Bold"/>
                        </a:rPr>
                        <a:t>Label (0 = Human, 1 = ChatGPT)</a:t>
                      </a:r>
                    </a:p>
                    <a:p>
                      <a:pPr algn="ctr">
                        <a:lnSpc>
                          <a:spcPts val="273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T1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0.338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T2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0.846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T3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0.000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T4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300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1.015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9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T5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0.63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 ? (Model Prediction)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6175678" y="1560323"/>
            <a:ext cx="1418817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96338" y="700726"/>
            <a:ext cx="13388749" cy="140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  <a:spcBef>
                <a:spcPct val="0"/>
              </a:spcBef>
            </a:pPr>
            <a:r>
              <a:rPr lang="en-US" b="true" sz="5176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EXAMPLE OF LINEAR REGRESSION MODEL FOR TEXT CLASSIFICATION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51704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4"/>
                </a:lnTo>
                <a:lnTo>
                  <a:pt x="0" y="1757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98042" y="8169056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01401" y="2504421"/>
          <a:ext cx="7796981" cy="6746262"/>
        </p:xfrm>
        <a:graphic>
          <a:graphicData uri="http://schemas.openxmlformats.org/drawingml/2006/table">
            <a:tbl>
              <a:tblPr/>
              <a:tblGrid>
                <a:gridCol w="1035336"/>
                <a:gridCol w="1345481"/>
                <a:gridCol w="1674137"/>
                <a:gridCol w="1925507"/>
                <a:gridCol w="1816520"/>
              </a:tblGrid>
              <a:tr h="22031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 b="true">
                          <a:solidFill>
                            <a:srgbClr val="FFFFFF"/>
                          </a:solidFill>
                          <a:latin typeface="TT Lakes Neue Bold"/>
                          <a:ea typeface="TT Lakes Neue Bold"/>
                          <a:cs typeface="TT Lakes Neue Bold"/>
                          <a:sym typeface="TT Lakes Neue Bold"/>
                        </a:rPr>
                        <a:t>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 b="true">
                          <a:solidFill>
                            <a:srgbClr val="FFFFFF"/>
                          </a:solidFill>
                          <a:latin typeface="TT Lakes Neue Bold"/>
                          <a:ea typeface="TT Lakes Neue Bold"/>
                          <a:cs typeface="TT Lakes Neue Bold"/>
                          <a:sym typeface="TT Lakes Neue Bold"/>
                        </a:rPr>
                        <a:t>Word 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 b="true">
                          <a:solidFill>
                            <a:srgbClr val="FFFFFF"/>
                          </a:solidFill>
                          <a:latin typeface="TT Lakes Neue Bold"/>
                          <a:ea typeface="TT Lakes Neue Bold"/>
                          <a:cs typeface="TT Lakes Neue Bold"/>
                          <a:sym typeface="TT Lakes Neue Bold"/>
                        </a:rPr>
                        <a:t>Sentence 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 b="true">
                          <a:solidFill>
                            <a:srgbClr val="FFFFFF"/>
                          </a:solidFill>
                          <a:latin typeface="TT Lakes Neue Bold"/>
                          <a:ea typeface="TT Lakes Neue Bold"/>
                          <a:cs typeface="TT Lakes Neue Bold"/>
                          <a:sym typeface="TT Lakes Neue Bold"/>
                        </a:rPr>
                        <a:t>Coefficient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30"/>
                        </a:lnSpc>
                      </a:pPr>
                      <a:r>
                        <a:rPr lang="en-US" sz="1950" b="true">
                          <a:solidFill>
                            <a:srgbClr val="FFFFFF"/>
                          </a:solidFill>
                          <a:latin typeface="TT Lakes Neue Bold"/>
                          <a:ea typeface="TT Lakes Neue Bold"/>
                          <a:cs typeface="TT Lakes Neue Bold"/>
                          <a:sym typeface="TT Lakes Neue Bold"/>
                        </a:rPr>
                        <a:t>Label (0 = Human, 1 = ChatGPT)</a:t>
                      </a:r>
                    </a:p>
                    <a:p>
                      <a:pPr algn="ctr">
                        <a:lnSpc>
                          <a:spcPts val="273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5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T1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0.338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5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T2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250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0.846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5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T3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0.000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5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T4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300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1.015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9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T5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120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>
                          <a:solidFill>
                            <a:srgbClr val="FFFFFF"/>
                          </a:solidFill>
                          <a:latin typeface="TT Lakes Neue"/>
                          <a:ea typeface="TT Lakes Neue"/>
                          <a:cs typeface="TT Lakes Neue"/>
                          <a:sym typeface="TT Lakes Neue"/>
                        </a:rPr>
                        <a:t>0.63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0"/>
                        </a:lnSpc>
                        <a:defRPr/>
                      </a:pPr>
                      <a:r>
                        <a:rPr lang="en-US" sz="1950" b="true">
                          <a:solidFill>
                            <a:srgbClr val="FFFFFF"/>
                          </a:solidFill>
                          <a:latin typeface="TT Lakes Neue Bold"/>
                          <a:ea typeface="TT Lakes Neue Bold"/>
                          <a:cs typeface="TT Lakes Neue Bold"/>
                          <a:sym typeface="TT Lakes Neue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6647993" y="8210794"/>
            <a:ext cx="911782" cy="911782"/>
          </a:xfrm>
          <a:custGeom>
            <a:avLst/>
            <a:gdLst/>
            <a:ahLst/>
            <a:cxnLst/>
            <a:rect r="r" b="b" t="t" l="l"/>
            <a:pathLst>
              <a:path h="911782" w="911782">
                <a:moveTo>
                  <a:pt x="0" y="0"/>
                </a:moveTo>
                <a:lnTo>
                  <a:pt x="911782" y="0"/>
                </a:lnTo>
                <a:lnTo>
                  <a:pt x="911782" y="911782"/>
                </a:lnTo>
                <a:lnTo>
                  <a:pt x="0" y="9117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175678" y="1560323"/>
            <a:ext cx="1418817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96338" y="700726"/>
            <a:ext cx="13388749" cy="140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  <a:spcBef>
                <a:spcPct val="0"/>
              </a:spcBef>
            </a:pPr>
            <a:r>
              <a:rPr lang="en-US" b="true" sz="5176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EXAMPLE OF LINEAR REGRESSION MODEL FOR TEXT CLASSIFICATION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73029" y="2758060"/>
            <a:ext cx="9407036" cy="1075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1"/>
              </a:lnSpc>
            </a:pPr>
            <a:r>
              <a:rPr lang="en-US" sz="2643" b="true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Equation Determined by Model:</a:t>
            </a:r>
          </a:p>
          <a:p>
            <a:pPr algn="l">
              <a:lnSpc>
                <a:spcPts val="2801"/>
              </a:lnSpc>
            </a:pPr>
          </a:p>
          <a:p>
            <a:pPr algn="l" marL="570659" indent="-285330" lvl="1">
              <a:lnSpc>
                <a:spcPts val="2801"/>
              </a:lnSpc>
              <a:buFont typeface="Arial"/>
              <a:buChar char="•"/>
            </a:pPr>
            <a:r>
              <a:rPr lang="en-US" b="true" sz="264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Y=0.004×(word count)+0.05×(sentence count)−0.1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73029" y="4484766"/>
            <a:ext cx="8004123" cy="1075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1"/>
              </a:lnSpc>
            </a:pPr>
            <a:r>
              <a:rPr lang="en-US" sz="2643" b="true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Prediction for Text T5:</a:t>
            </a:r>
          </a:p>
          <a:p>
            <a:pPr algn="l">
              <a:lnSpc>
                <a:spcPts val="2801"/>
              </a:lnSpc>
            </a:pPr>
          </a:p>
          <a:p>
            <a:pPr algn="l" marL="570659" indent="-285330" lvl="1">
              <a:lnSpc>
                <a:spcPts val="2801"/>
              </a:lnSpc>
              <a:buFont typeface="Arial"/>
              <a:buChar char="•"/>
            </a:pPr>
            <a:r>
              <a:rPr lang="en-US" b="true" sz="264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Y=0.004×120+0.05×5−0.1=0.63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73029" y="6163549"/>
            <a:ext cx="8004123" cy="142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1"/>
              </a:lnSpc>
            </a:pPr>
            <a:r>
              <a:rPr lang="en-US" sz="2643" b="true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Result:</a:t>
            </a:r>
          </a:p>
          <a:p>
            <a:pPr algn="l">
              <a:lnSpc>
                <a:spcPts val="2801"/>
              </a:lnSpc>
            </a:pPr>
          </a:p>
          <a:p>
            <a:pPr algn="l" marL="570659" indent="-285330" lvl="1">
              <a:lnSpc>
                <a:spcPts val="2801"/>
              </a:lnSpc>
              <a:buFont typeface="Arial"/>
              <a:buChar char="•"/>
            </a:pPr>
            <a:r>
              <a:rPr lang="en-US" b="true" sz="264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 </a:t>
            </a:r>
            <a:r>
              <a:rPr lang="en-US" b="true" sz="264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Prediction = 0.63, indicating the text is most likely generated by ChatGPT.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73029" y="8239369"/>
            <a:ext cx="8512058" cy="1075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1"/>
              </a:lnSpc>
            </a:pPr>
            <a:r>
              <a:rPr lang="en-US" sz="2643" b="true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Accuracy:</a:t>
            </a:r>
          </a:p>
          <a:p>
            <a:pPr algn="l">
              <a:lnSpc>
                <a:spcPts val="2801"/>
              </a:lnSpc>
            </a:pPr>
          </a:p>
          <a:p>
            <a:pPr algn="l" marL="570659" indent="-285330" lvl="1">
              <a:lnSpc>
                <a:spcPts val="2801"/>
              </a:lnSpc>
              <a:buFont typeface="Arial"/>
              <a:buChar char="•"/>
            </a:pPr>
            <a:r>
              <a:rPr lang="en-US" b="true" sz="264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 Th</a:t>
            </a:r>
            <a:r>
              <a:rPr lang="en-US" b="true" sz="264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e model achieves a high accuracy of 95%.</a:t>
            </a:r>
          </a:p>
        </p:txBody>
      </p:sp>
    </p:spTree>
  </p:cSld>
  <p:clrMapOvr>
    <a:masterClrMapping/>
  </p:clrMapOvr>
  <p:transition spd="fast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1939" y="3761942"/>
            <a:ext cx="7802895" cy="898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1"/>
              </a:lnSpc>
              <a:spcBef>
                <a:spcPct val="0"/>
              </a:spcBef>
            </a:pPr>
            <a:r>
              <a:rPr lang="en-US" b="true" sz="6472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1939" y="2771586"/>
            <a:ext cx="8026633" cy="846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9"/>
              </a:lnSpc>
              <a:spcBef>
                <a:spcPct val="0"/>
              </a:spcBef>
            </a:pPr>
            <a:r>
              <a:rPr lang="en-US" b="true" sz="6065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FINAL THOUGHTS &amp;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14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11939" y="5112630"/>
            <a:ext cx="8357710" cy="333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This workflows show that it is pretty much simple to detect AI generating user and  can be applied to real-world AI detection tasks, such as: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Identifying AI-written essays or articles</a:t>
            </a:r>
          </a:p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However we can wonder whether AI technology will advance so much in the coming year that the viability of these models will decline</a:t>
            </a:r>
          </a:p>
          <a:p>
            <a:pPr algn="l">
              <a:lnSpc>
                <a:spcPts val="2181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11729844" y="1178667"/>
            <a:ext cx="3051236" cy="4878430"/>
          </a:xfrm>
          <a:custGeom>
            <a:avLst/>
            <a:gdLst/>
            <a:ahLst/>
            <a:cxnLst/>
            <a:rect r="r" b="b" t="t" l="l"/>
            <a:pathLst>
              <a:path h="4878430" w="3051236">
                <a:moveTo>
                  <a:pt x="0" y="0"/>
                </a:moveTo>
                <a:lnTo>
                  <a:pt x="3051237" y="0"/>
                </a:lnTo>
                <a:lnTo>
                  <a:pt x="3051237" y="4878430"/>
                </a:lnTo>
                <a:lnTo>
                  <a:pt x="0" y="4878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325015" y="2281387"/>
            <a:ext cx="3860896" cy="2542532"/>
            <a:chOff x="0" y="0"/>
            <a:chExt cx="812800" cy="5352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35257"/>
            </a:xfrm>
            <a:custGeom>
              <a:avLst/>
              <a:gdLst/>
              <a:ahLst/>
              <a:cxnLst/>
              <a:rect r="r" b="b" t="t" l="l"/>
              <a:pathLst>
                <a:path h="53525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35257"/>
                  </a:lnTo>
                  <a:lnTo>
                    <a:pt x="0" y="535257"/>
                  </a:lnTo>
                  <a:close/>
                </a:path>
              </a:pathLst>
            </a:custGeom>
            <a:blipFill>
              <a:blip r:embed="rId6"/>
              <a:stretch>
                <a:fillRect l="0" t="-680" r="0" b="-68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-5400000">
            <a:off x="11729844" y="4427251"/>
            <a:ext cx="3051236" cy="4878430"/>
          </a:xfrm>
          <a:custGeom>
            <a:avLst/>
            <a:gdLst/>
            <a:ahLst/>
            <a:cxnLst/>
            <a:rect r="r" b="b" t="t" l="l"/>
            <a:pathLst>
              <a:path h="4878430" w="3051236">
                <a:moveTo>
                  <a:pt x="0" y="0"/>
                </a:moveTo>
                <a:lnTo>
                  <a:pt x="3051237" y="0"/>
                </a:lnTo>
                <a:lnTo>
                  <a:pt x="3051237" y="4878430"/>
                </a:lnTo>
                <a:lnTo>
                  <a:pt x="0" y="4878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325015" y="5529971"/>
            <a:ext cx="3860896" cy="2542532"/>
            <a:chOff x="0" y="0"/>
            <a:chExt cx="812800" cy="53525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535257"/>
            </a:xfrm>
            <a:custGeom>
              <a:avLst/>
              <a:gdLst/>
              <a:ahLst/>
              <a:cxnLst/>
              <a:rect r="r" b="b" t="t" l="l"/>
              <a:pathLst>
                <a:path h="53525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35257"/>
                  </a:lnTo>
                  <a:lnTo>
                    <a:pt x="0" y="535257"/>
                  </a:lnTo>
                  <a:close/>
                </a:path>
              </a:pathLst>
            </a:custGeom>
            <a:blipFill>
              <a:blip r:embed="rId7"/>
              <a:stretch>
                <a:fillRect l="0" t="-680" r="0" b="-680"/>
              </a:stretch>
            </a:blipFill>
          </p:spPr>
        </p:sp>
      </p:grpSp>
    </p:spTree>
  </p:cSld>
  <p:clrMapOvr>
    <a:masterClrMapping/>
  </p:clrMapOvr>
  <p:transition spd="fast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984803" y="-1314334"/>
            <a:ext cx="8318394" cy="13299759"/>
          </a:xfrm>
          <a:custGeom>
            <a:avLst/>
            <a:gdLst/>
            <a:ahLst/>
            <a:cxnLst/>
            <a:rect r="r" b="b" t="t" l="l"/>
            <a:pathLst>
              <a:path h="13299759" w="8318394">
                <a:moveTo>
                  <a:pt x="0" y="0"/>
                </a:moveTo>
                <a:lnTo>
                  <a:pt x="8318394" y="0"/>
                </a:lnTo>
                <a:lnTo>
                  <a:pt x="8318394" y="13299759"/>
                </a:lnTo>
                <a:lnTo>
                  <a:pt x="0" y="13299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75678" y="1560323"/>
            <a:ext cx="1418817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95089" y="4598153"/>
            <a:ext cx="5097823" cy="163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23"/>
              </a:lnSpc>
              <a:spcBef>
                <a:spcPct val="0"/>
              </a:spcBef>
            </a:pPr>
            <a:r>
              <a:rPr lang="en-US" b="true" sz="11814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YOU!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45623" y="3359600"/>
            <a:ext cx="5796755" cy="163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23"/>
              </a:lnSpc>
              <a:spcBef>
                <a:spcPct val="0"/>
              </a:spcBef>
            </a:pPr>
            <a:r>
              <a:rPr lang="en-US" b="true" sz="11814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THANK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66982" y="6453937"/>
            <a:ext cx="8754036" cy="378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3"/>
              </a:lnSpc>
              <a:spcBef>
                <a:spcPct val="0"/>
              </a:spcBef>
            </a:pPr>
            <a:r>
              <a:rPr lang="en-US" sz="255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 you for listenning 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494121" y="857710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0474" y="4355168"/>
            <a:ext cx="18688947" cy="4503244"/>
            <a:chOff x="0" y="0"/>
            <a:chExt cx="4922192" cy="1186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2192" cy="1186040"/>
            </a:xfrm>
            <a:custGeom>
              <a:avLst/>
              <a:gdLst/>
              <a:ahLst/>
              <a:cxnLst/>
              <a:rect r="r" b="b" t="t" l="l"/>
              <a:pathLst>
                <a:path h="1186040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1186040"/>
                  </a:lnTo>
                  <a:lnTo>
                    <a:pt x="0" y="1186040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922192" cy="115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73694" y="4860535"/>
            <a:ext cx="13790884" cy="3939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1"/>
              </a:lnSpc>
            </a:pPr>
            <a:r>
              <a:rPr lang="en-US" sz="2954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The dataset consists of prompts (questions) on various topics, including:</a:t>
            </a:r>
          </a:p>
          <a:p>
            <a:pPr algn="l">
              <a:lnSpc>
                <a:spcPts val="3131"/>
              </a:lnSpc>
            </a:pPr>
          </a:p>
          <a:p>
            <a:pPr algn="l" marL="637847" indent="-318923" lvl="1">
              <a:lnSpc>
                <a:spcPts val="3131"/>
              </a:lnSpc>
              <a:buFont typeface="Arial"/>
              <a:buChar char="•"/>
            </a:pPr>
            <a:r>
              <a:rPr lang="en-US" sz="295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Opinion-based discussions</a:t>
            </a:r>
          </a:p>
          <a:p>
            <a:pPr algn="l" marL="637847" indent="-318923" lvl="1">
              <a:lnSpc>
                <a:spcPts val="3131"/>
              </a:lnSpc>
              <a:buFont typeface="Arial"/>
              <a:buChar char="•"/>
            </a:pPr>
            <a:r>
              <a:rPr lang="en-US" sz="295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General knowledge inquiries</a:t>
            </a:r>
          </a:p>
          <a:p>
            <a:pPr algn="l" marL="637847" indent="-318923" lvl="1">
              <a:lnSpc>
                <a:spcPts val="3131"/>
              </a:lnSpc>
              <a:buFont typeface="Arial"/>
              <a:buChar char="•"/>
            </a:pPr>
            <a:r>
              <a:rPr lang="en-US" sz="295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Scientific facts</a:t>
            </a:r>
          </a:p>
          <a:p>
            <a:pPr algn="l" marL="637847" indent="-318923" lvl="1">
              <a:lnSpc>
                <a:spcPts val="3131"/>
              </a:lnSpc>
              <a:buFont typeface="Arial"/>
              <a:buChar char="•"/>
            </a:pPr>
            <a:r>
              <a:rPr lang="en-US" sz="295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Special cases for added complexity</a:t>
            </a:r>
          </a:p>
          <a:p>
            <a:pPr algn="l">
              <a:lnSpc>
                <a:spcPts val="3131"/>
              </a:lnSpc>
            </a:pPr>
          </a:p>
          <a:p>
            <a:pPr algn="l">
              <a:lnSpc>
                <a:spcPts val="3131"/>
              </a:lnSpc>
            </a:pPr>
          </a:p>
          <a:p>
            <a:pPr algn="l">
              <a:lnSpc>
                <a:spcPts val="3131"/>
              </a:lnSpc>
              <a:spcBef>
                <a:spcPct val="0"/>
              </a:spcBef>
            </a:pPr>
            <a:r>
              <a:rPr lang="en-US" b="true" sz="2954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Each prompt contains a mix of AI and human responses, but the ratio varies.</a:t>
            </a:r>
          </a:p>
          <a:p>
            <a:pPr algn="l">
              <a:lnSpc>
                <a:spcPts val="313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769136" y="2190004"/>
            <a:ext cx="4225683" cy="11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  <a:spcBef>
                <a:spcPct val="0"/>
              </a:spcBef>
            </a:pPr>
            <a:r>
              <a:rPr lang="en-US" b="true" sz="4217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HUMAN RESPONSES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01934" y="2227312"/>
            <a:ext cx="5906758" cy="106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3"/>
              </a:lnSpc>
              <a:spcBef>
                <a:spcPct val="0"/>
              </a:spcBef>
            </a:pPr>
            <a:r>
              <a:rPr lang="en-US" b="true" sz="3889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CLASSIFYING AI-GENERATED VS.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02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2953378" y="3768896"/>
            <a:ext cx="4146166" cy="6629044"/>
          </a:xfrm>
          <a:custGeom>
            <a:avLst/>
            <a:gdLst/>
            <a:ahLst/>
            <a:cxnLst/>
            <a:rect r="r" b="b" t="t" l="l"/>
            <a:pathLst>
              <a:path h="6629044" w="4146166">
                <a:moveTo>
                  <a:pt x="0" y="0"/>
                </a:moveTo>
                <a:lnTo>
                  <a:pt x="4146165" y="0"/>
                </a:lnTo>
                <a:lnTo>
                  <a:pt x="4146165" y="6629044"/>
                </a:lnTo>
                <a:lnTo>
                  <a:pt x="0" y="6629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03276" y="5267325"/>
            <a:ext cx="5246370" cy="3454914"/>
            <a:chOff x="0" y="0"/>
            <a:chExt cx="812800" cy="5352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535257"/>
            </a:xfrm>
            <a:custGeom>
              <a:avLst/>
              <a:gdLst/>
              <a:ahLst/>
              <a:cxnLst/>
              <a:rect r="r" b="b" t="t" l="l"/>
              <a:pathLst>
                <a:path h="53525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35257"/>
                  </a:lnTo>
                  <a:lnTo>
                    <a:pt x="0" y="535257"/>
                  </a:lnTo>
                  <a:close/>
                </a:path>
              </a:pathLst>
            </a:custGeom>
            <a:blipFill>
              <a:blip r:embed="rId4"/>
              <a:stretch>
                <a:fillRect l="0" t="-15927" r="0" b="-112421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11939" y="3790517"/>
            <a:ext cx="6436672" cy="116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LEARNING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1939" y="2809686"/>
            <a:ext cx="5702432" cy="116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MACHINE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03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705110" y="3106423"/>
            <a:ext cx="5728861" cy="871089"/>
            <a:chOff x="0" y="0"/>
            <a:chExt cx="7638482" cy="11614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82960" cy="1161452"/>
            </a:xfrm>
            <a:custGeom>
              <a:avLst/>
              <a:gdLst/>
              <a:ahLst/>
              <a:cxnLst/>
              <a:rect r="r" b="b" t="t" l="l"/>
              <a:pathLst>
                <a:path h="1161452" w="1182960">
                  <a:moveTo>
                    <a:pt x="0" y="0"/>
                  </a:moveTo>
                  <a:lnTo>
                    <a:pt x="1182960" y="0"/>
                  </a:lnTo>
                  <a:lnTo>
                    <a:pt x="1182960" y="1161452"/>
                  </a:lnTo>
                  <a:lnTo>
                    <a:pt x="0" y="1161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72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591480" y="414723"/>
              <a:ext cx="377802" cy="360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67"/>
                </a:lnSpc>
                <a:spcBef>
                  <a:spcPct val="0"/>
                </a:spcBef>
              </a:pPr>
              <a:r>
                <a:rPr lang="en-US" sz="1950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1.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533681" y="405198"/>
              <a:ext cx="6104801" cy="412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61"/>
                </a:lnSpc>
                <a:spcBef>
                  <a:spcPct val="0"/>
                </a:spcBef>
              </a:pPr>
              <a:r>
                <a:rPr lang="en-US" b="true" sz="2133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DATA IMPORT &amp; PREPROCESSING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705110" y="4317280"/>
            <a:ext cx="7064710" cy="871089"/>
            <a:chOff x="0" y="0"/>
            <a:chExt cx="9419614" cy="116145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82960" cy="1161452"/>
            </a:xfrm>
            <a:custGeom>
              <a:avLst/>
              <a:gdLst/>
              <a:ahLst/>
              <a:cxnLst/>
              <a:rect r="r" b="b" t="t" l="l"/>
              <a:pathLst>
                <a:path h="1161452" w="1182960">
                  <a:moveTo>
                    <a:pt x="0" y="0"/>
                  </a:moveTo>
                  <a:lnTo>
                    <a:pt x="1182960" y="0"/>
                  </a:lnTo>
                  <a:lnTo>
                    <a:pt x="1182960" y="1161452"/>
                  </a:lnTo>
                  <a:lnTo>
                    <a:pt x="0" y="1161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72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591480" y="414723"/>
              <a:ext cx="377802" cy="360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67"/>
                </a:lnSpc>
                <a:spcBef>
                  <a:spcPct val="0"/>
                </a:spcBef>
              </a:pPr>
              <a:r>
                <a:rPr lang="en-US" sz="1950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2.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533681" y="405198"/>
              <a:ext cx="7885933" cy="412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61"/>
                </a:lnSpc>
                <a:spcBef>
                  <a:spcPct val="0"/>
                </a:spcBef>
              </a:pPr>
              <a:r>
                <a:rPr lang="en-US" b="true" sz="2133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DATA RESHAPING &amp; FEATURE ENGINEERING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705110" y="5443436"/>
            <a:ext cx="5872750" cy="871089"/>
            <a:chOff x="0" y="0"/>
            <a:chExt cx="7830334" cy="116145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82960" cy="1161452"/>
            </a:xfrm>
            <a:custGeom>
              <a:avLst/>
              <a:gdLst/>
              <a:ahLst/>
              <a:cxnLst/>
              <a:rect r="r" b="b" t="t" l="l"/>
              <a:pathLst>
                <a:path h="1161452" w="1182960">
                  <a:moveTo>
                    <a:pt x="0" y="0"/>
                  </a:moveTo>
                  <a:lnTo>
                    <a:pt x="1182960" y="0"/>
                  </a:lnTo>
                  <a:lnTo>
                    <a:pt x="1182960" y="1161452"/>
                  </a:lnTo>
                  <a:lnTo>
                    <a:pt x="0" y="1161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72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591480" y="414723"/>
              <a:ext cx="377802" cy="360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67"/>
                </a:lnSpc>
                <a:spcBef>
                  <a:spcPct val="0"/>
                </a:spcBef>
              </a:pPr>
              <a:r>
                <a:rPr lang="en-US" sz="1950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3.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533681" y="405198"/>
              <a:ext cx="6296653" cy="412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61"/>
                </a:lnSpc>
                <a:spcBef>
                  <a:spcPct val="0"/>
                </a:spcBef>
              </a:pPr>
              <a:r>
                <a:rPr lang="en-US" b="true" sz="2133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TOKENIZATION &amp; VECTORIZATION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05110" y="6647900"/>
            <a:ext cx="5934239" cy="871037"/>
            <a:chOff x="0" y="0"/>
            <a:chExt cx="7912319" cy="116138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82960" cy="1161383"/>
            </a:xfrm>
            <a:custGeom>
              <a:avLst/>
              <a:gdLst/>
              <a:ahLst/>
              <a:cxnLst/>
              <a:rect r="r" b="b" t="t" l="l"/>
              <a:pathLst>
                <a:path h="1161383" w="1182960">
                  <a:moveTo>
                    <a:pt x="0" y="0"/>
                  </a:moveTo>
                  <a:lnTo>
                    <a:pt x="1182960" y="0"/>
                  </a:lnTo>
                  <a:lnTo>
                    <a:pt x="1182960" y="1161383"/>
                  </a:lnTo>
                  <a:lnTo>
                    <a:pt x="0" y="1161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72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2" r="0" b="-2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591480" y="414723"/>
              <a:ext cx="377802" cy="3605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67"/>
                </a:lnSpc>
                <a:spcBef>
                  <a:spcPct val="0"/>
                </a:spcBef>
              </a:pPr>
              <a:r>
                <a:rPr lang="en-US" sz="1950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4.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615666" y="383957"/>
              <a:ext cx="6296653" cy="412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61"/>
                </a:lnSpc>
                <a:spcBef>
                  <a:spcPct val="0"/>
                </a:spcBef>
              </a:pPr>
              <a:r>
                <a:rPr lang="en-US" b="true" sz="2133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MODEL TRAINING &amp; EVALUATION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705110" y="7851150"/>
            <a:ext cx="5934239" cy="871089"/>
            <a:chOff x="0" y="0"/>
            <a:chExt cx="7912319" cy="116145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82960" cy="1161452"/>
            </a:xfrm>
            <a:custGeom>
              <a:avLst/>
              <a:gdLst/>
              <a:ahLst/>
              <a:cxnLst/>
              <a:rect r="r" b="b" t="t" l="l"/>
              <a:pathLst>
                <a:path h="1161452" w="1182960">
                  <a:moveTo>
                    <a:pt x="0" y="0"/>
                  </a:moveTo>
                  <a:lnTo>
                    <a:pt x="1182960" y="0"/>
                  </a:lnTo>
                  <a:lnTo>
                    <a:pt x="1182960" y="1161452"/>
                  </a:lnTo>
                  <a:lnTo>
                    <a:pt x="0" y="1161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72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591480" y="414723"/>
              <a:ext cx="377802" cy="3605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67"/>
                </a:lnSpc>
                <a:spcBef>
                  <a:spcPct val="0"/>
                </a:spcBef>
              </a:pPr>
              <a:r>
                <a:rPr lang="en-US" sz="1950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5.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615666" y="383991"/>
              <a:ext cx="6296653" cy="412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61"/>
                </a:lnSpc>
                <a:spcBef>
                  <a:spcPct val="0"/>
                </a:spcBef>
              </a:pPr>
              <a:r>
                <a:rPr lang="en-US" b="true" sz="2133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PREDICTION &amp; FINAL RESULTS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06141" y="-2078840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-797041" y="1327516"/>
            <a:ext cx="10234094" cy="7684874"/>
          </a:xfrm>
          <a:custGeom>
            <a:avLst/>
            <a:gdLst/>
            <a:ahLst/>
            <a:cxnLst/>
            <a:rect r="r" b="b" t="t" l="l"/>
            <a:pathLst>
              <a:path h="7684874" w="10234094">
                <a:moveTo>
                  <a:pt x="0" y="0"/>
                </a:moveTo>
                <a:lnTo>
                  <a:pt x="10234093" y="0"/>
                </a:lnTo>
                <a:lnTo>
                  <a:pt x="10234093" y="7684874"/>
                </a:lnTo>
                <a:lnTo>
                  <a:pt x="0" y="7684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0760" y="1028700"/>
            <a:ext cx="7338491" cy="3208992"/>
          </a:xfrm>
          <a:custGeom>
            <a:avLst/>
            <a:gdLst/>
            <a:ahLst/>
            <a:cxnLst/>
            <a:rect r="r" b="b" t="t" l="l"/>
            <a:pathLst>
              <a:path h="3208992" w="7338491">
                <a:moveTo>
                  <a:pt x="0" y="0"/>
                </a:moveTo>
                <a:lnTo>
                  <a:pt x="7338491" y="0"/>
                </a:lnTo>
                <a:lnTo>
                  <a:pt x="7338491" y="3208992"/>
                </a:lnTo>
                <a:lnTo>
                  <a:pt x="0" y="32089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83741" y="4498663"/>
            <a:ext cx="4272528" cy="5493245"/>
            <a:chOff x="0" y="0"/>
            <a:chExt cx="724558" cy="9315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24558" cy="931574"/>
            </a:xfrm>
            <a:custGeom>
              <a:avLst/>
              <a:gdLst/>
              <a:ahLst/>
              <a:cxnLst/>
              <a:rect r="r" b="b" t="t" l="l"/>
              <a:pathLst>
                <a:path h="931574" w="724558">
                  <a:moveTo>
                    <a:pt x="52549" y="0"/>
                  </a:moveTo>
                  <a:lnTo>
                    <a:pt x="672010" y="0"/>
                  </a:lnTo>
                  <a:cubicBezTo>
                    <a:pt x="685946" y="0"/>
                    <a:pt x="699312" y="5536"/>
                    <a:pt x="709167" y="15391"/>
                  </a:cubicBezTo>
                  <a:cubicBezTo>
                    <a:pt x="719022" y="25246"/>
                    <a:pt x="724558" y="38612"/>
                    <a:pt x="724558" y="52549"/>
                  </a:cubicBezTo>
                  <a:lnTo>
                    <a:pt x="724558" y="879025"/>
                  </a:lnTo>
                  <a:cubicBezTo>
                    <a:pt x="724558" y="908047"/>
                    <a:pt x="701031" y="931574"/>
                    <a:pt x="672010" y="931574"/>
                  </a:cubicBezTo>
                  <a:lnTo>
                    <a:pt x="52549" y="931574"/>
                  </a:lnTo>
                  <a:cubicBezTo>
                    <a:pt x="38612" y="931574"/>
                    <a:pt x="25246" y="926037"/>
                    <a:pt x="15391" y="916183"/>
                  </a:cubicBezTo>
                  <a:cubicBezTo>
                    <a:pt x="5536" y="906328"/>
                    <a:pt x="0" y="892962"/>
                    <a:pt x="0" y="879025"/>
                  </a:cubicBezTo>
                  <a:lnTo>
                    <a:pt x="0" y="52549"/>
                  </a:lnTo>
                  <a:cubicBezTo>
                    <a:pt x="0" y="38612"/>
                    <a:pt x="5536" y="25246"/>
                    <a:pt x="15391" y="15391"/>
                  </a:cubicBezTo>
                  <a:cubicBezTo>
                    <a:pt x="25246" y="5536"/>
                    <a:pt x="38612" y="0"/>
                    <a:pt x="52549" y="0"/>
                  </a:cubicBezTo>
                  <a:close/>
                </a:path>
              </a:pathLst>
            </a:custGeom>
            <a:blipFill>
              <a:blip r:embed="rId5"/>
              <a:stretch>
                <a:fillRect l="-15046" t="0" r="-27664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9449807" y="2534594"/>
            <a:ext cx="7435280" cy="803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3"/>
              </a:lnSpc>
              <a:spcBef>
                <a:spcPct val="0"/>
              </a:spcBef>
            </a:pPr>
            <a:r>
              <a:rPr lang="en-US" b="true" sz="5786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PREPROCESSING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49807" y="2009546"/>
            <a:ext cx="5310068" cy="44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0"/>
              </a:lnSpc>
              <a:spcBef>
                <a:spcPct val="0"/>
              </a:spcBef>
            </a:pPr>
            <a:r>
              <a:rPr lang="en-US" b="true" sz="3264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DATA IMPORT &amp;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49807" y="3622712"/>
            <a:ext cx="7284546" cy="6369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We received three dataset files from the competition organizers.</a:t>
            </a:r>
          </a:p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To process them, we use: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NumPy → for handling structured arrays and numerical operations</a:t>
            </a: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Pandas → for managing, filtering, and transforming tabular data</a:t>
            </a:r>
          </a:p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The dataset is split into:</a:t>
            </a:r>
          </a:p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✅ 80% for training the model (Train Set)</a:t>
            </a:r>
          </a:p>
          <a:p>
            <a:pPr algn="l">
              <a:lnSpc>
                <a:spcPts val="2181"/>
              </a:lnSpc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✅ 20% for testing the model (Test Set)</a:t>
            </a:r>
          </a:p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</a:pPr>
            <a:r>
              <a:rPr lang="en-US" sz="205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Before training, the dataset must be cleaned:</a:t>
            </a:r>
          </a:p>
          <a:p>
            <a:pPr algn="l">
              <a:lnSpc>
                <a:spcPts val="2181"/>
              </a:lnSpc>
            </a:pP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 dropna() to remove rows with missing values and reset the index.</a:t>
            </a: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sz="205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Further preprocessing ensures only complete responses are included.</a:t>
            </a:r>
          </a:p>
          <a:p>
            <a:pPr algn="l">
              <a:lnSpc>
                <a:spcPts val="2181"/>
              </a:lnSpc>
            </a:pPr>
          </a:p>
          <a:p>
            <a:pPr algn="l">
              <a:lnSpc>
                <a:spcPts val="218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45357" y="8326028"/>
            <a:ext cx="1997286" cy="1960972"/>
          </a:xfrm>
          <a:custGeom>
            <a:avLst/>
            <a:gdLst/>
            <a:ahLst/>
            <a:cxnLst/>
            <a:rect r="r" b="b" t="t" l="l"/>
            <a:pathLst>
              <a:path h="1960972" w="1997286">
                <a:moveTo>
                  <a:pt x="0" y="0"/>
                </a:moveTo>
                <a:lnTo>
                  <a:pt x="1997286" y="0"/>
                </a:lnTo>
                <a:lnTo>
                  <a:pt x="1997286" y="1960972"/>
                </a:lnTo>
                <a:lnTo>
                  <a:pt x="0" y="196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8493902" y="8618578"/>
            <a:ext cx="1371952" cy="1371952"/>
            <a:chOff x="0" y="0"/>
            <a:chExt cx="14840029" cy="148400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32961" t="0" r="-32961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88059" y="2800400"/>
            <a:ext cx="6560597" cy="142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3"/>
              </a:lnSpc>
              <a:spcBef>
                <a:spcPct val="0"/>
              </a:spcBef>
            </a:pPr>
            <a:r>
              <a:rPr lang="en-US" b="true" sz="520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FEATURE ENGINEERING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8059" y="2168862"/>
            <a:ext cx="7943156" cy="767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1"/>
              </a:lnSpc>
              <a:spcBef>
                <a:spcPct val="0"/>
              </a:spcBef>
            </a:pPr>
            <a:r>
              <a:rPr lang="en-US" b="true" sz="5548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DATA RESHAPING &amp;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5155" y="4851547"/>
            <a:ext cx="9320699" cy="2698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8"/>
              </a:lnSpc>
            </a:pPr>
            <a:r>
              <a:rPr lang="en-US" sz="2838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To prepare the data for model training, we reshape it:</a:t>
            </a:r>
          </a:p>
          <a:p>
            <a:pPr algn="l">
              <a:lnSpc>
                <a:spcPts val="3008"/>
              </a:lnSpc>
            </a:pPr>
          </a:p>
          <a:p>
            <a:pPr algn="l" marL="612765" indent="-306382" lvl="1">
              <a:lnSpc>
                <a:spcPts val="3008"/>
              </a:lnSpc>
              <a:buFont typeface="Arial"/>
              <a:buChar char="•"/>
            </a:pPr>
            <a:r>
              <a:rPr lang="en-US" sz="283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Create a new "text" column → combining the prompt and its response.</a:t>
            </a:r>
          </a:p>
          <a:p>
            <a:pPr algn="l" marL="612765" indent="-306382" lvl="1">
              <a:lnSpc>
                <a:spcPts val="3008"/>
              </a:lnSpc>
              <a:buFont typeface="Arial"/>
              <a:buChar char="•"/>
            </a:pPr>
            <a:r>
              <a:rPr lang="en-US" sz="283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Add a target column → indicating whether the response is AI-generated (1) or human (0).</a:t>
            </a:r>
          </a:p>
          <a:p>
            <a:pPr algn="l">
              <a:lnSpc>
                <a:spcPts val="3008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651970" y="8720126"/>
            <a:ext cx="984060" cy="966168"/>
          </a:xfrm>
          <a:custGeom>
            <a:avLst/>
            <a:gdLst/>
            <a:ahLst/>
            <a:cxnLst/>
            <a:rect r="r" b="b" t="t" l="l"/>
            <a:pathLst>
              <a:path h="966168" w="984060">
                <a:moveTo>
                  <a:pt x="0" y="0"/>
                </a:moveTo>
                <a:lnTo>
                  <a:pt x="984060" y="0"/>
                </a:lnTo>
                <a:lnTo>
                  <a:pt x="984060" y="966168"/>
                </a:lnTo>
                <a:lnTo>
                  <a:pt x="0" y="96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974120" y="2526899"/>
            <a:ext cx="8044309" cy="5923843"/>
          </a:xfrm>
          <a:custGeom>
            <a:avLst/>
            <a:gdLst/>
            <a:ahLst/>
            <a:cxnLst/>
            <a:rect r="r" b="b" t="t" l="l"/>
            <a:pathLst>
              <a:path h="5923843" w="8044309">
                <a:moveTo>
                  <a:pt x="0" y="0"/>
                </a:moveTo>
                <a:lnTo>
                  <a:pt x="8044309" y="0"/>
                </a:lnTo>
                <a:lnTo>
                  <a:pt x="8044309" y="5923843"/>
                </a:lnTo>
                <a:lnTo>
                  <a:pt x="0" y="59238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87871" y="3997779"/>
            <a:ext cx="10177277" cy="5507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4"/>
              </a:lnSpc>
            </a:pPr>
            <a:r>
              <a:rPr lang="en-US" sz="229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At this stage, we transform raw text into a format suitable for machine learning.</a:t>
            </a:r>
          </a:p>
          <a:p>
            <a:pPr algn="l">
              <a:lnSpc>
                <a:spcPts val="2434"/>
              </a:lnSpc>
            </a:pPr>
            <a:r>
              <a:rPr lang="en-US" sz="229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Tokenization is the process of Breaking Text into Smaller Units</a:t>
            </a:r>
          </a:p>
          <a:p>
            <a:pPr algn="l">
              <a:lnSpc>
                <a:spcPts val="2434"/>
              </a:lnSpc>
            </a:pPr>
            <a:r>
              <a:rPr lang="en-US" sz="229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Tokenization splits text into smaller parts (tokens) such as words or subwords.</a:t>
            </a:r>
          </a:p>
          <a:p>
            <a:pPr algn="l">
              <a:lnSpc>
                <a:spcPts val="2434"/>
              </a:lnSpc>
            </a:pPr>
          </a:p>
          <a:p>
            <a:pPr algn="l">
              <a:lnSpc>
                <a:spcPts val="2434"/>
              </a:lnSpc>
            </a:pPr>
            <a:r>
              <a:rPr lang="en-US" sz="2296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This step is crucial in order to:</a:t>
            </a:r>
          </a:p>
          <a:p>
            <a:pPr algn="l">
              <a:lnSpc>
                <a:spcPts val="2434"/>
              </a:lnSpc>
            </a:pPr>
          </a:p>
          <a:p>
            <a:pPr algn="l">
              <a:lnSpc>
                <a:spcPts val="2434"/>
              </a:lnSpc>
            </a:pPr>
            <a:r>
              <a:rPr lang="en-US" sz="229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✔ Structured Data Requirement: ML models cannot process raw text directly.</a:t>
            </a:r>
          </a:p>
          <a:p>
            <a:pPr algn="l">
              <a:lnSpc>
                <a:spcPts val="2434"/>
              </a:lnSpc>
            </a:pPr>
            <a:r>
              <a:rPr lang="en-US" sz="229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✔ Captures Meaning &amp; Context: Tokenization allows models to analyze relationships between words.</a:t>
            </a:r>
          </a:p>
          <a:p>
            <a:pPr algn="l">
              <a:lnSpc>
                <a:spcPts val="2434"/>
              </a:lnSpc>
            </a:pPr>
            <a:r>
              <a:rPr lang="en-US" sz="229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✔ Supports Multiple Languages &amp; Writing Styles: Adapts to different linguistic structures.</a:t>
            </a:r>
          </a:p>
          <a:p>
            <a:pPr algn="l">
              <a:lnSpc>
                <a:spcPts val="2434"/>
              </a:lnSpc>
            </a:pPr>
          </a:p>
          <a:p>
            <a:pPr algn="l">
              <a:lnSpc>
                <a:spcPts val="2434"/>
              </a:lnSpc>
            </a:pPr>
            <a:r>
              <a:rPr lang="en-US" sz="2296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✅Output of tokenization: X_train1 (Tokenized text) using NLTK (Natural Language Toolkit).</a:t>
            </a:r>
          </a:p>
          <a:p>
            <a:pPr algn="l">
              <a:lnSpc>
                <a:spcPts val="2434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6578933" y="2048814"/>
            <a:ext cx="1360734" cy="1360734"/>
            <a:chOff x="0" y="0"/>
            <a:chExt cx="14840029" cy="148400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223" t="-16665" r="223" b="-16666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0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080145" y="9061463"/>
            <a:ext cx="1028700" cy="1009996"/>
          </a:xfrm>
          <a:custGeom>
            <a:avLst/>
            <a:gdLst/>
            <a:ahLst/>
            <a:cxnLst/>
            <a:rect r="r" b="b" t="t" l="l"/>
            <a:pathLst>
              <a:path h="1009996" w="1028700">
                <a:moveTo>
                  <a:pt x="0" y="0"/>
                </a:moveTo>
                <a:lnTo>
                  <a:pt x="1028700" y="0"/>
                </a:lnTo>
                <a:lnTo>
                  <a:pt x="1028700" y="1009996"/>
                </a:lnTo>
                <a:lnTo>
                  <a:pt x="0" y="1009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3583" y="4924773"/>
            <a:ext cx="5016011" cy="5235342"/>
          </a:xfrm>
          <a:custGeom>
            <a:avLst/>
            <a:gdLst/>
            <a:ahLst/>
            <a:cxnLst/>
            <a:rect r="r" b="b" t="t" l="l"/>
            <a:pathLst>
              <a:path h="5235342" w="5016011">
                <a:moveTo>
                  <a:pt x="0" y="0"/>
                </a:moveTo>
                <a:lnTo>
                  <a:pt x="5016010" y="0"/>
                </a:lnTo>
                <a:lnTo>
                  <a:pt x="5016010" y="5235342"/>
                </a:lnTo>
                <a:lnTo>
                  <a:pt x="0" y="5235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72033" y="352402"/>
            <a:ext cx="5463438" cy="4447929"/>
          </a:xfrm>
          <a:custGeom>
            <a:avLst/>
            <a:gdLst/>
            <a:ahLst/>
            <a:cxnLst/>
            <a:rect r="r" b="b" t="t" l="l"/>
            <a:pathLst>
              <a:path h="4447929" w="5463438">
                <a:moveTo>
                  <a:pt x="0" y="0"/>
                </a:moveTo>
                <a:lnTo>
                  <a:pt x="5463438" y="0"/>
                </a:lnTo>
                <a:lnTo>
                  <a:pt x="5463438" y="4447929"/>
                </a:lnTo>
                <a:lnTo>
                  <a:pt x="0" y="44479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840367" y="2153589"/>
            <a:ext cx="8538411" cy="1117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20"/>
              </a:lnSpc>
              <a:spcBef>
                <a:spcPct val="0"/>
              </a:spcBef>
            </a:pPr>
            <a:r>
              <a:rPr lang="en-US" b="true" sz="8038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TOKENIZATION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175678" y="1560323"/>
            <a:ext cx="1418817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06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84174" y="3900271"/>
            <a:ext cx="10310321" cy="5203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6"/>
              </a:lnSpc>
            </a:pPr>
            <a:r>
              <a:rPr lang="en-US" sz="232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Once tokenized, text must be transformed into numbers (vectorization) so machine learning algorithms can process it.</a:t>
            </a:r>
          </a:p>
          <a:p>
            <a:pPr algn="l">
              <a:lnSpc>
                <a:spcPts val="2466"/>
              </a:lnSpc>
            </a:pPr>
          </a:p>
          <a:p>
            <a:pPr algn="l">
              <a:lnSpc>
                <a:spcPts val="2466"/>
              </a:lnSpc>
            </a:pPr>
            <a:r>
              <a:rPr lang="en-US" sz="2326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Vectorization is important since :</a:t>
            </a:r>
          </a:p>
          <a:p>
            <a:pPr algn="l">
              <a:lnSpc>
                <a:spcPts val="2466"/>
              </a:lnSpc>
            </a:pPr>
          </a:p>
          <a:p>
            <a:pPr algn="l">
              <a:lnSpc>
                <a:spcPts val="2466"/>
              </a:lnSpc>
            </a:pPr>
            <a:r>
              <a:rPr lang="en-US" sz="232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Machine Learning Models Require Numbers: Text needs to be encoded into numerical form.</a:t>
            </a:r>
          </a:p>
          <a:p>
            <a:pPr algn="l">
              <a:lnSpc>
                <a:spcPts val="2466"/>
              </a:lnSpc>
            </a:pPr>
          </a:p>
          <a:p>
            <a:pPr algn="l">
              <a:lnSpc>
                <a:spcPts val="2466"/>
              </a:lnSpc>
            </a:pPr>
            <a:r>
              <a:rPr lang="en-US" sz="232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Preserves Structure &amp; Meaning: Techniques like Bag of Words (BoW), TF-IDF, and Word Embeddings (Word2Vec, GloVe, BERT) capture word relationships.</a:t>
            </a:r>
          </a:p>
          <a:p>
            <a:pPr algn="l">
              <a:lnSpc>
                <a:spcPts val="2466"/>
              </a:lnSpc>
            </a:pPr>
          </a:p>
          <a:p>
            <a:pPr algn="l">
              <a:lnSpc>
                <a:spcPts val="2466"/>
              </a:lnSpc>
            </a:pPr>
            <a:r>
              <a:rPr lang="en-US" sz="232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Reduces Dimensionality: Efficient vectorization minimizes computational overhead.</a:t>
            </a:r>
          </a:p>
          <a:p>
            <a:pPr algn="l">
              <a:lnSpc>
                <a:spcPts val="2466"/>
              </a:lnSpc>
            </a:pPr>
          </a:p>
          <a:p>
            <a:pPr algn="l">
              <a:lnSpc>
                <a:spcPts val="2466"/>
              </a:lnSpc>
            </a:pPr>
            <a:r>
              <a:rPr lang="en-US" sz="2326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✅Output of vectorization: X_train2 (Numerical representation of text)</a:t>
            </a:r>
          </a:p>
          <a:p>
            <a:pPr algn="l">
              <a:lnSpc>
                <a:spcPts val="2466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906195" y="787951"/>
            <a:ext cx="1907435" cy="1907435"/>
            <a:chOff x="0" y="0"/>
            <a:chExt cx="14840029" cy="148400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38492" t="0" r="-38492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62199" y="944120"/>
            <a:ext cx="910163" cy="893614"/>
          </a:xfrm>
          <a:custGeom>
            <a:avLst/>
            <a:gdLst/>
            <a:ahLst/>
            <a:cxnLst/>
            <a:rect r="r" b="b" t="t" l="l"/>
            <a:pathLst>
              <a:path h="893614" w="910163">
                <a:moveTo>
                  <a:pt x="0" y="0"/>
                </a:moveTo>
                <a:lnTo>
                  <a:pt x="910163" y="0"/>
                </a:lnTo>
                <a:lnTo>
                  <a:pt x="910163" y="893615"/>
                </a:lnTo>
                <a:lnTo>
                  <a:pt x="0" y="8936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498042" y="8169056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1309" y="3881221"/>
            <a:ext cx="6792114" cy="4585290"/>
          </a:xfrm>
          <a:custGeom>
            <a:avLst/>
            <a:gdLst/>
            <a:ahLst/>
            <a:cxnLst/>
            <a:rect r="r" b="b" t="t" l="l"/>
            <a:pathLst>
              <a:path h="4585290" w="6792114">
                <a:moveTo>
                  <a:pt x="0" y="0"/>
                </a:moveTo>
                <a:lnTo>
                  <a:pt x="6792113" y="0"/>
                </a:lnTo>
                <a:lnTo>
                  <a:pt x="6792113" y="4585289"/>
                </a:lnTo>
                <a:lnTo>
                  <a:pt x="0" y="45852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487871" y="2215800"/>
            <a:ext cx="9905150" cy="105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12"/>
              </a:lnSpc>
              <a:spcBef>
                <a:spcPct val="0"/>
              </a:spcBef>
            </a:pPr>
            <a:r>
              <a:rPr lang="en-US" b="true" sz="75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VECTORIZATION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75678" y="1560323"/>
            <a:ext cx="1418817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07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60117" y="3976471"/>
            <a:ext cx="9905150" cy="105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12"/>
              </a:lnSpc>
              <a:spcBef>
                <a:spcPct val="0"/>
              </a:spcBef>
            </a:pPr>
            <a:r>
              <a:rPr lang="en-US" b="true" sz="755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&amp;VECTORIZATION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175678" y="1560323"/>
            <a:ext cx="1418817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08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86967" y="5772838"/>
            <a:ext cx="11295325" cy="2262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436638" indent="-478879" lvl="2">
              <a:lnSpc>
                <a:spcPts val="3526"/>
              </a:lnSpc>
              <a:buFont typeface="Arial"/>
              <a:buChar char="⚬"/>
            </a:pPr>
            <a:r>
              <a:rPr lang="en-US" b="true" sz="332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X_train1 → Tokenized text (structured vertically)</a:t>
            </a:r>
          </a:p>
          <a:p>
            <a:pPr algn="l">
              <a:lnSpc>
                <a:spcPts val="3526"/>
              </a:lnSpc>
            </a:pPr>
          </a:p>
          <a:p>
            <a:pPr algn="l" marL="1436638" indent="-478879" lvl="2">
              <a:lnSpc>
                <a:spcPts val="3526"/>
              </a:lnSpc>
              <a:buFont typeface="Arial"/>
              <a:buChar char="⚬"/>
            </a:pPr>
            <a:r>
              <a:rPr lang="en-US" b="true" sz="332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X_train2 → Vectorized text (structured numerically)</a:t>
            </a:r>
          </a:p>
          <a:p>
            <a:pPr algn="l">
              <a:lnSpc>
                <a:spcPts val="3526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235739" y="2695386"/>
            <a:ext cx="3751228" cy="3751228"/>
            <a:chOff x="0" y="0"/>
            <a:chExt cx="14840029" cy="1484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38492" t="0" r="-38492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2235739" y="5713627"/>
            <a:ext cx="3751228" cy="3751228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-16665" r="223" b="-16666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559224" y="3002514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498042" y="8169056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701650" y="2763464"/>
            <a:ext cx="8538411" cy="1117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20"/>
              </a:lnSpc>
              <a:spcBef>
                <a:spcPct val="0"/>
              </a:spcBef>
            </a:pPr>
            <a:r>
              <a:rPr lang="en-US" b="true" sz="8038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TOKENIZATION </a:t>
            </a:r>
          </a:p>
        </p:txBody>
      </p:sp>
    </p:spTree>
  </p:cSld>
  <p:clrMapOvr>
    <a:masterClrMapping/>
  </p:clrMapOvr>
  <p:transition spd="fast">
    <p:wipe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83774" y="376217"/>
            <a:ext cx="11537229" cy="2894796"/>
          </a:xfrm>
          <a:custGeom>
            <a:avLst/>
            <a:gdLst/>
            <a:ahLst/>
            <a:cxnLst/>
            <a:rect r="r" b="b" t="t" l="l"/>
            <a:pathLst>
              <a:path h="2894796" w="11537229">
                <a:moveTo>
                  <a:pt x="0" y="0"/>
                </a:moveTo>
                <a:lnTo>
                  <a:pt x="11537229" y="0"/>
                </a:lnTo>
                <a:lnTo>
                  <a:pt x="11537229" y="2894796"/>
                </a:lnTo>
                <a:lnTo>
                  <a:pt x="0" y="2894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03458" y="1296264"/>
            <a:ext cx="11001716" cy="1169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MODEL </a:t>
            </a: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TRAINING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09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3685463"/>
            <a:ext cx="18688947" cy="6601537"/>
            <a:chOff x="0" y="0"/>
            <a:chExt cx="4922192" cy="17386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22192" cy="1738676"/>
            </a:xfrm>
            <a:custGeom>
              <a:avLst/>
              <a:gdLst/>
              <a:ahLst/>
              <a:cxnLst/>
              <a:rect r="r" b="b" t="t" l="l"/>
              <a:pathLst>
                <a:path h="1738676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1738676"/>
                  </a:lnTo>
                  <a:lnTo>
                    <a:pt x="0" y="1738676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4922192" cy="1710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144000" y="3856463"/>
            <a:ext cx="1147855" cy="1126985"/>
          </a:xfrm>
          <a:custGeom>
            <a:avLst/>
            <a:gdLst/>
            <a:ahLst/>
            <a:cxnLst/>
            <a:rect r="r" b="b" t="t" l="l"/>
            <a:pathLst>
              <a:path h="1126985" w="1147855">
                <a:moveTo>
                  <a:pt x="0" y="0"/>
                </a:moveTo>
                <a:lnTo>
                  <a:pt x="1147855" y="0"/>
                </a:lnTo>
                <a:lnTo>
                  <a:pt x="1147855" y="1126984"/>
                </a:lnTo>
                <a:lnTo>
                  <a:pt x="0" y="1126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717927" y="4259727"/>
            <a:ext cx="366590" cy="34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  <a:spcBef>
                <a:spcPct val="0"/>
              </a:spcBef>
            </a:pPr>
            <a:r>
              <a:rPr lang="en-US" sz="2522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79719" y="4067689"/>
            <a:ext cx="5695960" cy="113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2759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MODEL : TRANSFORMER-BASED MODEL (TORCH &amp; ROBERTA)</a:t>
            </a:r>
          </a:p>
          <a:p>
            <a:pPr algn="l">
              <a:lnSpc>
                <a:spcPts val="2925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479719" y="5235363"/>
            <a:ext cx="5612728" cy="4725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71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 train a model using PyTorch and Transformers</a:t>
            </a:r>
          </a:p>
          <a:p>
            <a:pPr algn="l">
              <a:lnSpc>
                <a:spcPts val="2879"/>
              </a:lnSpc>
            </a:pPr>
            <a:r>
              <a:rPr lang="en-US" sz="271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BERT-based classifier (BertClass) is built for AI-human text classification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  <a:r>
              <a:rPr lang="en-US" sz="271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Results: </a:t>
            </a:r>
          </a:p>
          <a:p>
            <a:pPr algn="l" marL="586580" indent="-293290" lvl="1">
              <a:lnSpc>
                <a:spcPts val="2879"/>
              </a:lnSpc>
              <a:buFont typeface="Arial"/>
              <a:buChar char="•"/>
            </a:pPr>
            <a:r>
              <a:rPr lang="en-US" sz="271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model classifies ~200 responses as AI-generated.</a:t>
            </a:r>
          </a:p>
          <a:p>
            <a:pPr algn="l" marL="586580" indent="-293290" lvl="1">
              <a:lnSpc>
                <a:spcPts val="2879"/>
              </a:lnSpc>
              <a:buFont typeface="Arial"/>
              <a:buChar char="•"/>
            </a:pPr>
            <a:r>
              <a:rPr lang="en-US" sz="271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 classifies ~500 responses as human-written.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  <a:r>
              <a:rPr lang="en-US" sz="271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Accurency score  69%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24653" y="3870127"/>
            <a:ext cx="5340873" cy="293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6"/>
              </a:lnSpc>
            </a:pPr>
            <a:r>
              <a:rPr lang="en-US" sz="243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Steps in training: </a:t>
            </a:r>
          </a:p>
          <a:p>
            <a:pPr algn="l">
              <a:lnSpc>
                <a:spcPts val="2576"/>
              </a:lnSpc>
            </a:pPr>
          </a:p>
          <a:p>
            <a:pPr algn="l" marL="524841" indent="-262421" lvl="1">
              <a:lnSpc>
                <a:spcPts val="2576"/>
              </a:lnSpc>
              <a:buFont typeface="Arial"/>
              <a:buChar char="•"/>
            </a:pPr>
            <a:r>
              <a:rPr lang="en-US" sz="243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Import data &amp; our model</a:t>
            </a:r>
          </a:p>
          <a:p>
            <a:pPr algn="l" marL="524841" indent="-262421" lvl="1">
              <a:lnSpc>
                <a:spcPts val="2576"/>
              </a:lnSpc>
              <a:buFont typeface="Arial"/>
              <a:buChar char="•"/>
            </a:pPr>
            <a:r>
              <a:rPr lang="en-US" sz="243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Split dataset into: </a:t>
            </a:r>
          </a:p>
          <a:p>
            <a:pPr algn="l">
              <a:lnSpc>
                <a:spcPts val="2576"/>
              </a:lnSpc>
            </a:pPr>
          </a:p>
          <a:p>
            <a:pPr algn="l" marL="1049682" indent="-349894" lvl="2">
              <a:lnSpc>
                <a:spcPts val="2576"/>
              </a:lnSpc>
              <a:buFont typeface="Arial"/>
              <a:buChar char="⚬"/>
            </a:pPr>
            <a:r>
              <a:rPr lang="en-US" sz="243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X_train → Processed text data</a:t>
            </a:r>
          </a:p>
          <a:p>
            <a:pPr algn="l" marL="1049682" indent="-349894" lvl="2">
              <a:lnSpc>
                <a:spcPts val="2576"/>
              </a:lnSpc>
              <a:buFont typeface="Arial"/>
              <a:buChar char="⚬"/>
            </a:pPr>
            <a:r>
              <a:rPr lang="en-US" sz="243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y_train → Target labels (AI = 1, Human = 0)</a:t>
            </a:r>
          </a:p>
          <a:p>
            <a:pPr algn="l">
              <a:lnSpc>
                <a:spcPts val="2576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824653" y="6827404"/>
            <a:ext cx="5340873" cy="326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6"/>
              </a:lnSpc>
            </a:pPr>
            <a:r>
              <a:rPr lang="en-US" sz="2430" b="true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Train the model and make predictions.</a:t>
            </a:r>
          </a:p>
          <a:p>
            <a:pPr algn="l">
              <a:lnSpc>
                <a:spcPts val="2576"/>
              </a:lnSpc>
            </a:pPr>
          </a:p>
          <a:p>
            <a:pPr algn="l">
              <a:lnSpc>
                <a:spcPts val="2576"/>
              </a:lnSpc>
            </a:pPr>
            <a:r>
              <a:rPr lang="en-US" sz="243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Once our model is trained we can e</a:t>
            </a:r>
            <a:r>
              <a:rPr lang="en-US" sz="243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valuate the performance using: </a:t>
            </a:r>
          </a:p>
          <a:p>
            <a:pPr algn="l">
              <a:lnSpc>
                <a:spcPts val="2576"/>
              </a:lnSpc>
            </a:pPr>
          </a:p>
          <a:p>
            <a:pPr algn="l" marL="524841" indent="-262421" lvl="1">
              <a:lnSpc>
                <a:spcPts val="2576"/>
              </a:lnSpc>
              <a:buFont typeface="Arial"/>
              <a:buChar char="•"/>
            </a:pPr>
            <a:r>
              <a:rPr lang="en-US" sz="243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Error rate (R-squared score) → Measures prediction errors.</a:t>
            </a:r>
          </a:p>
          <a:p>
            <a:pPr algn="l" marL="524841" indent="-262421" lvl="1">
              <a:lnSpc>
                <a:spcPts val="2576"/>
              </a:lnSpc>
              <a:spcBef>
                <a:spcPct val="0"/>
              </a:spcBef>
              <a:buFont typeface="Arial"/>
              <a:buChar char="•"/>
            </a:pPr>
            <a:r>
              <a:rPr lang="en-US" sz="243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Cross-validation → Assesses model generalization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DAGg282tPcE</dc:identifier>
  <dcterms:modified xsi:type="dcterms:W3CDTF">2011-08-01T06:04:30Z</dcterms:modified>
  <cp:revision>1</cp:revision>
  <dc:title>Blue Modern AI Technology Presentation</dc:title>
</cp:coreProperties>
</file>