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10"/>
  </p:normalViewPr>
  <p:slideViewPr>
    <p:cSldViewPr snapToGrid="0" snapToObjects="1">
      <p:cViewPr varScale="1">
        <p:scale>
          <a:sx n="92" d="100"/>
          <a:sy n="92" d="100"/>
        </p:scale>
        <p:origin x="60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3652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1429226"/>
            <a:ext cx="7477601" cy="3332798"/>
          </a:xfrm>
          <a:prstGeom prst="rect">
            <a:avLst/>
          </a:prstGeom>
          <a:noFill/>
          <a:ln/>
        </p:spPr>
        <p:txBody>
          <a:bodyPr wrap="square" rtlCol="0" anchor="t"/>
          <a:lstStyle/>
          <a:p>
            <a:pPr marL="0" indent="0">
              <a:lnSpc>
                <a:spcPts val="6561"/>
              </a:lnSpc>
              <a:buNone/>
            </a:pPr>
            <a:r>
              <a:rPr lang="en-US" sz="5249" b="1" dirty="0">
                <a:solidFill>
                  <a:srgbClr val="396AF1"/>
                </a:solidFill>
                <a:latin typeface="Barlow" pitchFamily="34" charset="0"/>
                <a:ea typeface="Barlow" pitchFamily="34" charset="-122"/>
                <a:cs typeface="Barlow" pitchFamily="34" charset="-120"/>
              </a:rPr>
              <a:t>TIC: Unleashing the Power of Information and Communication Technologies</a:t>
            </a:r>
            <a:endParaRPr lang="en-US" sz="5249" dirty="0"/>
          </a:p>
        </p:txBody>
      </p:sp>
      <p:sp>
        <p:nvSpPr>
          <p:cNvPr id="6" name="Text 2"/>
          <p:cNvSpPr/>
          <p:nvPr/>
        </p:nvSpPr>
        <p:spPr>
          <a:xfrm>
            <a:off x="833199" y="5095280"/>
            <a:ext cx="7477601" cy="1066205"/>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Welcome to our presentation on TIC (Information and Communication Technologies) and the incredible advancements that have shaped our digital world.</a:t>
            </a:r>
            <a:endParaRPr lang="en-US" sz="1750" dirty="0"/>
          </a:p>
        </p:txBody>
      </p:sp>
      <p:sp>
        <p:nvSpPr>
          <p:cNvPr id="7" name="Shape 3"/>
          <p:cNvSpPr/>
          <p:nvPr/>
        </p:nvSpPr>
        <p:spPr>
          <a:xfrm>
            <a:off x="833199" y="6428065"/>
            <a:ext cx="355402" cy="355402"/>
          </a:xfrm>
          <a:prstGeom prst="roundRect">
            <a:avLst>
              <a:gd name="adj" fmla="val 25726039"/>
            </a:avLst>
          </a:prstGeom>
          <a:noFill/>
          <a:ln w="7620">
            <a:solidFill>
              <a:srgbClr val="FFFFFF"/>
            </a:solidFill>
            <a:prstDash val="solid"/>
          </a:ln>
        </p:spPr>
      </p:sp>
      <p:sp>
        <p:nvSpPr>
          <p:cNvPr id="9" name="Text 4"/>
          <p:cNvSpPr/>
          <p:nvPr/>
        </p:nvSpPr>
        <p:spPr>
          <a:xfrm>
            <a:off x="1299686" y="6411397"/>
            <a:ext cx="2705100" cy="388858"/>
          </a:xfrm>
          <a:prstGeom prst="rect">
            <a:avLst/>
          </a:prstGeom>
          <a:noFill/>
          <a:ln/>
        </p:spPr>
        <p:txBody>
          <a:bodyPr wrap="none" rtlCol="0" anchor="t"/>
          <a:lstStyle/>
          <a:p>
            <a:pPr marL="0" indent="0" algn="l">
              <a:lnSpc>
                <a:spcPts val="3062"/>
              </a:lnSpc>
              <a:buNone/>
            </a:pPr>
            <a:endParaRPr lang="en-US" sz="2187"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sp>
        <p:nvSpPr>
          <p:cNvPr id="4" name="Text 1"/>
          <p:cNvSpPr/>
          <p:nvPr/>
        </p:nvSpPr>
        <p:spPr>
          <a:xfrm>
            <a:off x="1760220" y="3012281"/>
            <a:ext cx="4625340" cy="694373"/>
          </a:xfrm>
          <a:prstGeom prst="rect">
            <a:avLst/>
          </a:prstGeom>
          <a:noFill/>
          <a:ln/>
        </p:spPr>
        <p:txBody>
          <a:bodyPr wrap="non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Introduction to TIC</a:t>
            </a:r>
            <a:endParaRPr lang="en-US" sz="4374" dirty="0"/>
          </a:p>
        </p:txBody>
      </p:sp>
      <p:sp>
        <p:nvSpPr>
          <p:cNvPr id="5" name="Text 2"/>
          <p:cNvSpPr/>
          <p:nvPr/>
        </p:nvSpPr>
        <p:spPr>
          <a:xfrm>
            <a:off x="1760220" y="4150995"/>
            <a:ext cx="11109960" cy="1066205"/>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Explore the origins of TIC, its definition, and the integral role it plays in modern society. Discover how information and communication technologies have revolutionized the way we live, work, and connect.</a:t>
            </a:r>
            <a:endParaRPr lang="en-US" sz="17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sp>
        <p:nvSpPr>
          <p:cNvPr id="4" name="Text 1"/>
          <p:cNvSpPr/>
          <p:nvPr/>
        </p:nvSpPr>
        <p:spPr>
          <a:xfrm>
            <a:off x="1760220" y="1444823"/>
            <a:ext cx="9822180" cy="694373"/>
          </a:xfrm>
          <a:prstGeom prst="rect">
            <a:avLst/>
          </a:prstGeom>
          <a:noFill/>
          <a:ln/>
        </p:spPr>
        <p:txBody>
          <a:bodyPr wrap="non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Importance and Impact of TIC in Society</a:t>
            </a:r>
            <a:endParaRPr lang="en-US" sz="4374" dirty="0"/>
          </a:p>
        </p:txBody>
      </p:sp>
      <p:sp>
        <p:nvSpPr>
          <p:cNvPr id="5" name="Shape 2"/>
          <p:cNvSpPr/>
          <p:nvPr/>
        </p:nvSpPr>
        <p:spPr>
          <a:xfrm>
            <a:off x="3214947" y="3784976"/>
            <a:ext cx="499943" cy="499943"/>
          </a:xfrm>
          <a:prstGeom prst="roundRect">
            <a:avLst>
              <a:gd name="adj" fmla="val 26667"/>
            </a:avLst>
          </a:prstGeom>
          <a:solidFill>
            <a:srgbClr val="EEEFF5"/>
          </a:solidFill>
          <a:ln/>
        </p:spPr>
      </p:sp>
      <p:sp>
        <p:nvSpPr>
          <p:cNvPr id="6" name="Text 3"/>
          <p:cNvSpPr/>
          <p:nvPr/>
        </p:nvSpPr>
        <p:spPr>
          <a:xfrm>
            <a:off x="1952982" y="2798802"/>
            <a:ext cx="114300"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1 </a:t>
            </a:r>
            <a:endParaRPr lang="en-US" sz="2624" dirty="0"/>
          </a:p>
        </p:txBody>
      </p:sp>
      <p:sp>
        <p:nvSpPr>
          <p:cNvPr id="7" name="Text 4"/>
          <p:cNvSpPr/>
          <p:nvPr/>
        </p:nvSpPr>
        <p:spPr>
          <a:xfrm>
            <a:off x="2482334" y="2833449"/>
            <a:ext cx="2743200" cy="36242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Connectivity </a:t>
            </a:r>
            <a:r>
              <a:rPr lang="en-US" sz="2187" b="1" dirty="0" err="1">
                <a:solidFill>
                  <a:srgbClr val="396AF1"/>
                </a:solidFill>
                <a:latin typeface="Barlow" pitchFamily="34" charset="0"/>
                <a:ea typeface="Barlow" pitchFamily="34" charset="-122"/>
                <a:cs typeface="Barlow" pitchFamily="34" charset="-120"/>
              </a:rPr>
              <a:t>fo</a:t>
            </a:r>
            <a:r>
              <a:rPr lang="en-US" sz="2187" b="1" dirty="0">
                <a:solidFill>
                  <a:srgbClr val="396AF1"/>
                </a:solidFill>
                <a:latin typeface="Barlow" pitchFamily="34" charset="0"/>
                <a:ea typeface="Barlow" pitchFamily="34" charset="-122"/>
                <a:cs typeface="Barlow" pitchFamily="34" charset="-120"/>
              </a:rPr>
              <a:t> All </a:t>
            </a:r>
            <a:r>
              <a:rPr lang="en-US" sz="2187" b="1" dirty="0">
                <a:solidFill>
                  <a:srgbClr val="000000"/>
                </a:solidFill>
                <a:latin typeface="Barlow" pitchFamily="34" charset="0"/>
                <a:ea typeface="Barlow" pitchFamily="34" charset="-122"/>
                <a:cs typeface="Barlow" pitchFamily="34" charset="-120"/>
              </a:rPr>
              <a:t>🌐</a:t>
            </a:r>
            <a:endParaRPr lang="en-US" sz="2187" dirty="0"/>
          </a:p>
        </p:txBody>
      </p:sp>
      <p:sp>
        <p:nvSpPr>
          <p:cNvPr id="8" name="Text 5"/>
          <p:cNvSpPr/>
          <p:nvPr/>
        </p:nvSpPr>
        <p:spPr>
          <a:xfrm>
            <a:off x="2482334" y="3329107"/>
            <a:ext cx="4721781" cy="1421606"/>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Discover how TIC has bridged the digital divide, providing equal access to information, education, and opportunities.</a:t>
            </a:r>
            <a:endParaRPr lang="en-US" sz="1750" dirty="0"/>
          </a:p>
        </p:txBody>
      </p:sp>
      <p:sp>
        <p:nvSpPr>
          <p:cNvPr id="9" name="Shape 6"/>
          <p:cNvSpPr/>
          <p:nvPr/>
        </p:nvSpPr>
        <p:spPr>
          <a:xfrm>
            <a:off x="7426285" y="2757130"/>
            <a:ext cx="499943" cy="499943"/>
          </a:xfrm>
          <a:prstGeom prst="roundRect">
            <a:avLst>
              <a:gd name="adj" fmla="val 26667"/>
            </a:avLst>
          </a:prstGeom>
          <a:solidFill>
            <a:srgbClr val="EEEFF5"/>
          </a:solidFill>
          <a:ln/>
        </p:spPr>
      </p:sp>
      <p:sp>
        <p:nvSpPr>
          <p:cNvPr id="10" name="Text 7"/>
          <p:cNvSpPr/>
          <p:nvPr/>
        </p:nvSpPr>
        <p:spPr>
          <a:xfrm>
            <a:off x="7584758" y="2798802"/>
            <a:ext cx="182880"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2</a:t>
            </a:r>
            <a:endParaRPr lang="en-US" sz="2624" dirty="0"/>
          </a:p>
        </p:txBody>
      </p:sp>
      <p:sp>
        <p:nvSpPr>
          <p:cNvPr id="11" name="Text 8"/>
          <p:cNvSpPr/>
          <p:nvPr/>
        </p:nvSpPr>
        <p:spPr>
          <a:xfrm>
            <a:off x="8148399" y="2833449"/>
            <a:ext cx="3345180" cy="36242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Transforming Industries </a:t>
            </a:r>
            <a:r>
              <a:rPr lang="en-US" sz="2187" b="1" dirty="0">
                <a:solidFill>
                  <a:srgbClr val="000000"/>
                </a:solidFill>
                <a:latin typeface="Barlow" pitchFamily="34" charset="0"/>
                <a:ea typeface="Barlow" pitchFamily="34" charset="-122"/>
                <a:cs typeface="Barlow" pitchFamily="34" charset="-120"/>
              </a:rPr>
              <a:t>🚀</a:t>
            </a:r>
            <a:endParaRPr lang="en-US" sz="2187" dirty="0"/>
          </a:p>
        </p:txBody>
      </p:sp>
      <p:sp>
        <p:nvSpPr>
          <p:cNvPr id="12" name="Text 9"/>
          <p:cNvSpPr/>
          <p:nvPr/>
        </p:nvSpPr>
        <p:spPr>
          <a:xfrm>
            <a:off x="8148399" y="3329107"/>
            <a:ext cx="4721781" cy="1066205"/>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Unleash the impact of TIC across diverse sectors, including healthcare, finance, transportation, and more.</a:t>
            </a:r>
            <a:endParaRPr lang="en-US" sz="1750" dirty="0"/>
          </a:p>
        </p:txBody>
      </p:sp>
      <p:sp>
        <p:nvSpPr>
          <p:cNvPr id="13" name="Shape 10"/>
          <p:cNvSpPr/>
          <p:nvPr/>
        </p:nvSpPr>
        <p:spPr>
          <a:xfrm>
            <a:off x="1760220" y="5146477"/>
            <a:ext cx="499943" cy="499943"/>
          </a:xfrm>
          <a:prstGeom prst="roundRect">
            <a:avLst>
              <a:gd name="adj" fmla="val 26667"/>
            </a:avLst>
          </a:prstGeom>
          <a:solidFill>
            <a:srgbClr val="EEEFF5"/>
          </a:solidFill>
          <a:ln/>
        </p:spPr>
      </p:sp>
      <p:sp>
        <p:nvSpPr>
          <p:cNvPr id="14" name="Text 11"/>
          <p:cNvSpPr/>
          <p:nvPr/>
        </p:nvSpPr>
        <p:spPr>
          <a:xfrm>
            <a:off x="1918692" y="5188148"/>
            <a:ext cx="182880"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3</a:t>
            </a:r>
            <a:endParaRPr lang="en-US" sz="2624" dirty="0"/>
          </a:p>
        </p:txBody>
      </p:sp>
      <p:sp>
        <p:nvSpPr>
          <p:cNvPr id="15" name="Text 12"/>
          <p:cNvSpPr/>
          <p:nvPr/>
        </p:nvSpPr>
        <p:spPr>
          <a:xfrm>
            <a:off x="2482334" y="5222796"/>
            <a:ext cx="2903220" cy="36242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Fostering Innovation </a:t>
            </a:r>
            <a:r>
              <a:rPr lang="en-US" sz="2187" b="1" dirty="0">
                <a:solidFill>
                  <a:srgbClr val="000000"/>
                </a:solidFill>
                <a:latin typeface="Barlow" pitchFamily="34" charset="0"/>
                <a:ea typeface="Barlow" pitchFamily="34" charset="-122"/>
                <a:cs typeface="Barlow" pitchFamily="34" charset="-120"/>
              </a:rPr>
              <a:t>🌟</a:t>
            </a:r>
            <a:endParaRPr lang="en-US" sz="2187" dirty="0"/>
          </a:p>
        </p:txBody>
      </p:sp>
      <p:sp>
        <p:nvSpPr>
          <p:cNvPr id="16" name="Text 13"/>
          <p:cNvSpPr/>
          <p:nvPr/>
        </p:nvSpPr>
        <p:spPr>
          <a:xfrm>
            <a:off x="2482334" y="5718453"/>
            <a:ext cx="4721781" cy="1066205"/>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Witness the disruptive nature of TIC, catalyzing breakthrough technologies and enabling groundbreaking ideas.</a:t>
            </a:r>
            <a:endParaRPr lang="en-US" sz="1750" dirty="0"/>
          </a:p>
        </p:txBody>
      </p:sp>
      <p:sp>
        <p:nvSpPr>
          <p:cNvPr id="17" name="Shape 14"/>
          <p:cNvSpPr/>
          <p:nvPr/>
        </p:nvSpPr>
        <p:spPr>
          <a:xfrm>
            <a:off x="7426285" y="5146477"/>
            <a:ext cx="499943" cy="499943"/>
          </a:xfrm>
          <a:prstGeom prst="roundRect">
            <a:avLst>
              <a:gd name="adj" fmla="val 26667"/>
            </a:avLst>
          </a:prstGeom>
          <a:solidFill>
            <a:srgbClr val="EEEFF5"/>
          </a:solidFill>
          <a:ln/>
        </p:spPr>
      </p:sp>
      <p:sp>
        <p:nvSpPr>
          <p:cNvPr id="18" name="Text 15"/>
          <p:cNvSpPr/>
          <p:nvPr/>
        </p:nvSpPr>
        <p:spPr>
          <a:xfrm>
            <a:off x="7577138" y="5188148"/>
            <a:ext cx="198120"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4</a:t>
            </a:r>
            <a:endParaRPr lang="en-US" sz="2624" dirty="0"/>
          </a:p>
        </p:txBody>
      </p:sp>
      <p:sp>
        <p:nvSpPr>
          <p:cNvPr id="19" name="Text 16"/>
          <p:cNvSpPr/>
          <p:nvPr/>
        </p:nvSpPr>
        <p:spPr>
          <a:xfrm>
            <a:off x="8148399" y="5222796"/>
            <a:ext cx="3322320" cy="36242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Empowering Individuals </a:t>
            </a:r>
            <a:r>
              <a:rPr lang="en-US" sz="2187" b="1" dirty="0">
                <a:solidFill>
                  <a:srgbClr val="000000"/>
                </a:solidFill>
                <a:latin typeface="Barlow" pitchFamily="34" charset="0"/>
                <a:ea typeface="Barlow" pitchFamily="34" charset="-122"/>
                <a:cs typeface="Barlow" pitchFamily="34" charset="-120"/>
              </a:rPr>
              <a:t>💪</a:t>
            </a:r>
            <a:endParaRPr lang="en-US" sz="2187" dirty="0"/>
          </a:p>
        </p:txBody>
      </p:sp>
      <p:sp>
        <p:nvSpPr>
          <p:cNvPr id="20" name="Text 17"/>
          <p:cNvSpPr/>
          <p:nvPr/>
        </p:nvSpPr>
        <p:spPr>
          <a:xfrm>
            <a:off x="8148399" y="5718453"/>
            <a:ext cx="4721781" cy="1066205"/>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Explore how TIC empowers individuals to communicate, collaborate, and achieve their goals.</a:t>
            </a:r>
            <a:endParaRPr lang="en-US" sz="17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0-#ppt_w/2"/>
                                          </p:val>
                                        </p:tav>
                                        <p:tav tm="100000">
                                          <p:val>
                                            <p:strVal val="#ppt_x"/>
                                          </p:val>
                                        </p:tav>
                                      </p:tavLst>
                                    </p:anim>
                                    <p:anim calcmode="lin" valueType="num">
                                      <p:cBhvr additive="base">
                                        <p:cTn id="19"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0-#ppt_w/2"/>
                                          </p:val>
                                        </p:tav>
                                        <p:tav tm="100000">
                                          <p:val>
                                            <p:strVal val="#ppt_x"/>
                                          </p:val>
                                        </p:tav>
                                      </p:tavLst>
                                    </p:anim>
                                    <p:anim calcmode="lin" valueType="num">
                                      <p:cBhvr additive="base">
                                        <p:cTn id="25"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1+#ppt_w/2"/>
                                          </p:val>
                                        </p:tav>
                                        <p:tav tm="100000">
                                          <p:val>
                                            <p:strVal val="#ppt_x"/>
                                          </p:val>
                                        </p:tav>
                                      </p:tavLst>
                                    </p:anim>
                                    <p:anim calcmode="lin" valueType="num">
                                      <p:cBhvr additive="base">
                                        <p:cTn id="36"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1+#ppt_w/2"/>
                                          </p:val>
                                        </p:tav>
                                        <p:tav tm="100000">
                                          <p:val>
                                            <p:strVal val="#ppt_x"/>
                                          </p:val>
                                        </p:tav>
                                      </p:tavLst>
                                    </p:anim>
                                    <p:anim calcmode="lin" valueType="num">
                                      <p:cBhvr additive="base">
                                        <p:cTn id="42"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 calcmode="lin" valueType="num">
                                      <p:cBhvr additive="base">
                                        <p:cTn id="52" dur="500" fill="hold"/>
                                        <p:tgtEl>
                                          <p:spTgt spid="15"/>
                                        </p:tgtEl>
                                        <p:attrNameLst>
                                          <p:attrName>ppt_x</p:attrName>
                                        </p:attrNameLst>
                                      </p:cBhvr>
                                      <p:tavLst>
                                        <p:tav tm="0">
                                          <p:val>
                                            <p:strVal val="#ppt_x"/>
                                          </p:val>
                                        </p:tav>
                                        <p:tav tm="100000">
                                          <p:val>
                                            <p:strVal val="#ppt_x"/>
                                          </p:val>
                                        </p:tav>
                                      </p:tavLst>
                                    </p:anim>
                                    <p:anim calcmode="lin" valueType="num">
                                      <p:cBhvr additive="base">
                                        <p:cTn id="5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16"/>
                                        </p:tgtEl>
                                        <p:attrNameLst>
                                          <p:attrName>style.visibility</p:attrName>
                                        </p:attrNameLst>
                                      </p:cBhvr>
                                      <p:to>
                                        <p:strVal val="visible"/>
                                      </p:to>
                                    </p:set>
                                    <p:anim calcmode="lin" valueType="num">
                                      <p:cBhvr additive="base">
                                        <p:cTn id="58" dur="500" fill="hold"/>
                                        <p:tgtEl>
                                          <p:spTgt spid="16"/>
                                        </p:tgtEl>
                                        <p:attrNameLst>
                                          <p:attrName>ppt_x</p:attrName>
                                        </p:attrNameLst>
                                      </p:cBhvr>
                                      <p:tavLst>
                                        <p:tav tm="0">
                                          <p:val>
                                            <p:strVal val="#ppt_x"/>
                                          </p:val>
                                        </p:tav>
                                        <p:tav tm="100000">
                                          <p:val>
                                            <p:strVal val="#ppt_x"/>
                                          </p:val>
                                        </p:tav>
                                      </p:tavLst>
                                    </p:anim>
                                    <p:anim calcmode="lin" valueType="num">
                                      <p:cBhvr additive="base">
                                        <p:cTn id="5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500"/>
                                        <p:tgtEl>
                                          <p:spTgt spid="18"/>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19"/>
                                        </p:tgtEl>
                                        <p:attrNameLst>
                                          <p:attrName>style.visibility</p:attrName>
                                        </p:attrNameLst>
                                      </p:cBhvr>
                                      <p:to>
                                        <p:strVal val="visible"/>
                                      </p:to>
                                    </p:set>
                                    <p:anim calcmode="lin" valueType="num">
                                      <p:cBhvr additive="base">
                                        <p:cTn id="69" dur="500" fill="hold"/>
                                        <p:tgtEl>
                                          <p:spTgt spid="19"/>
                                        </p:tgtEl>
                                        <p:attrNameLst>
                                          <p:attrName>ppt_x</p:attrName>
                                        </p:attrNameLst>
                                      </p:cBhvr>
                                      <p:tavLst>
                                        <p:tav tm="0">
                                          <p:val>
                                            <p:strVal val="#ppt_x"/>
                                          </p:val>
                                        </p:tav>
                                        <p:tav tm="100000">
                                          <p:val>
                                            <p:strVal val="#ppt_x"/>
                                          </p:val>
                                        </p:tav>
                                      </p:tavLst>
                                    </p:anim>
                                    <p:anim calcmode="lin" valueType="num">
                                      <p:cBhvr additive="base">
                                        <p:cTn id="7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20"/>
                                        </p:tgtEl>
                                        <p:attrNameLst>
                                          <p:attrName>style.visibility</p:attrName>
                                        </p:attrNameLst>
                                      </p:cBhvr>
                                      <p:to>
                                        <p:strVal val="visible"/>
                                      </p:to>
                                    </p:set>
                                    <p:anim calcmode="lin" valueType="num">
                                      <p:cBhvr additive="base">
                                        <p:cTn id="75" dur="500" fill="hold"/>
                                        <p:tgtEl>
                                          <p:spTgt spid="20"/>
                                        </p:tgtEl>
                                        <p:attrNameLst>
                                          <p:attrName>ppt_x</p:attrName>
                                        </p:attrNameLst>
                                      </p:cBhvr>
                                      <p:tavLst>
                                        <p:tav tm="0">
                                          <p:val>
                                            <p:strVal val="#ppt_x"/>
                                          </p:val>
                                        </p:tav>
                                        <p:tav tm="100000">
                                          <p:val>
                                            <p:strVal val="#ppt_x"/>
                                          </p:val>
                                        </p:tav>
                                      </p:tavLst>
                                    </p:anim>
                                    <p:anim calcmode="lin" valueType="num">
                                      <p:cBhvr additive="base">
                                        <p:cTn id="7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0" grpId="0" animBg="1"/>
      <p:bldP spid="11" grpId="0" animBg="1"/>
      <p:bldP spid="12" grpId="0" animBg="1"/>
      <p:bldP spid="14" grpId="0" animBg="1"/>
      <p:bldP spid="15" grpId="0" animBg="1"/>
      <p:bldP spid="16" grpId="0" animBg="1"/>
      <p:bldP spid="18" grpId="0" animBg="1"/>
      <p:bldP spid="19" grpId="0" animBg="1"/>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3767"/>
          </a:xfrm>
          <a:prstGeom prst="rect">
            <a:avLst/>
          </a:prstGeom>
          <a:solidFill>
            <a:srgbClr val="EEEFF5"/>
          </a:solidFill>
          <a:ln/>
        </p:spPr>
      </p:sp>
      <p:pic>
        <p:nvPicPr>
          <p:cNvPr id="4" name="Image 1" descr="preencoded.png"/>
          <p:cNvPicPr>
            <a:picLocks noChangeAspect="1"/>
          </p:cNvPicPr>
          <p:nvPr/>
        </p:nvPicPr>
        <p:blipFill>
          <a:blip r:embed="rId4"/>
          <a:stretch>
            <a:fillRect/>
          </a:stretch>
        </p:blipFill>
        <p:spPr>
          <a:xfrm>
            <a:off x="0" y="0"/>
            <a:ext cx="14630400" cy="2334339"/>
          </a:xfrm>
          <a:prstGeom prst="rect">
            <a:avLst/>
          </a:prstGeom>
        </p:spPr>
      </p:pic>
      <p:sp>
        <p:nvSpPr>
          <p:cNvPr id="5" name="Text 1"/>
          <p:cNvSpPr/>
          <p:nvPr/>
        </p:nvSpPr>
        <p:spPr>
          <a:xfrm>
            <a:off x="2646402" y="2847856"/>
            <a:ext cx="6088380" cy="583525"/>
          </a:xfrm>
          <a:prstGeom prst="rect">
            <a:avLst/>
          </a:prstGeom>
          <a:noFill/>
          <a:ln/>
        </p:spPr>
        <p:txBody>
          <a:bodyPr wrap="none" rtlCol="0" anchor="t"/>
          <a:lstStyle/>
          <a:p>
            <a:pPr marL="0" indent="0">
              <a:lnSpc>
                <a:spcPts val="4595"/>
              </a:lnSpc>
              <a:buNone/>
            </a:pPr>
            <a:r>
              <a:rPr lang="en-US" sz="3676" b="1" dirty="0">
                <a:solidFill>
                  <a:srgbClr val="396AF1"/>
                </a:solidFill>
                <a:latin typeface="Barlow" pitchFamily="34" charset="0"/>
                <a:ea typeface="Barlow" pitchFamily="34" charset="-122"/>
                <a:cs typeface="Barlow" pitchFamily="34" charset="-120"/>
              </a:rPr>
              <a:t>Evolution of TIC Technologies</a:t>
            </a:r>
            <a:endParaRPr lang="en-US" sz="3676" dirty="0"/>
          </a:p>
        </p:txBody>
      </p:sp>
      <p:sp>
        <p:nvSpPr>
          <p:cNvPr id="6" name="Shape 2"/>
          <p:cNvSpPr/>
          <p:nvPr/>
        </p:nvSpPr>
        <p:spPr>
          <a:xfrm>
            <a:off x="7273171" y="3711416"/>
            <a:ext cx="83939" cy="4008834"/>
          </a:xfrm>
          <a:prstGeom prst="roundRect">
            <a:avLst>
              <a:gd name="adj" fmla="val 133490"/>
            </a:avLst>
          </a:prstGeom>
          <a:solidFill>
            <a:srgbClr val="EEEFF5"/>
          </a:solidFill>
          <a:ln/>
        </p:spPr>
      </p:sp>
      <p:sp>
        <p:nvSpPr>
          <p:cNvPr id="7" name="Shape 3"/>
          <p:cNvSpPr/>
          <p:nvPr/>
        </p:nvSpPr>
        <p:spPr>
          <a:xfrm>
            <a:off x="7525167" y="4025325"/>
            <a:ext cx="653534" cy="83939"/>
          </a:xfrm>
          <a:prstGeom prst="roundRect">
            <a:avLst>
              <a:gd name="adj" fmla="val 133490"/>
            </a:avLst>
          </a:prstGeom>
          <a:solidFill>
            <a:srgbClr val="EEEFF5"/>
          </a:solidFill>
          <a:ln/>
        </p:spPr>
      </p:sp>
      <p:sp>
        <p:nvSpPr>
          <p:cNvPr id="8" name="Shape 4"/>
          <p:cNvSpPr/>
          <p:nvPr/>
        </p:nvSpPr>
        <p:spPr>
          <a:xfrm>
            <a:off x="7104995" y="3857268"/>
            <a:ext cx="420172" cy="420172"/>
          </a:xfrm>
          <a:prstGeom prst="roundRect">
            <a:avLst>
              <a:gd name="adj" fmla="val 26668"/>
            </a:avLst>
          </a:prstGeom>
          <a:solidFill>
            <a:srgbClr val="EEEFF5"/>
          </a:solidFill>
          <a:ln/>
        </p:spPr>
      </p:sp>
      <p:sp>
        <p:nvSpPr>
          <p:cNvPr id="9" name="Text 5"/>
          <p:cNvSpPr/>
          <p:nvPr/>
        </p:nvSpPr>
        <p:spPr>
          <a:xfrm>
            <a:off x="7265491" y="3892272"/>
            <a:ext cx="99060" cy="350163"/>
          </a:xfrm>
          <a:prstGeom prst="rect">
            <a:avLst/>
          </a:prstGeom>
          <a:noFill/>
          <a:ln/>
        </p:spPr>
        <p:txBody>
          <a:bodyPr wrap="none" rtlCol="0" anchor="t"/>
          <a:lstStyle/>
          <a:p>
            <a:pPr marL="0" indent="0" algn="ctr">
              <a:lnSpc>
                <a:spcPts val="2757"/>
              </a:lnSpc>
              <a:buNone/>
            </a:pPr>
            <a:r>
              <a:rPr lang="en-US" sz="2206" b="1" dirty="0">
                <a:solidFill>
                  <a:srgbClr val="396AF1"/>
                </a:solidFill>
                <a:latin typeface="Barlow" pitchFamily="34" charset="0"/>
                <a:ea typeface="Barlow" pitchFamily="34" charset="-122"/>
                <a:cs typeface="Barlow" pitchFamily="34" charset="-120"/>
              </a:rPr>
              <a:t>1</a:t>
            </a:r>
            <a:endParaRPr lang="en-US" sz="2206" dirty="0"/>
          </a:p>
        </p:txBody>
      </p:sp>
      <p:sp>
        <p:nvSpPr>
          <p:cNvPr id="10" name="Text 6"/>
          <p:cNvSpPr/>
          <p:nvPr/>
        </p:nvSpPr>
        <p:spPr>
          <a:xfrm>
            <a:off x="8342114" y="3898106"/>
            <a:ext cx="2750820" cy="307062"/>
          </a:xfrm>
          <a:prstGeom prst="rect">
            <a:avLst/>
          </a:prstGeom>
          <a:noFill/>
          <a:ln/>
        </p:spPr>
        <p:txBody>
          <a:bodyPr wrap="none" rtlCol="0" anchor="t"/>
          <a:lstStyle/>
          <a:p>
            <a:pPr marL="0" indent="0" algn="l">
              <a:lnSpc>
                <a:spcPts val="2298"/>
              </a:lnSpc>
              <a:buNone/>
            </a:pPr>
            <a:r>
              <a:rPr lang="en-US" sz="1838" b="1" dirty="0">
                <a:solidFill>
                  <a:srgbClr val="396AF1"/>
                </a:solidFill>
                <a:latin typeface="Barlow" pitchFamily="34" charset="0"/>
                <a:ea typeface="Barlow" pitchFamily="34" charset="-122"/>
                <a:cs typeface="Barlow" pitchFamily="34" charset="-120"/>
              </a:rPr>
              <a:t>The Birth of Computing </a:t>
            </a:r>
            <a:r>
              <a:rPr lang="en-US" sz="1838" b="1" dirty="0">
                <a:solidFill>
                  <a:srgbClr val="000000"/>
                </a:solidFill>
                <a:latin typeface="Barlow" pitchFamily="34" charset="0"/>
                <a:ea typeface="Barlow" pitchFamily="34" charset="-122"/>
                <a:cs typeface="Barlow" pitchFamily="34" charset="-120"/>
              </a:rPr>
              <a:t>🖥️</a:t>
            </a:r>
            <a:endParaRPr lang="en-US" sz="1838" dirty="0"/>
          </a:p>
        </p:txBody>
      </p:sp>
      <p:sp>
        <p:nvSpPr>
          <p:cNvPr id="11" name="Text 7"/>
          <p:cNvSpPr/>
          <p:nvPr/>
        </p:nvSpPr>
        <p:spPr>
          <a:xfrm>
            <a:off x="8342114" y="4317206"/>
            <a:ext cx="3641765" cy="896541"/>
          </a:xfrm>
          <a:prstGeom prst="rect">
            <a:avLst/>
          </a:prstGeom>
          <a:noFill/>
          <a:ln/>
        </p:spPr>
        <p:txBody>
          <a:bodyPr wrap="square" rtlCol="0" anchor="t"/>
          <a:lstStyle/>
          <a:p>
            <a:pPr marL="0" indent="0" algn="l">
              <a:lnSpc>
                <a:spcPts val="2353"/>
              </a:lnSpc>
              <a:buNone/>
            </a:pPr>
            <a:r>
              <a:rPr lang="en-US" sz="1470" dirty="0">
                <a:solidFill>
                  <a:srgbClr val="272525"/>
                </a:solidFill>
                <a:latin typeface="Montserrat" pitchFamily="34" charset="0"/>
                <a:ea typeface="Montserrat" pitchFamily="34" charset="-122"/>
                <a:cs typeface="Montserrat" pitchFamily="34" charset="-120"/>
              </a:rPr>
              <a:t>Step back in time and witness the evolution of early computers and their monumental impact on TIC.</a:t>
            </a:r>
            <a:endParaRPr lang="en-US" sz="1470" dirty="0"/>
          </a:p>
        </p:txBody>
      </p:sp>
      <p:sp>
        <p:nvSpPr>
          <p:cNvPr id="12" name="Shape 8"/>
          <p:cNvSpPr/>
          <p:nvPr/>
        </p:nvSpPr>
        <p:spPr>
          <a:xfrm>
            <a:off x="6451461" y="4959013"/>
            <a:ext cx="653534" cy="83939"/>
          </a:xfrm>
          <a:prstGeom prst="roundRect">
            <a:avLst>
              <a:gd name="adj" fmla="val 133490"/>
            </a:avLst>
          </a:prstGeom>
          <a:solidFill>
            <a:srgbClr val="EEEFF5"/>
          </a:solidFill>
          <a:ln/>
        </p:spPr>
      </p:sp>
      <p:sp>
        <p:nvSpPr>
          <p:cNvPr id="13" name="Shape 9"/>
          <p:cNvSpPr/>
          <p:nvPr/>
        </p:nvSpPr>
        <p:spPr>
          <a:xfrm>
            <a:off x="7104995" y="4790956"/>
            <a:ext cx="420172" cy="420172"/>
          </a:xfrm>
          <a:prstGeom prst="roundRect">
            <a:avLst>
              <a:gd name="adj" fmla="val 26668"/>
            </a:avLst>
          </a:prstGeom>
          <a:solidFill>
            <a:srgbClr val="EEEFF5"/>
          </a:solidFill>
          <a:ln/>
        </p:spPr>
      </p:sp>
      <p:sp>
        <p:nvSpPr>
          <p:cNvPr id="14" name="Text 10"/>
          <p:cNvSpPr/>
          <p:nvPr/>
        </p:nvSpPr>
        <p:spPr>
          <a:xfrm>
            <a:off x="7235011" y="4825960"/>
            <a:ext cx="160020" cy="350163"/>
          </a:xfrm>
          <a:prstGeom prst="rect">
            <a:avLst/>
          </a:prstGeom>
          <a:noFill/>
          <a:ln/>
        </p:spPr>
        <p:txBody>
          <a:bodyPr wrap="none" rtlCol="0" anchor="t"/>
          <a:lstStyle/>
          <a:p>
            <a:pPr marL="0" indent="0" algn="ctr">
              <a:lnSpc>
                <a:spcPts val="2757"/>
              </a:lnSpc>
              <a:buNone/>
            </a:pPr>
            <a:r>
              <a:rPr lang="en-US" sz="2206" b="1" dirty="0">
                <a:solidFill>
                  <a:srgbClr val="396AF1"/>
                </a:solidFill>
                <a:latin typeface="Barlow" pitchFamily="34" charset="0"/>
                <a:ea typeface="Barlow" pitchFamily="34" charset="-122"/>
                <a:cs typeface="Barlow" pitchFamily="34" charset="-120"/>
              </a:rPr>
              <a:t>2</a:t>
            </a:r>
            <a:endParaRPr lang="en-US" sz="2206" dirty="0"/>
          </a:p>
        </p:txBody>
      </p:sp>
      <p:sp>
        <p:nvSpPr>
          <p:cNvPr id="15" name="Text 11"/>
          <p:cNvSpPr/>
          <p:nvPr/>
        </p:nvSpPr>
        <p:spPr>
          <a:xfrm>
            <a:off x="3179088" y="4831794"/>
            <a:ext cx="3108960" cy="307062"/>
          </a:xfrm>
          <a:prstGeom prst="rect">
            <a:avLst/>
          </a:prstGeom>
          <a:noFill/>
          <a:ln/>
        </p:spPr>
        <p:txBody>
          <a:bodyPr wrap="none" rtlCol="0" anchor="t"/>
          <a:lstStyle/>
          <a:p>
            <a:pPr marL="0" indent="0" algn="r">
              <a:lnSpc>
                <a:spcPts val="2298"/>
              </a:lnSpc>
              <a:buNone/>
            </a:pPr>
            <a:r>
              <a:rPr lang="en-US" sz="1838" b="1" dirty="0">
                <a:solidFill>
                  <a:srgbClr val="396AF1"/>
                </a:solidFill>
                <a:latin typeface="Barlow" pitchFamily="34" charset="0"/>
                <a:ea typeface="Barlow" pitchFamily="34" charset="-122"/>
                <a:cs typeface="Barlow" pitchFamily="34" charset="-120"/>
              </a:rPr>
              <a:t>Internet &amp; World Wide Web </a:t>
            </a:r>
            <a:r>
              <a:rPr lang="en-US" sz="1838" b="1" dirty="0">
                <a:solidFill>
                  <a:srgbClr val="000000"/>
                </a:solidFill>
                <a:latin typeface="Barlow" pitchFamily="34" charset="0"/>
                <a:ea typeface="Barlow" pitchFamily="34" charset="-122"/>
                <a:cs typeface="Barlow" pitchFamily="34" charset="-120"/>
              </a:rPr>
              <a:t>🌐</a:t>
            </a:r>
            <a:endParaRPr lang="en-US" sz="1838" dirty="0"/>
          </a:p>
        </p:txBody>
      </p:sp>
      <p:sp>
        <p:nvSpPr>
          <p:cNvPr id="16" name="Text 12"/>
          <p:cNvSpPr/>
          <p:nvPr/>
        </p:nvSpPr>
        <p:spPr>
          <a:xfrm>
            <a:off x="2646402" y="5250894"/>
            <a:ext cx="3641646" cy="1195388"/>
          </a:xfrm>
          <a:prstGeom prst="rect">
            <a:avLst/>
          </a:prstGeom>
          <a:noFill/>
          <a:ln/>
        </p:spPr>
        <p:txBody>
          <a:bodyPr wrap="square" rtlCol="0" anchor="t"/>
          <a:lstStyle/>
          <a:p>
            <a:pPr marL="0" indent="0" algn="r">
              <a:lnSpc>
                <a:spcPts val="2353"/>
              </a:lnSpc>
              <a:buNone/>
            </a:pPr>
            <a:r>
              <a:rPr lang="en-US" sz="1470" dirty="0">
                <a:solidFill>
                  <a:srgbClr val="272525"/>
                </a:solidFill>
                <a:latin typeface="Montserrat" pitchFamily="34" charset="0"/>
                <a:ea typeface="Montserrat" pitchFamily="34" charset="-122"/>
                <a:cs typeface="Montserrat" pitchFamily="34" charset="-120"/>
              </a:rPr>
              <a:t>Reveal the rise of the internet and explore how the World Wide Web transformed the way we communicate and access information.</a:t>
            </a:r>
            <a:endParaRPr lang="en-US" sz="1470" dirty="0"/>
          </a:p>
        </p:txBody>
      </p:sp>
      <p:sp>
        <p:nvSpPr>
          <p:cNvPr id="17" name="Shape 13"/>
          <p:cNvSpPr/>
          <p:nvPr/>
        </p:nvSpPr>
        <p:spPr>
          <a:xfrm>
            <a:off x="7525167" y="6046291"/>
            <a:ext cx="653534" cy="83939"/>
          </a:xfrm>
          <a:prstGeom prst="roundRect">
            <a:avLst>
              <a:gd name="adj" fmla="val 133490"/>
            </a:avLst>
          </a:prstGeom>
          <a:solidFill>
            <a:srgbClr val="EEEFF5"/>
          </a:solidFill>
          <a:ln/>
        </p:spPr>
      </p:sp>
      <p:sp>
        <p:nvSpPr>
          <p:cNvPr id="18" name="Shape 14"/>
          <p:cNvSpPr/>
          <p:nvPr/>
        </p:nvSpPr>
        <p:spPr>
          <a:xfrm>
            <a:off x="7104995" y="5878235"/>
            <a:ext cx="420172" cy="420172"/>
          </a:xfrm>
          <a:prstGeom prst="roundRect">
            <a:avLst>
              <a:gd name="adj" fmla="val 26668"/>
            </a:avLst>
          </a:prstGeom>
          <a:solidFill>
            <a:srgbClr val="EEEFF5"/>
          </a:solidFill>
          <a:ln/>
        </p:spPr>
      </p:sp>
      <p:sp>
        <p:nvSpPr>
          <p:cNvPr id="19" name="Text 15"/>
          <p:cNvSpPr/>
          <p:nvPr/>
        </p:nvSpPr>
        <p:spPr>
          <a:xfrm>
            <a:off x="7238821" y="5913239"/>
            <a:ext cx="152400" cy="350163"/>
          </a:xfrm>
          <a:prstGeom prst="rect">
            <a:avLst/>
          </a:prstGeom>
          <a:noFill/>
          <a:ln/>
        </p:spPr>
        <p:txBody>
          <a:bodyPr wrap="none" rtlCol="0" anchor="t"/>
          <a:lstStyle/>
          <a:p>
            <a:pPr marL="0" indent="0" algn="ctr">
              <a:lnSpc>
                <a:spcPts val="2757"/>
              </a:lnSpc>
              <a:buNone/>
            </a:pPr>
            <a:r>
              <a:rPr lang="en-US" sz="2206" b="1" dirty="0">
                <a:solidFill>
                  <a:srgbClr val="396AF1"/>
                </a:solidFill>
                <a:latin typeface="Barlow" pitchFamily="34" charset="0"/>
                <a:ea typeface="Barlow" pitchFamily="34" charset="-122"/>
                <a:cs typeface="Barlow" pitchFamily="34" charset="-120"/>
              </a:rPr>
              <a:t>3</a:t>
            </a:r>
            <a:endParaRPr lang="en-US" sz="2206" dirty="0"/>
          </a:p>
        </p:txBody>
      </p:sp>
      <p:sp>
        <p:nvSpPr>
          <p:cNvPr id="20" name="Text 16"/>
          <p:cNvSpPr/>
          <p:nvPr/>
        </p:nvSpPr>
        <p:spPr>
          <a:xfrm>
            <a:off x="8342114" y="5919073"/>
            <a:ext cx="2156460" cy="307062"/>
          </a:xfrm>
          <a:prstGeom prst="rect">
            <a:avLst/>
          </a:prstGeom>
          <a:noFill/>
          <a:ln/>
        </p:spPr>
        <p:txBody>
          <a:bodyPr wrap="none" rtlCol="0" anchor="t"/>
          <a:lstStyle/>
          <a:p>
            <a:pPr marL="0" indent="0" algn="l">
              <a:lnSpc>
                <a:spcPts val="2298"/>
              </a:lnSpc>
              <a:buNone/>
            </a:pPr>
            <a:r>
              <a:rPr lang="en-US" sz="1838" b="1" dirty="0">
                <a:solidFill>
                  <a:srgbClr val="396AF1"/>
                </a:solidFill>
                <a:latin typeface="Barlow" pitchFamily="34" charset="0"/>
                <a:ea typeface="Barlow" pitchFamily="34" charset="-122"/>
                <a:cs typeface="Barlow" pitchFamily="34" charset="-120"/>
              </a:rPr>
              <a:t>Mobile Revolution </a:t>
            </a:r>
            <a:r>
              <a:rPr lang="en-US" sz="1838" b="1" dirty="0">
                <a:solidFill>
                  <a:srgbClr val="000000"/>
                </a:solidFill>
                <a:latin typeface="Barlow" pitchFamily="34" charset="0"/>
                <a:ea typeface="Barlow" pitchFamily="34" charset="-122"/>
                <a:cs typeface="Barlow" pitchFamily="34" charset="-120"/>
              </a:rPr>
              <a:t>📱</a:t>
            </a:r>
            <a:endParaRPr lang="en-US" sz="1838" dirty="0"/>
          </a:p>
        </p:txBody>
      </p:sp>
      <p:sp>
        <p:nvSpPr>
          <p:cNvPr id="21" name="Text 17"/>
          <p:cNvSpPr/>
          <p:nvPr/>
        </p:nvSpPr>
        <p:spPr>
          <a:xfrm>
            <a:off x="8342114" y="6338173"/>
            <a:ext cx="3641765" cy="1195388"/>
          </a:xfrm>
          <a:prstGeom prst="rect">
            <a:avLst/>
          </a:prstGeom>
          <a:noFill/>
          <a:ln/>
        </p:spPr>
        <p:txBody>
          <a:bodyPr wrap="square" rtlCol="0" anchor="t"/>
          <a:lstStyle/>
          <a:p>
            <a:pPr marL="0" indent="0" algn="l">
              <a:lnSpc>
                <a:spcPts val="2353"/>
              </a:lnSpc>
              <a:buNone/>
            </a:pPr>
            <a:r>
              <a:rPr lang="en-US" sz="1470" dirty="0">
                <a:solidFill>
                  <a:srgbClr val="272525"/>
                </a:solidFill>
                <a:latin typeface="Montserrat" pitchFamily="34" charset="0"/>
                <a:ea typeface="Montserrat" pitchFamily="34" charset="-122"/>
                <a:cs typeface="Montserrat" pitchFamily="34" charset="-120"/>
              </a:rPr>
              <a:t>Delve into the mobile era and the proliferation of smartphones, revolutionizing TIC and making the world more connected than ever.</a:t>
            </a:r>
            <a:endParaRPr lang="en-US" sz="147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1+#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additive="base">
                                        <p:cTn id="34" dur="500" fill="hold"/>
                                        <p:tgtEl>
                                          <p:spTgt spid="15"/>
                                        </p:tgtEl>
                                        <p:attrNameLst>
                                          <p:attrName>ppt_x</p:attrName>
                                        </p:attrNameLst>
                                      </p:cBhvr>
                                      <p:tavLst>
                                        <p:tav tm="0">
                                          <p:val>
                                            <p:strVal val="0-#ppt_w/2"/>
                                          </p:val>
                                        </p:tav>
                                        <p:tav tm="100000">
                                          <p:val>
                                            <p:strVal val="#ppt_x"/>
                                          </p:val>
                                        </p:tav>
                                      </p:tavLst>
                                    </p:anim>
                                    <p:anim calcmode="lin" valueType="num">
                                      <p:cBhvr additive="base">
                                        <p:cTn id="35"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 calcmode="lin" valueType="num">
                                      <p:cBhvr additive="base">
                                        <p:cTn id="40" dur="500" fill="hold"/>
                                        <p:tgtEl>
                                          <p:spTgt spid="16"/>
                                        </p:tgtEl>
                                        <p:attrNameLst>
                                          <p:attrName>ppt_x</p:attrName>
                                        </p:attrNameLst>
                                      </p:cBhvr>
                                      <p:tavLst>
                                        <p:tav tm="0">
                                          <p:val>
                                            <p:strVal val="#ppt_x"/>
                                          </p:val>
                                        </p:tav>
                                        <p:tav tm="100000">
                                          <p:val>
                                            <p:strVal val="#ppt_x"/>
                                          </p:val>
                                        </p:tav>
                                      </p:tavLst>
                                    </p:anim>
                                    <p:anim calcmode="lin" valueType="num">
                                      <p:cBhvr additive="base">
                                        <p:cTn id="41"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500" fill="hold"/>
                                        <p:tgtEl>
                                          <p:spTgt spid="20"/>
                                        </p:tgtEl>
                                        <p:attrNameLst>
                                          <p:attrName>ppt_x</p:attrName>
                                        </p:attrNameLst>
                                      </p:cBhvr>
                                      <p:tavLst>
                                        <p:tav tm="0">
                                          <p:val>
                                            <p:strVal val="1+#ppt_w/2"/>
                                          </p:val>
                                        </p:tav>
                                        <p:tav tm="100000">
                                          <p:val>
                                            <p:strVal val="#ppt_x"/>
                                          </p:val>
                                        </p:tav>
                                      </p:tavLst>
                                    </p:anim>
                                    <p:anim calcmode="lin" valueType="num">
                                      <p:cBhvr additive="base">
                                        <p:cTn id="52"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 calcmode="lin" valueType="num">
                                      <p:cBhvr additive="base">
                                        <p:cTn id="57" dur="500" fill="hold"/>
                                        <p:tgtEl>
                                          <p:spTgt spid="21"/>
                                        </p:tgtEl>
                                        <p:attrNameLst>
                                          <p:attrName>ppt_x</p:attrName>
                                        </p:attrNameLst>
                                      </p:cBhvr>
                                      <p:tavLst>
                                        <p:tav tm="0">
                                          <p:val>
                                            <p:strVal val="#ppt_x"/>
                                          </p:val>
                                        </p:tav>
                                        <p:tav tm="100000">
                                          <p:val>
                                            <p:strVal val="#ppt_x"/>
                                          </p:val>
                                        </p:tav>
                                      </p:tavLst>
                                    </p:anim>
                                    <p:anim calcmode="lin" valueType="num">
                                      <p:cBhvr additive="base">
                                        <p:cTn id="5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P spid="11" grpId="0" animBg="1"/>
      <p:bldP spid="14" grpId="0" animBg="1"/>
      <p:bldP spid="15" grpId="0" animBg="1"/>
      <p:bldP spid="16" grpId="0" animBg="1"/>
      <p:bldP spid="19" grpId="0" animBg="1"/>
      <p:bldP spid="20" grpId="0" animBg="1"/>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sp>
        <p:nvSpPr>
          <p:cNvPr id="4" name="Text 1"/>
          <p:cNvSpPr/>
          <p:nvPr/>
        </p:nvSpPr>
        <p:spPr>
          <a:xfrm>
            <a:off x="1760220" y="1973818"/>
            <a:ext cx="7856220" cy="694373"/>
          </a:xfrm>
          <a:prstGeom prst="rect">
            <a:avLst/>
          </a:prstGeom>
          <a:noFill/>
          <a:ln/>
        </p:spPr>
        <p:txBody>
          <a:bodyPr wrap="non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Key Technologies Related to TIC</a:t>
            </a:r>
            <a:endParaRPr lang="en-US" sz="4374" dirty="0"/>
          </a:p>
        </p:txBody>
      </p:sp>
      <p:sp>
        <p:nvSpPr>
          <p:cNvPr id="5" name="Text 2"/>
          <p:cNvSpPr/>
          <p:nvPr/>
        </p:nvSpPr>
        <p:spPr>
          <a:xfrm>
            <a:off x="1760220" y="3223617"/>
            <a:ext cx="3108960" cy="416481"/>
          </a:xfrm>
          <a:prstGeom prst="rect">
            <a:avLst/>
          </a:prstGeom>
          <a:noFill/>
          <a:ln/>
        </p:spPr>
        <p:txBody>
          <a:bodyPr wrap="none" rtlCol="0" anchor="t"/>
          <a:lstStyle/>
          <a:p>
            <a:pPr marL="0" indent="0">
              <a:lnSpc>
                <a:spcPts val="3281"/>
              </a:lnSpc>
              <a:buNone/>
            </a:pPr>
            <a:r>
              <a:rPr lang="en-US" sz="2624" b="1" dirty="0">
                <a:solidFill>
                  <a:srgbClr val="396AF1"/>
                </a:solidFill>
                <a:latin typeface="Barlow" pitchFamily="34" charset="0"/>
                <a:ea typeface="Barlow" pitchFamily="34" charset="-122"/>
                <a:cs typeface="Barlow" pitchFamily="34" charset="-120"/>
              </a:rPr>
              <a:t>Artificial Intelligence</a:t>
            </a:r>
            <a:endParaRPr lang="en-US" sz="2624" dirty="0"/>
          </a:p>
        </p:txBody>
      </p:sp>
      <p:sp>
        <p:nvSpPr>
          <p:cNvPr id="6" name="Text 3"/>
          <p:cNvSpPr/>
          <p:nvPr/>
        </p:nvSpPr>
        <p:spPr>
          <a:xfrm>
            <a:off x="1760220" y="3862268"/>
            <a:ext cx="3341608" cy="1421606"/>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Unlock the potential of AI and its applications in TIC, from chatbots to automation and data analysis.</a:t>
            </a:r>
            <a:endParaRPr lang="en-US" sz="1750" dirty="0"/>
          </a:p>
        </p:txBody>
      </p:sp>
      <p:sp>
        <p:nvSpPr>
          <p:cNvPr id="7" name="Text 4"/>
          <p:cNvSpPr/>
          <p:nvPr/>
        </p:nvSpPr>
        <p:spPr>
          <a:xfrm>
            <a:off x="5651421" y="3223617"/>
            <a:ext cx="3341608" cy="832961"/>
          </a:xfrm>
          <a:prstGeom prst="rect">
            <a:avLst/>
          </a:prstGeom>
          <a:noFill/>
          <a:ln/>
        </p:spPr>
        <p:txBody>
          <a:bodyPr wrap="square" rtlCol="0" anchor="t"/>
          <a:lstStyle/>
          <a:p>
            <a:pPr marL="0" indent="0">
              <a:lnSpc>
                <a:spcPts val="3281"/>
              </a:lnSpc>
              <a:buNone/>
            </a:pPr>
            <a:r>
              <a:rPr lang="en-US" sz="2624" b="1" dirty="0">
                <a:solidFill>
                  <a:srgbClr val="396AF1"/>
                </a:solidFill>
                <a:latin typeface="Barlow" pitchFamily="34" charset="0"/>
                <a:ea typeface="Barlow" pitchFamily="34" charset="-122"/>
                <a:cs typeface="Barlow" pitchFamily="34" charset="-120"/>
              </a:rPr>
              <a:t>Internet of Things (IoT)</a:t>
            </a:r>
            <a:endParaRPr lang="en-US" sz="2624" dirty="0"/>
          </a:p>
        </p:txBody>
      </p:sp>
      <p:sp>
        <p:nvSpPr>
          <p:cNvPr id="8" name="Text 5"/>
          <p:cNvSpPr/>
          <p:nvPr/>
        </p:nvSpPr>
        <p:spPr>
          <a:xfrm>
            <a:off x="5651421" y="4278749"/>
            <a:ext cx="3341608" cy="1421606"/>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Step into the interconnected world of IoT and explore its impact on smart homes, healthcare, and more.</a:t>
            </a:r>
            <a:endParaRPr lang="en-US" sz="1750" dirty="0"/>
          </a:p>
        </p:txBody>
      </p:sp>
      <p:sp>
        <p:nvSpPr>
          <p:cNvPr id="9" name="Text 6"/>
          <p:cNvSpPr/>
          <p:nvPr/>
        </p:nvSpPr>
        <p:spPr>
          <a:xfrm>
            <a:off x="9542621" y="3223617"/>
            <a:ext cx="3341608" cy="832961"/>
          </a:xfrm>
          <a:prstGeom prst="rect">
            <a:avLst/>
          </a:prstGeom>
          <a:noFill/>
          <a:ln/>
        </p:spPr>
        <p:txBody>
          <a:bodyPr wrap="square" rtlCol="0" anchor="t"/>
          <a:lstStyle/>
          <a:p>
            <a:pPr marL="0" indent="0">
              <a:lnSpc>
                <a:spcPts val="3281"/>
              </a:lnSpc>
              <a:buNone/>
            </a:pPr>
            <a:r>
              <a:rPr lang="en-US" sz="2624" b="1" dirty="0">
                <a:solidFill>
                  <a:srgbClr val="396AF1"/>
                </a:solidFill>
                <a:latin typeface="Barlow" pitchFamily="34" charset="0"/>
                <a:ea typeface="Barlow" pitchFamily="34" charset="-122"/>
                <a:cs typeface="Barlow" pitchFamily="34" charset="-120"/>
              </a:rPr>
              <a:t>Blockchain Technology</a:t>
            </a:r>
            <a:endParaRPr lang="en-US" sz="2624" dirty="0"/>
          </a:p>
        </p:txBody>
      </p:sp>
      <p:sp>
        <p:nvSpPr>
          <p:cNvPr id="10" name="Text 7"/>
          <p:cNvSpPr/>
          <p:nvPr/>
        </p:nvSpPr>
        <p:spPr>
          <a:xfrm>
            <a:off x="9542621" y="4278749"/>
            <a:ext cx="3341608" cy="1777008"/>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Unravel the mysteries of blockchain and its transformative potential in industries like finance, supply chain, and beyond.</a:t>
            </a:r>
            <a:endParaRPr lang="en-US" sz="17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1+#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1+#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sp>
        <p:nvSpPr>
          <p:cNvPr id="4" name="Text 1"/>
          <p:cNvSpPr/>
          <p:nvPr/>
        </p:nvSpPr>
        <p:spPr>
          <a:xfrm>
            <a:off x="1760220" y="903208"/>
            <a:ext cx="11109960" cy="1388745"/>
          </a:xfrm>
          <a:prstGeom prst="rect">
            <a:avLst/>
          </a:prstGeom>
          <a:noFill/>
          <a:ln/>
        </p:spPr>
        <p:txBody>
          <a:bodyPr wrap="squar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Applications and Benefits of TIC Technologies</a:t>
            </a:r>
            <a:endParaRPr lang="en-US" sz="4374" dirty="0"/>
          </a:p>
        </p:txBody>
      </p:sp>
      <p:sp>
        <p:nvSpPr>
          <p:cNvPr id="5" name="Shape 2"/>
          <p:cNvSpPr/>
          <p:nvPr/>
        </p:nvSpPr>
        <p:spPr>
          <a:xfrm>
            <a:off x="1760220" y="2736294"/>
            <a:ext cx="5443895" cy="2006203"/>
          </a:xfrm>
          <a:prstGeom prst="roundRect">
            <a:avLst>
              <a:gd name="adj" fmla="val 6645"/>
            </a:avLst>
          </a:prstGeom>
          <a:solidFill>
            <a:srgbClr val="EEEFF5"/>
          </a:solidFill>
          <a:ln/>
        </p:spPr>
      </p:sp>
      <p:sp>
        <p:nvSpPr>
          <p:cNvPr id="6" name="Text 3"/>
          <p:cNvSpPr/>
          <p:nvPr/>
        </p:nvSpPr>
        <p:spPr>
          <a:xfrm>
            <a:off x="1982391" y="2958465"/>
            <a:ext cx="3604260" cy="36242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Enhanced Communication </a:t>
            </a:r>
            <a:r>
              <a:rPr lang="en-US" sz="2187" b="1" dirty="0">
                <a:solidFill>
                  <a:srgbClr val="000000"/>
                </a:solidFill>
                <a:latin typeface="Barlow" pitchFamily="34" charset="0"/>
                <a:ea typeface="Barlow" pitchFamily="34" charset="-122"/>
                <a:cs typeface="Barlow" pitchFamily="34" charset="-120"/>
              </a:rPr>
              <a:t>📞</a:t>
            </a:r>
            <a:endParaRPr lang="en-US" sz="2187" dirty="0"/>
          </a:p>
        </p:txBody>
      </p:sp>
      <p:sp>
        <p:nvSpPr>
          <p:cNvPr id="7" name="Text 4"/>
          <p:cNvSpPr/>
          <p:nvPr/>
        </p:nvSpPr>
        <p:spPr>
          <a:xfrm>
            <a:off x="1982391" y="3454122"/>
            <a:ext cx="4999553" cy="1066205"/>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Discover how TIC technologies have revolutionized communication, enabling real-time global connectivity.</a:t>
            </a:r>
            <a:endParaRPr lang="en-US" sz="1750" dirty="0"/>
          </a:p>
        </p:txBody>
      </p:sp>
      <p:sp>
        <p:nvSpPr>
          <p:cNvPr id="8" name="Shape 5"/>
          <p:cNvSpPr/>
          <p:nvPr/>
        </p:nvSpPr>
        <p:spPr>
          <a:xfrm>
            <a:off x="7426285" y="2736294"/>
            <a:ext cx="5443895" cy="2006203"/>
          </a:xfrm>
          <a:prstGeom prst="roundRect">
            <a:avLst>
              <a:gd name="adj" fmla="val 6645"/>
            </a:avLst>
          </a:prstGeom>
          <a:solidFill>
            <a:srgbClr val="EEEFF5"/>
          </a:solidFill>
          <a:ln/>
        </p:spPr>
      </p:sp>
      <p:sp>
        <p:nvSpPr>
          <p:cNvPr id="9" name="Text 6"/>
          <p:cNvSpPr/>
          <p:nvPr/>
        </p:nvSpPr>
        <p:spPr>
          <a:xfrm>
            <a:off x="7648456" y="2958465"/>
            <a:ext cx="4290060" cy="36242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Innovative Healthcare Solutions </a:t>
            </a:r>
            <a:r>
              <a:rPr lang="en-US" sz="2187" b="1" dirty="0">
                <a:solidFill>
                  <a:srgbClr val="000000"/>
                </a:solidFill>
                <a:latin typeface="Barlow" pitchFamily="34" charset="0"/>
                <a:ea typeface="Barlow" pitchFamily="34" charset="-122"/>
                <a:cs typeface="Barlow" pitchFamily="34" charset="-120"/>
              </a:rPr>
              <a:t>🏥</a:t>
            </a:r>
            <a:endParaRPr lang="en-US" sz="2187" dirty="0"/>
          </a:p>
        </p:txBody>
      </p:sp>
      <p:sp>
        <p:nvSpPr>
          <p:cNvPr id="10" name="Text 7"/>
          <p:cNvSpPr/>
          <p:nvPr/>
        </p:nvSpPr>
        <p:spPr>
          <a:xfrm>
            <a:off x="7648456" y="3454122"/>
            <a:ext cx="4999553" cy="1066205"/>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Explore the intersection of TIC and healthcare, from telemedicine to wearable devices and personalized treatments.</a:t>
            </a:r>
            <a:endParaRPr lang="en-US" sz="1750" dirty="0"/>
          </a:p>
        </p:txBody>
      </p:sp>
      <p:sp>
        <p:nvSpPr>
          <p:cNvPr id="11" name="Shape 8"/>
          <p:cNvSpPr/>
          <p:nvPr/>
        </p:nvSpPr>
        <p:spPr>
          <a:xfrm>
            <a:off x="1760220" y="4964668"/>
            <a:ext cx="5443895" cy="2361605"/>
          </a:xfrm>
          <a:prstGeom prst="roundRect">
            <a:avLst>
              <a:gd name="adj" fmla="val 5645"/>
            </a:avLst>
          </a:prstGeom>
          <a:solidFill>
            <a:srgbClr val="EEEFF5"/>
          </a:solidFill>
          <a:ln/>
        </p:spPr>
      </p:sp>
      <p:sp>
        <p:nvSpPr>
          <p:cNvPr id="12" name="Text 9"/>
          <p:cNvSpPr/>
          <p:nvPr/>
        </p:nvSpPr>
        <p:spPr>
          <a:xfrm>
            <a:off x="1982391" y="5186839"/>
            <a:ext cx="2827020" cy="36242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Efficient Workflows </a:t>
            </a:r>
            <a:r>
              <a:rPr lang="en-US" sz="2187" b="1" dirty="0">
                <a:solidFill>
                  <a:srgbClr val="000000"/>
                </a:solidFill>
                <a:latin typeface="Barlow" pitchFamily="34" charset="0"/>
                <a:ea typeface="Barlow" pitchFamily="34" charset="-122"/>
                <a:cs typeface="Barlow" pitchFamily="34" charset="-120"/>
              </a:rPr>
              <a:t>✨</a:t>
            </a:r>
            <a:endParaRPr lang="en-US" sz="2187" dirty="0"/>
          </a:p>
        </p:txBody>
      </p:sp>
      <p:sp>
        <p:nvSpPr>
          <p:cNvPr id="13" name="Text 10"/>
          <p:cNvSpPr/>
          <p:nvPr/>
        </p:nvSpPr>
        <p:spPr>
          <a:xfrm>
            <a:off x="1982391" y="5682496"/>
            <a:ext cx="4999553" cy="1066205"/>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Unleash the power of TIC in optimizing business processes, reducing costs, and increasing productivity.</a:t>
            </a:r>
            <a:endParaRPr lang="en-US" sz="1750" dirty="0"/>
          </a:p>
        </p:txBody>
      </p:sp>
      <p:sp>
        <p:nvSpPr>
          <p:cNvPr id="14" name="Shape 11"/>
          <p:cNvSpPr/>
          <p:nvPr/>
        </p:nvSpPr>
        <p:spPr>
          <a:xfrm>
            <a:off x="7426285" y="4964668"/>
            <a:ext cx="5443895" cy="2361605"/>
          </a:xfrm>
          <a:prstGeom prst="roundRect">
            <a:avLst>
              <a:gd name="adj" fmla="val 5645"/>
            </a:avLst>
          </a:prstGeom>
          <a:solidFill>
            <a:srgbClr val="EEEFF5"/>
          </a:solidFill>
          <a:ln/>
        </p:spPr>
      </p:sp>
      <p:sp>
        <p:nvSpPr>
          <p:cNvPr id="15" name="Text 12"/>
          <p:cNvSpPr/>
          <p:nvPr/>
        </p:nvSpPr>
        <p:spPr>
          <a:xfrm>
            <a:off x="7648456" y="5186839"/>
            <a:ext cx="3535680" cy="36242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Sustainable Development </a:t>
            </a:r>
            <a:r>
              <a:rPr lang="en-US" sz="2187" b="1" dirty="0">
                <a:solidFill>
                  <a:srgbClr val="000000"/>
                </a:solidFill>
                <a:latin typeface="Barlow" pitchFamily="34" charset="0"/>
                <a:ea typeface="Barlow" pitchFamily="34" charset="-122"/>
                <a:cs typeface="Barlow" pitchFamily="34" charset="-120"/>
              </a:rPr>
              <a:t>♻️</a:t>
            </a:r>
            <a:endParaRPr lang="en-US" sz="2187" dirty="0"/>
          </a:p>
        </p:txBody>
      </p:sp>
      <p:sp>
        <p:nvSpPr>
          <p:cNvPr id="16" name="Text 13"/>
          <p:cNvSpPr/>
          <p:nvPr/>
        </p:nvSpPr>
        <p:spPr>
          <a:xfrm>
            <a:off x="7648456" y="5682496"/>
            <a:ext cx="4999553" cy="1421606"/>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See how TIC technologies contribute to environmental sustainability through smart energy grids, waste management, and more.</a:t>
            </a:r>
            <a:endParaRPr lang="en-US" sz="17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1+#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1+#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ppt_x"/>
                                          </p:val>
                                        </p:tav>
                                        <p:tav tm="100000">
                                          <p:val>
                                            <p:strVal val="#ppt_x"/>
                                          </p:val>
                                        </p:tav>
                                      </p:tavLst>
                                    </p:anim>
                                    <p:anim calcmode="lin" valueType="num">
                                      <p:cBhvr additive="base">
                                        <p:cTn id="5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9" grpId="0" animBg="1"/>
      <p:bldP spid="10" grpId="0" animBg="1"/>
      <p:bldP spid="12" grpId="0" animBg="1"/>
      <p:bldP spid="13" grpId="0" animBg="1"/>
      <p:bldP spid="15" grpId="0" animBg="1"/>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490799" y="1330881"/>
            <a:ext cx="9306401" cy="1388745"/>
          </a:xfrm>
          <a:prstGeom prst="rect">
            <a:avLst/>
          </a:prstGeom>
          <a:noFill/>
          <a:ln/>
        </p:spPr>
        <p:txBody>
          <a:bodyPr wrap="squar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Challenges and Concerns in the Adoption of TIC</a:t>
            </a:r>
            <a:endParaRPr lang="en-US" sz="4374" dirty="0"/>
          </a:p>
        </p:txBody>
      </p:sp>
      <p:sp>
        <p:nvSpPr>
          <p:cNvPr id="6" name="Shape 2"/>
          <p:cNvSpPr/>
          <p:nvPr/>
        </p:nvSpPr>
        <p:spPr>
          <a:xfrm>
            <a:off x="4490799" y="3226475"/>
            <a:ext cx="499943" cy="499943"/>
          </a:xfrm>
          <a:prstGeom prst="roundRect">
            <a:avLst>
              <a:gd name="adj" fmla="val 26667"/>
            </a:avLst>
          </a:prstGeom>
          <a:solidFill>
            <a:srgbClr val="EEEFF5"/>
          </a:solidFill>
          <a:ln/>
        </p:spPr>
      </p:sp>
      <p:sp>
        <p:nvSpPr>
          <p:cNvPr id="7" name="Text 3"/>
          <p:cNvSpPr/>
          <p:nvPr/>
        </p:nvSpPr>
        <p:spPr>
          <a:xfrm>
            <a:off x="4683562" y="3268147"/>
            <a:ext cx="114300"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1</a:t>
            </a:r>
            <a:endParaRPr lang="en-US" sz="2624" dirty="0"/>
          </a:p>
        </p:txBody>
      </p:sp>
      <p:sp>
        <p:nvSpPr>
          <p:cNvPr id="8" name="Text 4"/>
          <p:cNvSpPr/>
          <p:nvPr/>
        </p:nvSpPr>
        <p:spPr>
          <a:xfrm>
            <a:off x="5212913" y="3302794"/>
            <a:ext cx="2842260" cy="36242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Cybersecurity Risks </a:t>
            </a:r>
            <a:r>
              <a:rPr lang="en-US" sz="2187" b="1" dirty="0">
                <a:solidFill>
                  <a:srgbClr val="000000"/>
                </a:solidFill>
                <a:latin typeface="Barlow" pitchFamily="34" charset="0"/>
                <a:ea typeface="Barlow" pitchFamily="34" charset="-122"/>
                <a:cs typeface="Barlow" pitchFamily="34" charset="-120"/>
              </a:rPr>
              <a:t>🔒</a:t>
            </a:r>
            <a:endParaRPr lang="en-US" sz="2187" dirty="0"/>
          </a:p>
        </p:txBody>
      </p:sp>
      <p:sp>
        <p:nvSpPr>
          <p:cNvPr id="9" name="Text 5"/>
          <p:cNvSpPr/>
          <p:nvPr/>
        </p:nvSpPr>
        <p:spPr>
          <a:xfrm>
            <a:off x="5212913" y="3798451"/>
            <a:ext cx="3820001" cy="1421606"/>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Address the growing concern of cybersecurity threats and the measures taken to safeguard TIC systems and data.</a:t>
            </a:r>
            <a:endParaRPr lang="en-US" sz="1750" dirty="0"/>
          </a:p>
        </p:txBody>
      </p:sp>
      <p:sp>
        <p:nvSpPr>
          <p:cNvPr id="10" name="Shape 6"/>
          <p:cNvSpPr/>
          <p:nvPr/>
        </p:nvSpPr>
        <p:spPr>
          <a:xfrm>
            <a:off x="9255085" y="3226475"/>
            <a:ext cx="499943" cy="499943"/>
          </a:xfrm>
          <a:prstGeom prst="roundRect">
            <a:avLst>
              <a:gd name="adj" fmla="val 26667"/>
            </a:avLst>
          </a:prstGeom>
          <a:solidFill>
            <a:srgbClr val="EEEFF5"/>
          </a:solidFill>
          <a:ln/>
        </p:spPr>
      </p:sp>
      <p:sp>
        <p:nvSpPr>
          <p:cNvPr id="11" name="Text 7"/>
          <p:cNvSpPr/>
          <p:nvPr/>
        </p:nvSpPr>
        <p:spPr>
          <a:xfrm>
            <a:off x="9413558" y="3268147"/>
            <a:ext cx="182880"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2</a:t>
            </a:r>
            <a:endParaRPr lang="en-US" sz="2624" dirty="0"/>
          </a:p>
        </p:txBody>
      </p:sp>
      <p:sp>
        <p:nvSpPr>
          <p:cNvPr id="12" name="Text 8"/>
          <p:cNvSpPr/>
          <p:nvPr/>
        </p:nvSpPr>
        <p:spPr>
          <a:xfrm>
            <a:off x="9977199" y="3302794"/>
            <a:ext cx="2221944" cy="36242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Digital Divide </a:t>
            </a:r>
            <a:r>
              <a:rPr lang="en-US" sz="2187" b="1" dirty="0">
                <a:solidFill>
                  <a:srgbClr val="000000"/>
                </a:solidFill>
                <a:latin typeface="Barlow" pitchFamily="34" charset="0"/>
                <a:ea typeface="Barlow" pitchFamily="34" charset="-122"/>
                <a:cs typeface="Barlow" pitchFamily="34" charset="-120"/>
              </a:rPr>
              <a:t>🌍</a:t>
            </a:r>
            <a:endParaRPr lang="en-US" sz="2187" dirty="0"/>
          </a:p>
        </p:txBody>
      </p:sp>
      <p:sp>
        <p:nvSpPr>
          <p:cNvPr id="13" name="Text 9"/>
          <p:cNvSpPr/>
          <p:nvPr/>
        </p:nvSpPr>
        <p:spPr>
          <a:xfrm>
            <a:off x="9977199" y="3798451"/>
            <a:ext cx="3820001" cy="1421606"/>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Discuss the persistent challenge of the digital divide and the importance of promoting digital inclusion for all.</a:t>
            </a:r>
            <a:endParaRPr lang="en-US" sz="1750" dirty="0"/>
          </a:p>
        </p:txBody>
      </p:sp>
      <p:sp>
        <p:nvSpPr>
          <p:cNvPr id="14" name="Shape 10"/>
          <p:cNvSpPr/>
          <p:nvPr/>
        </p:nvSpPr>
        <p:spPr>
          <a:xfrm>
            <a:off x="4490799" y="5615821"/>
            <a:ext cx="499943" cy="499943"/>
          </a:xfrm>
          <a:prstGeom prst="roundRect">
            <a:avLst>
              <a:gd name="adj" fmla="val 26667"/>
            </a:avLst>
          </a:prstGeom>
          <a:solidFill>
            <a:srgbClr val="EEEFF5"/>
          </a:solidFill>
          <a:ln/>
        </p:spPr>
      </p:sp>
      <p:sp>
        <p:nvSpPr>
          <p:cNvPr id="15" name="Text 11"/>
          <p:cNvSpPr/>
          <p:nvPr/>
        </p:nvSpPr>
        <p:spPr>
          <a:xfrm>
            <a:off x="4649272" y="5657493"/>
            <a:ext cx="182880"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3</a:t>
            </a:r>
            <a:endParaRPr lang="en-US" sz="2624" dirty="0"/>
          </a:p>
        </p:txBody>
      </p:sp>
      <p:sp>
        <p:nvSpPr>
          <p:cNvPr id="16" name="Text 12"/>
          <p:cNvSpPr/>
          <p:nvPr/>
        </p:nvSpPr>
        <p:spPr>
          <a:xfrm>
            <a:off x="5212913" y="5692140"/>
            <a:ext cx="2651760" cy="36242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Privacy and Ethics </a:t>
            </a:r>
            <a:r>
              <a:rPr lang="en-US" sz="2187" b="1" dirty="0">
                <a:solidFill>
                  <a:srgbClr val="000000"/>
                </a:solidFill>
                <a:latin typeface="Barlow" pitchFamily="34" charset="0"/>
                <a:ea typeface="Barlow" pitchFamily="34" charset="-122"/>
                <a:cs typeface="Barlow" pitchFamily="34" charset="-120"/>
              </a:rPr>
              <a:t>🕵️</a:t>
            </a:r>
            <a:endParaRPr lang="en-US" sz="2187" dirty="0"/>
          </a:p>
        </p:txBody>
      </p:sp>
      <p:sp>
        <p:nvSpPr>
          <p:cNvPr id="17" name="Text 13"/>
          <p:cNvSpPr/>
          <p:nvPr/>
        </p:nvSpPr>
        <p:spPr>
          <a:xfrm>
            <a:off x="5212913" y="6187797"/>
            <a:ext cx="8584287" cy="710803"/>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Delve into the ethical considerations surrounding TIC technologies, data privacy, and consent.</a:t>
            </a:r>
            <a:endParaRPr lang="en-US" sz="17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0-#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1+#ppt_w/2"/>
                                          </p:val>
                                        </p:tav>
                                        <p:tav tm="100000">
                                          <p:val>
                                            <p:strVal val="#ppt_x"/>
                                          </p:val>
                                        </p:tav>
                                      </p:tavLst>
                                    </p:anim>
                                    <p:anim calcmode="lin" valueType="num">
                                      <p:cBhvr additive="base">
                                        <p:cTn id="36"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1+#ppt_w/2"/>
                                          </p:val>
                                        </p:tav>
                                        <p:tav tm="100000">
                                          <p:val>
                                            <p:strVal val="#ppt_x"/>
                                          </p:val>
                                        </p:tav>
                                      </p:tavLst>
                                    </p:anim>
                                    <p:anim calcmode="lin" valueType="num">
                                      <p:cBhvr additive="base">
                                        <p:cTn id="42"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additive="base">
                                        <p:cTn id="52" dur="500" fill="hold"/>
                                        <p:tgtEl>
                                          <p:spTgt spid="16"/>
                                        </p:tgtEl>
                                        <p:attrNameLst>
                                          <p:attrName>ppt_x</p:attrName>
                                        </p:attrNameLst>
                                      </p:cBhvr>
                                      <p:tavLst>
                                        <p:tav tm="0">
                                          <p:val>
                                            <p:strVal val="#ppt_x"/>
                                          </p:val>
                                        </p:tav>
                                        <p:tav tm="100000">
                                          <p:val>
                                            <p:strVal val="#ppt_x"/>
                                          </p:val>
                                        </p:tav>
                                      </p:tavLst>
                                    </p:anim>
                                    <p:anim calcmode="lin" valueType="num">
                                      <p:cBhvr additive="base">
                                        <p:cTn id="53"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17"/>
                                        </p:tgtEl>
                                        <p:attrNameLst>
                                          <p:attrName>style.visibility</p:attrName>
                                        </p:attrNameLst>
                                      </p:cBhvr>
                                      <p:to>
                                        <p:strVal val="visible"/>
                                      </p:to>
                                    </p:set>
                                    <p:anim calcmode="lin" valueType="num">
                                      <p:cBhvr additive="base">
                                        <p:cTn id="58" dur="500" fill="hold"/>
                                        <p:tgtEl>
                                          <p:spTgt spid="17"/>
                                        </p:tgtEl>
                                        <p:attrNameLst>
                                          <p:attrName>ppt_x</p:attrName>
                                        </p:attrNameLst>
                                      </p:cBhvr>
                                      <p:tavLst>
                                        <p:tav tm="0">
                                          <p:val>
                                            <p:strVal val="#ppt_x"/>
                                          </p:val>
                                        </p:tav>
                                        <p:tav tm="100000">
                                          <p:val>
                                            <p:strVal val="#ppt_x"/>
                                          </p:val>
                                        </p:tav>
                                      </p:tavLst>
                                    </p:anim>
                                    <p:anim calcmode="lin" valueType="num">
                                      <p:cBhvr additive="base">
                                        <p:cTn id="59"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1" grpId="0" animBg="1"/>
      <p:bldP spid="12" grpId="0" animBg="1"/>
      <p:bldP spid="13" grpId="0" animBg="1"/>
      <p:bldP spid="15" grpId="0" animBg="1"/>
      <p:bldP spid="16" grpId="0" animBg="1"/>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sp>
        <p:nvSpPr>
          <p:cNvPr id="4" name="Text 1"/>
          <p:cNvSpPr/>
          <p:nvPr/>
        </p:nvSpPr>
        <p:spPr>
          <a:xfrm>
            <a:off x="1760220" y="2529840"/>
            <a:ext cx="8153400" cy="694373"/>
          </a:xfrm>
          <a:prstGeom prst="rect">
            <a:avLst/>
          </a:prstGeom>
          <a:noFill/>
          <a:ln/>
        </p:spPr>
        <p:txBody>
          <a:bodyPr wrap="non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Conclusion and Future Prospects</a:t>
            </a:r>
            <a:endParaRPr lang="en-US" sz="4374" dirty="0"/>
          </a:p>
        </p:txBody>
      </p:sp>
      <p:sp>
        <p:nvSpPr>
          <p:cNvPr id="5" name="Text 2"/>
          <p:cNvSpPr/>
          <p:nvPr/>
        </p:nvSpPr>
        <p:spPr>
          <a:xfrm>
            <a:off x="1760220" y="3779639"/>
            <a:ext cx="4145280" cy="431721"/>
          </a:xfrm>
          <a:prstGeom prst="rect">
            <a:avLst/>
          </a:prstGeom>
          <a:noFill/>
          <a:ln/>
        </p:spPr>
        <p:txBody>
          <a:bodyPr wrap="none" rtlCol="0" anchor="t"/>
          <a:lstStyle/>
          <a:p>
            <a:pPr marL="0" indent="0">
              <a:lnSpc>
                <a:spcPts val="3281"/>
              </a:lnSpc>
              <a:buNone/>
            </a:pPr>
            <a:r>
              <a:rPr lang="en-US" sz="2624" b="1" dirty="0">
                <a:solidFill>
                  <a:srgbClr val="396AF1"/>
                </a:solidFill>
                <a:latin typeface="Barlow" pitchFamily="34" charset="0"/>
                <a:ea typeface="Barlow" pitchFamily="34" charset="-122"/>
                <a:cs typeface="Barlow" pitchFamily="34" charset="-120"/>
              </a:rPr>
              <a:t>Constant Advancements </a:t>
            </a:r>
            <a:r>
              <a:rPr lang="en-US" sz="2624" b="1" dirty="0">
                <a:solidFill>
                  <a:srgbClr val="000000"/>
                </a:solidFill>
                <a:latin typeface="Barlow" pitchFamily="34" charset="0"/>
                <a:ea typeface="Barlow" pitchFamily="34" charset="-122"/>
                <a:cs typeface="Barlow" pitchFamily="34" charset="-120"/>
              </a:rPr>
              <a:t>🔍</a:t>
            </a:r>
            <a:endParaRPr lang="en-US" sz="2624" dirty="0"/>
          </a:p>
        </p:txBody>
      </p:sp>
      <p:sp>
        <p:nvSpPr>
          <p:cNvPr id="6" name="Text 3"/>
          <p:cNvSpPr/>
          <p:nvPr/>
        </p:nvSpPr>
        <p:spPr>
          <a:xfrm>
            <a:off x="1760220" y="4433530"/>
            <a:ext cx="5283994" cy="1066205"/>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Reflect on the rapid pace of TIC advancements and the exciting possibilities they hold for the future.</a:t>
            </a:r>
            <a:endParaRPr lang="en-US" sz="1750" dirty="0"/>
          </a:p>
        </p:txBody>
      </p:sp>
      <p:sp>
        <p:nvSpPr>
          <p:cNvPr id="7" name="Text 4"/>
          <p:cNvSpPr/>
          <p:nvPr/>
        </p:nvSpPr>
        <p:spPr>
          <a:xfrm>
            <a:off x="7593806" y="3779639"/>
            <a:ext cx="3429000" cy="431721"/>
          </a:xfrm>
          <a:prstGeom prst="rect">
            <a:avLst/>
          </a:prstGeom>
          <a:noFill/>
          <a:ln/>
        </p:spPr>
        <p:txBody>
          <a:bodyPr wrap="none" rtlCol="0" anchor="t"/>
          <a:lstStyle/>
          <a:p>
            <a:pPr marL="0" indent="0">
              <a:lnSpc>
                <a:spcPts val="3281"/>
              </a:lnSpc>
              <a:buNone/>
            </a:pPr>
            <a:r>
              <a:rPr lang="en-US" sz="2624" b="1" dirty="0">
                <a:solidFill>
                  <a:srgbClr val="396AF1"/>
                </a:solidFill>
                <a:latin typeface="Barlow" pitchFamily="34" charset="0"/>
                <a:ea typeface="Barlow" pitchFamily="34" charset="-122"/>
                <a:cs typeface="Barlow" pitchFamily="34" charset="-120"/>
              </a:rPr>
              <a:t>Ethical Frameworks </a:t>
            </a:r>
            <a:r>
              <a:rPr lang="en-US" sz="2624" b="1" dirty="0">
                <a:solidFill>
                  <a:srgbClr val="000000"/>
                </a:solidFill>
                <a:latin typeface="Barlow" pitchFamily="34" charset="0"/>
                <a:ea typeface="Barlow" pitchFamily="34" charset="-122"/>
                <a:cs typeface="Barlow" pitchFamily="34" charset="-120"/>
              </a:rPr>
              <a:t>💡</a:t>
            </a:r>
            <a:endParaRPr lang="en-US" sz="2624" dirty="0"/>
          </a:p>
        </p:txBody>
      </p:sp>
      <p:sp>
        <p:nvSpPr>
          <p:cNvPr id="8" name="Text 5"/>
          <p:cNvSpPr/>
          <p:nvPr/>
        </p:nvSpPr>
        <p:spPr>
          <a:xfrm>
            <a:off x="7593806" y="4433530"/>
            <a:ext cx="5283994" cy="1066205"/>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Discuss the urgent need for ethical frameworks to shape the development and deployment of TIC technologies.</a:t>
            </a:r>
            <a:endParaRPr lang="en-US" sz="17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1+#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1+#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 Point Presentation Groupe 20</Template>
  <TotalTime>21</TotalTime>
  <Words>533</Words>
  <Application>Microsoft Office PowerPoint</Application>
  <PresentationFormat>Personnalisé</PresentationFormat>
  <Paragraphs>66</Paragraphs>
  <Slides>8</Slides>
  <Notes>8</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8</vt:i4>
      </vt:variant>
    </vt:vector>
  </HeadingPairs>
  <TitlesOfParts>
    <vt:vector size="13" baseType="lpstr">
      <vt:lpstr>Arial</vt:lpstr>
      <vt:lpstr>Barlow</vt:lpstr>
      <vt:lpstr>Calibri</vt:lpstr>
      <vt:lpstr>Montserrat</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PptxGenJS Presentation</dc:subject>
  <dc:creator>lenovo</dc:creator>
  <cp:lastModifiedBy>yahia</cp:lastModifiedBy>
  <cp:revision>2</cp:revision>
  <dcterms:created xsi:type="dcterms:W3CDTF">2023-12-29T00:22:31Z</dcterms:created>
  <dcterms:modified xsi:type="dcterms:W3CDTF">2024-01-04T14:39:23Z</dcterms:modified>
</cp:coreProperties>
</file>