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509" r:id="rId3"/>
    <p:sldId id="457" r:id="rId4"/>
    <p:sldId id="497" r:id="rId5"/>
    <p:sldId id="34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95" r:id="rId26"/>
    <p:sldId id="489" r:id="rId27"/>
    <p:sldId id="490" r:id="rId28"/>
    <p:sldId id="491" r:id="rId29"/>
    <p:sldId id="506" r:id="rId30"/>
    <p:sldId id="494" r:id="rId31"/>
    <p:sldId id="50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509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56DAC-667B-4714-880C-603F24F0591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B79D49AE-C4BC-4451-8B61-36344AC8A8CC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6F7F5DD6-6DE9-47B1-9956-BB5CC5C2F674}" type="parTrans" cxnId="{BB44AAC3-B52D-4C06-BFD7-A642F302041C}">
      <dgm:prSet/>
      <dgm:spPr/>
      <dgm:t>
        <a:bodyPr/>
        <a:lstStyle/>
        <a:p>
          <a:endParaRPr lang="en-US"/>
        </a:p>
      </dgm:t>
    </dgm:pt>
    <dgm:pt modelId="{CAF0C5CC-FCA6-43DB-824D-925055DF913E}" type="sibTrans" cxnId="{BB44AAC3-B52D-4C06-BFD7-A642F302041C}">
      <dgm:prSet/>
      <dgm:spPr/>
      <dgm:t>
        <a:bodyPr/>
        <a:lstStyle/>
        <a:p>
          <a:endParaRPr lang="en-US"/>
        </a:p>
      </dgm:t>
    </dgm:pt>
    <dgm:pt modelId="{F56C4BC8-0ED4-400F-A75E-EF237D4F94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293304B-5236-46D6-9083-D1E8E81B63BB}" type="parTrans" cxnId="{4B35E22E-3BF8-490E-B7B4-54CD143774CE}">
      <dgm:prSet/>
      <dgm:spPr/>
      <dgm:t>
        <a:bodyPr/>
        <a:lstStyle/>
        <a:p>
          <a:endParaRPr lang="en-US"/>
        </a:p>
      </dgm:t>
    </dgm:pt>
    <dgm:pt modelId="{B2D14E5B-C6D9-499E-9834-A7B65322007B}" type="sibTrans" cxnId="{4B35E22E-3BF8-490E-B7B4-54CD143774CE}">
      <dgm:prSet/>
      <dgm:spPr/>
      <dgm:t>
        <a:bodyPr/>
        <a:lstStyle/>
        <a:p>
          <a:endParaRPr lang="en-US"/>
        </a:p>
      </dgm:t>
    </dgm:pt>
    <dgm:pt modelId="{1F1F3557-D6AF-47CF-8C3D-D8351D586D3F}">
      <dgm:prSet phldrT="[Text]"/>
      <dgm:spPr/>
      <dgm:t>
        <a:bodyPr/>
        <a:lstStyle/>
        <a:p>
          <a:r>
            <a:rPr lang="en-US" dirty="0"/>
            <a:t>Training &amp; Testing</a:t>
          </a:r>
        </a:p>
      </dgm:t>
    </dgm:pt>
    <dgm:pt modelId="{E4334A6C-1385-4594-A085-BF177D0B5A2C}" type="parTrans" cxnId="{33BB2657-E490-4F1A-B796-5E0C2BADBBD7}">
      <dgm:prSet/>
      <dgm:spPr/>
      <dgm:t>
        <a:bodyPr/>
        <a:lstStyle/>
        <a:p>
          <a:endParaRPr lang="en-US"/>
        </a:p>
      </dgm:t>
    </dgm:pt>
    <dgm:pt modelId="{2D333EDA-78FE-4356-BF88-7C120261B098}" type="sibTrans" cxnId="{33BB2657-E490-4F1A-B796-5E0C2BADBBD7}">
      <dgm:prSet/>
      <dgm:spPr/>
      <dgm:t>
        <a:bodyPr/>
        <a:lstStyle/>
        <a:p>
          <a:endParaRPr lang="en-US"/>
        </a:p>
      </dgm:t>
    </dgm:pt>
    <dgm:pt modelId="{451AA810-5B15-4A81-BA5D-D4EA5D9B1831}">
      <dgm:prSet phldrT="[Text]"/>
      <dgm:spPr/>
      <dgm:t>
        <a:bodyPr/>
        <a:lstStyle/>
        <a:p>
          <a:r>
            <a:rPr lang="en-US" dirty="0"/>
            <a:t>Types of ML Models</a:t>
          </a:r>
        </a:p>
      </dgm:t>
    </dgm:pt>
    <dgm:pt modelId="{1AD1F506-36C8-4DEB-80FD-AC22DFB23149}" type="parTrans" cxnId="{E5A0DC4B-9039-4EFF-B096-55D281F90705}">
      <dgm:prSet/>
      <dgm:spPr/>
      <dgm:t>
        <a:bodyPr/>
        <a:lstStyle/>
        <a:p>
          <a:endParaRPr lang="en-US"/>
        </a:p>
      </dgm:t>
    </dgm:pt>
    <dgm:pt modelId="{A332E490-9AC3-4DF1-AE94-0EED0AE5B1C2}" type="sibTrans" cxnId="{E5A0DC4B-9039-4EFF-B096-55D281F90705}">
      <dgm:prSet/>
      <dgm:spPr/>
      <dgm:t>
        <a:bodyPr/>
        <a:lstStyle/>
        <a:p>
          <a:endParaRPr lang="en-US"/>
        </a:p>
      </dgm:t>
    </dgm:pt>
    <dgm:pt modelId="{A162E7D4-7296-40E4-B5A0-41D2FAD1277E}">
      <dgm:prSet phldrT="[Text]"/>
      <dgm:spPr/>
      <dgm:t>
        <a:bodyPr/>
        <a:lstStyle/>
        <a:p>
          <a:r>
            <a:rPr lang="en-US" dirty="0"/>
            <a:t>Use in AI</a:t>
          </a:r>
        </a:p>
      </dgm:t>
    </dgm:pt>
    <dgm:pt modelId="{C4245560-DC20-46FA-AFAD-689EED375F1D}" type="parTrans" cxnId="{6359E31F-C4E6-4C29-AD30-FAD8EC9DFAED}">
      <dgm:prSet/>
      <dgm:spPr/>
      <dgm:t>
        <a:bodyPr/>
        <a:lstStyle/>
        <a:p>
          <a:endParaRPr lang="en-US"/>
        </a:p>
      </dgm:t>
    </dgm:pt>
    <dgm:pt modelId="{0FD7DD4D-9758-4BFF-A28C-3499268CD46E}" type="sibTrans" cxnId="{6359E31F-C4E6-4C29-AD30-FAD8EC9DFAED}">
      <dgm:prSet/>
      <dgm:spPr/>
      <dgm:t>
        <a:bodyPr/>
        <a:lstStyle/>
        <a:p>
          <a:endParaRPr lang="en-US"/>
        </a:p>
      </dgm:t>
    </dgm:pt>
    <dgm:pt modelId="{CE6FC447-D3AC-4AE0-8E59-5CCBEF7D903F}" type="pres">
      <dgm:prSet presAssocID="{B1F56DAC-667B-4714-880C-603F24F05912}" presName="Name0" presStyleCnt="0">
        <dgm:presLayoutVars>
          <dgm:dir/>
          <dgm:resizeHandles val="exact"/>
        </dgm:presLayoutVars>
      </dgm:prSet>
      <dgm:spPr/>
    </dgm:pt>
    <dgm:pt modelId="{A2D39810-36D7-4E58-AF8E-17468F9CE506}" type="pres">
      <dgm:prSet presAssocID="{B79D49AE-C4BC-4451-8B61-36344AC8A8CC}" presName="parTxOnly" presStyleLbl="node1" presStyleIdx="0" presStyleCnt="5">
        <dgm:presLayoutVars>
          <dgm:bulletEnabled val="1"/>
        </dgm:presLayoutVars>
      </dgm:prSet>
      <dgm:spPr/>
    </dgm:pt>
    <dgm:pt modelId="{D3CC00A7-25F3-454C-A629-FA1937BAA54A}" type="pres">
      <dgm:prSet presAssocID="{CAF0C5CC-FCA6-43DB-824D-925055DF913E}" presName="parSpace" presStyleCnt="0"/>
      <dgm:spPr/>
    </dgm:pt>
    <dgm:pt modelId="{8C2ACFE5-0FB2-470C-9650-BAEC6B5F8D81}" type="pres">
      <dgm:prSet presAssocID="{F56C4BC8-0ED4-400F-A75E-EF237D4F94B6}" presName="parTxOnly" presStyleLbl="node1" presStyleIdx="1" presStyleCnt="5">
        <dgm:presLayoutVars>
          <dgm:bulletEnabled val="1"/>
        </dgm:presLayoutVars>
      </dgm:prSet>
      <dgm:spPr/>
    </dgm:pt>
    <dgm:pt modelId="{41D63297-2774-4FD0-AD1E-03A6F522D20B}" type="pres">
      <dgm:prSet presAssocID="{B2D14E5B-C6D9-499E-9834-A7B65322007B}" presName="parSpace" presStyleCnt="0"/>
      <dgm:spPr/>
    </dgm:pt>
    <dgm:pt modelId="{DEB25F94-F592-46DF-A3E4-A98C06467600}" type="pres">
      <dgm:prSet presAssocID="{1F1F3557-D6AF-47CF-8C3D-D8351D586D3F}" presName="parTxOnly" presStyleLbl="node1" presStyleIdx="2" presStyleCnt="5">
        <dgm:presLayoutVars>
          <dgm:bulletEnabled val="1"/>
        </dgm:presLayoutVars>
      </dgm:prSet>
      <dgm:spPr/>
    </dgm:pt>
    <dgm:pt modelId="{95C16300-9B0C-42F8-9DC3-788F7F279FFD}" type="pres">
      <dgm:prSet presAssocID="{2D333EDA-78FE-4356-BF88-7C120261B098}" presName="parSpace" presStyleCnt="0"/>
      <dgm:spPr/>
    </dgm:pt>
    <dgm:pt modelId="{2FD1BA13-7C70-40AE-B614-3FEF4B8E4117}" type="pres">
      <dgm:prSet presAssocID="{451AA810-5B15-4A81-BA5D-D4EA5D9B1831}" presName="parTxOnly" presStyleLbl="node1" presStyleIdx="3" presStyleCnt="5">
        <dgm:presLayoutVars>
          <dgm:bulletEnabled val="1"/>
        </dgm:presLayoutVars>
      </dgm:prSet>
      <dgm:spPr/>
    </dgm:pt>
    <dgm:pt modelId="{9D4F63AB-5F76-4CC0-96B8-254CC01FECBC}" type="pres">
      <dgm:prSet presAssocID="{A332E490-9AC3-4DF1-AE94-0EED0AE5B1C2}" presName="parSpace" presStyleCnt="0"/>
      <dgm:spPr/>
    </dgm:pt>
    <dgm:pt modelId="{66C5258F-7B65-45E4-9182-512C4C17BB69}" type="pres">
      <dgm:prSet presAssocID="{A162E7D4-7296-40E4-B5A0-41D2FAD1277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359E31F-C4E6-4C29-AD30-FAD8EC9DFAED}" srcId="{B1F56DAC-667B-4714-880C-603F24F05912}" destId="{A162E7D4-7296-40E4-B5A0-41D2FAD1277E}" srcOrd="4" destOrd="0" parTransId="{C4245560-DC20-46FA-AFAD-689EED375F1D}" sibTransId="{0FD7DD4D-9758-4BFF-A28C-3499268CD46E}"/>
    <dgm:cxn modelId="{4B35E22E-3BF8-490E-B7B4-54CD143774CE}" srcId="{B1F56DAC-667B-4714-880C-603F24F05912}" destId="{F56C4BC8-0ED4-400F-A75E-EF237D4F94B6}" srcOrd="1" destOrd="0" parTransId="{4293304B-5236-46D6-9083-D1E8E81B63BB}" sibTransId="{B2D14E5B-C6D9-499E-9834-A7B65322007B}"/>
    <dgm:cxn modelId="{2C9F1864-D119-48A7-9350-0AE428A89F36}" type="presOf" srcId="{A162E7D4-7296-40E4-B5A0-41D2FAD1277E}" destId="{66C5258F-7B65-45E4-9182-512C4C17BB69}" srcOrd="0" destOrd="0" presId="urn:microsoft.com/office/officeart/2005/8/layout/hChevron3"/>
    <dgm:cxn modelId="{E5A0DC4B-9039-4EFF-B096-55D281F90705}" srcId="{B1F56DAC-667B-4714-880C-603F24F05912}" destId="{451AA810-5B15-4A81-BA5D-D4EA5D9B1831}" srcOrd="3" destOrd="0" parTransId="{1AD1F506-36C8-4DEB-80FD-AC22DFB23149}" sibTransId="{A332E490-9AC3-4DF1-AE94-0EED0AE5B1C2}"/>
    <dgm:cxn modelId="{471BA654-E67F-4CBC-8123-003A7C8FEA69}" type="presOf" srcId="{F56C4BC8-0ED4-400F-A75E-EF237D4F94B6}" destId="{8C2ACFE5-0FB2-470C-9650-BAEC6B5F8D81}" srcOrd="0" destOrd="0" presId="urn:microsoft.com/office/officeart/2005/8/layout/hChevron3"/>
    <dgm:cxn modelId="{33BB2657-E490-4F1A-B796-5E0C2BADBBD7}" srcId="{B1F56DAC-667B-4714-880C-603F24F05912}" destId="{1F1F3557-D6AF-47CF-8C3D-D8351D586D3F}" srcOrd="2" destOrd="0" parTransId="{E4334A6C-1385-4594-A085-BF177D0B5A2C}" sibTransId="{2D333EDA-78FE-4356-BF88-7C120261B098}"/>
    <dgm:cxn modelId="{542AA88D-64E3-4C87-A3D8-A3D9C90072C5}" type="presOf" srcId="{1F1F3557-D6AF-47CF-8C3D-D8351D586D3F}" destId="{DEB25F94-F592-46DF-A3E4-A98C06467600}" srcOrd="0" destOrd="0" presId="urn:microsoft.com/office/officeart/2005/8/layout/hChevron3"/>
    <dgm:cxn modelId="{64679C8E-360A-44A7-B296-A8DCEBF139C3}" type="presOf" srcId="{451AA810-5B15-4A81-BA5D-D4EA5D9B1831}" destId="{2FD1BA13-7C70-40AE-B614-3FEF4B8E4117}" srcOrd="0" destOrd="0" presId="urn:microsoft.com/office/officeart/2005/8/layout/hChevron3"/>
    <dgm:cxn modelId="{BB44AAC3-B52D-4C06-BFD7-A642F302041C}" srcId="{B1F56DAC-667B-4714-880C-603F24F05912}" destId="{B79D49AE-C4BC-4451-8B61-36344AC8A8CC}" srcOrd="0" destOrd="0" parTransId="{6F7F5DD6-6DE9-47B1-9956-BB5CC5C2F674}" sibTransId="{CAF0C5CC-FCA6-43DB-824D-925055DF913E}"/>
    <dgm:cxn modelId="{8CB546D9-D527-47E8-AD0A-D396B04786CB}" type="presOf" srcId="{B1F56DAC-667B-4714-880C-603F24F05912}" destId="{CE6FC447-D3AC-4AE0-8E59-5CCBEF7D903F}" srcOrd="0" destOrd="0" presId="urn:microsoft.com/office/officeart/2005/8/layout/hChevron3"/>
    <dgm:cxn modelId="{1D03E7F3-44ED-40B0-9017-6858C638D124}" type="presOf" srcId="{B79D49AE-C4BC-4451-8B61-36344AC8A8CC}" destId="{A2D39810-36D7-4E58-AF8E-17468F9CE506}" srcOrd="0" destOrd="0" presId="urn:microsoft.com/office/officeart/2005/8/layout/hChevron3"/>
    <dgm:cxn modelId="{4EBDF6BB-CBB1-465E-AFD1-27CDFA648CBE}" type="presParOf" srcId="{CE6FC447-D3AC-4AE0-8E59-5CCBEF7D903F}" destId="{A2D39810-36D7-4E58-AF8E-17468F9CE506}" srcOrd="0" destOrd="0" presId="urn:microsoft.com/office/officeart/2005/8/layout/hChevron3"/>
    <dgm:cxn modelId="{999601EF-5FF6-476D-BADA-53438AFDBFF2}" type="presParOf" srcId="{CE6FC447-D3AC-4AE0-8E59-5CCBEF7D903F}" destId="{D3CC00A7-25F3-454C-A629-FA1937BAA54A}" srcOrd="1" destOrd="0" presId="urn:microsoft.com/office/officeart/2005/8/layout/hChevron3"/>
    <dgm:cxn modelId="{4A06E79E-A9B0-4759-8C50-92FF69E35B8C}" type="presParOf" srcId="{CE6FC447-D3AC-4AE0-8E59-5CCBEF7D903F}" destId="{8C2ACFE5-0FB2-470C-9650-BAEC6B5F8D81}" srcOrd="2" destOrd="0" presId="urn:microsoft.com/office/officeart/2005/8/layout/hChevron3"/>
    <dgm:cxn modelId="{65A4AEA5-CEE4-4F8E-BEC5-DE04BDC892A1}" type="presParOf" srcId="{CE6FC447-D3AC-4AE0-8E59-5CCBEF7D903F}" destId="{41D63297-2774-4FD0-AD1E-03A6F522D20B}" srcOrd="3" destOrd="0" presId="urn:microsoft.com/office/officeart/2005/8/layout/hChevron3"/>
    <dgm:cxn modelId="{E19080FF-6C9C-40DB-875F-C3B3F341AB5C}" type="presParOf" srcId="{CE6FC447-D3AC-4AE0-8E59-5CCBEF7D903F}" destId="{DEB25F94-F592-46DF-A3E4-A98C06467600}" srcOrd="4" destOrd="0" presId="urn:microsoft.com/office/officeart/2005/8/layout/hChevron3"/>
    <dgm:cxn modelId="{333ADBF6-DED4-47C2-99DC-DB3E1585AC70}" type="presParOf" srcId="{CE6FC447-D3AC-4AE0-8E59-5CCBEF7D903F}" destId="{95C16300-9B0C-42F8-9DC3-788F7F279FFD}" srcOrd="5" destOrd="0" presId="urn:microsoft.com/office/officeart/2005/8/layout/hChevron3"/>
    <dgm:cxn modelId="{446E57A9-2B9A-4763-B501-1027CFF86817}" type="presParOf" srcId="{CE6FC447-D3AC-4AE0-8E59-5CCBEF7D903F}" destId="{2FD1BA13-7C70-40AE-B614-3FEF4B8E4117}" srcOrd="6" destOrd="0" presId="urn:microsoft.com/office/officeart/2005/8/layout/hChevron3"/>
    <dgm:cxn modelId="{43694605-815A-4702-8CA9-059498F63798}" type="presParOf" srcId="{CE6FC447-D3AC-4AE0-8E59-5CCBEF7D903F}" destId="{9D4F63AB-5F76-4CC0-96B8-254CC01FECBC}" srcOrd="7" destOrd="0" presId="urn:microsoft.com/office/officeart/2005/8/layout/hChevron3"/>
    <dgm:cxn modelId="{6688416D-0917-437A-BB17-AEA691F6693B}" type="presParOf" srcId="{CE6FC447-D3AC-4AE0-8E59-5CCBEF7D903F}" destId="{66C5258F-7B65-45E4-9182-512C4C17BB6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518" t="-357" r="-7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18" t="-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39810-36D7-4E58-AF8E-17468F9CE506}">
      <dsp:nvSpPr>
        <dsp:cNvPr id="0" name=""/>
        <dsp:cNvSpPr/>
      </dsp:nvSpPr>
      <dsp:spPr>
        <a:xfrm>
          <a:off x="1283" y="1675048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Learning</a:t>
          </a:r>
        </a:p>
      </dsp:txBody>
      <dsp:txXfrm>
        <a:off x="1283" y="1675048"/>
        <a:ext cx="2252793" cy="1001241"/>
      </dsp:txXfrm>
    </dsp:sp>
    <dsp:sp modelId="{8C2ACFE5-0FB2-470C-9650-BAEC6B5F8D81}">
      <dsp:nvSpPr>
        <dsp:cNvPr id="0" name=""/>
        <dsp:cNvSpPr/>
      </dsp:nvSpPr>
      <dsp:spPr>
        <a:xfrm>
          <a:off x="2003766" y="1675048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2504387" y="1675048"/>
        <a:ext cx="1501862" cy="1001241"/>
      </dsp:txXfrm>
    </dsp:sp>
    <dsp:sp modelId="{DEB25F94-F592-46DF-A3E4-A98C06467600}">
      <dsp:nvSpPr>
        <dsp:cNvPr id="0" name=""/>
        <dsp:cNvSpPr/>
      </dsp:nvSpPr>
      <dsp:spPr>
        <a:xfrm>
          <a:off x="4006248" y="1675048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&amp; Testing</a:t>
          </a:r>
        </a:p>
      </dsp:txBody>
      <dsp:txXfrm>
        <a:off x="4506869" y="1675048"/>
        <a:ext cx="1501862" cy="1001241"/>
      </dsp:txXfrm>
    </dsp:sp>
    <dsp:sp modelId="{2FD1BA13-7C70-40AE-B614-3FEF4B8E4117}">
      <dsp:nvSpPr>
        <dsp:cNvPr id="0" name=""/>
        <dsp:cNvSpPr/>
      </dsp:nvSpPr>
      <dsp:spPr>
        <a:xfrm>
          <a:off x="6008730" y="1675048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ML Models</a:t>
          </a:r>
        </a:p>
      </dsp:txBody>
      <dsp:txXfrm>
        <a:off x="6509351" y="1675048"/>
        <a:ext cx="1501862" cy="1001241"/>
      </dsp:txXfrm>
    </dsp:sp>
    <dsp:sp modelId="{66C5258F-7B65-45E4-9182-512C4C17BB69}">
      <dsp:nvSpPr>
        <dsp:cNvPr id="0" name=""/>
        <dsp:cNvSpPr/>
      </dsp:nvSpPr>
      <dsp:spPr>
        <a:xfrm>
          <a:off x="8011213" y="1675048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in AI</a:t>
          </a:r>
        </a:p>
      </dsp:txBody>
      <dsp:txXfrm>
        <a:off x="8511834" y="1675048"/>
        <a:ext cx="1501862" cy="100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Actions</a:t>
          </a:r>
        </a:p>
      </dsp:txBody>
      <dsp:txXfrm>
        <a:off x="3286" y="207191"/>
        <a:ext cx="3203971" cy="518400"/>
      </dsp:txXfrm>
    </dsp:sp>
    <dsp:sp modelId="{BACEBB25-2A32-4633-A8AA-43030F652DE8}">
      <dsp:nvSpPr>
        <dsp:cNvPr id="0" name=""/>
        <dsp:cNvSpPr/>
      </dsp:nvSpPr>
      <dsp:spPr>
        <a:xfrm>
          <a:off x="3286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Directly learn the best action from examples. 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This model can also be used as a </a:t>
          </a:r>
          <a:r>
            <a:rPr lang="en-US" sz="1800" b="1" kern="1200" dirty="0"/>
            <a:t>playout policy </a:t>
          </a:r>
          <a:r>
            <a:rPr lang="en-US" sz="1800" kern="1200" dirty="0"/>
            <a:t>for Monte Carlo tree search with data from self-play. </a:t>
          </a:r>
        </a:p>
      </dsp:txBody>
      <dsp:txXfrm>
        <a:off x="3286" y="725591"/>
        <a:ext cx="3203971" cy="3418554"/>
      </dsp:txXfrm>
    </dsp:sp>
    <dsp:sp modelId="{01534658-91BB-4C44-9424-637822D3A9D0}">
      <dsp:nvSpPr>
        <dsp:cNvPr id="0" name=""/>
        <dsp:cNvSpPr/>
      </dsp:nvSpPr>
      <dsp:spPr>
        <a:xfrm>
          <a:off x="3655814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Heuristics</a:t>
          </a:r>
        </a:p>
      </dsp:txBody>
      <dsp:txXfrm>
        <a:off x="3655814" y="207191"/>
        <a:ext cx="3203971" cy="518400"/>
      </dsp:txXfrm>
    </dsp:sp>
    <dsp:sp modelId="{5C57C7EB-478D-4F11-B65D-9016B386C608}">
      <dsp:nvSpPr>
        <dsp:cNvPr id="0" name=""/>
        <dsp:cNvSpPr/>
      </dsp:nvSpPr>
      <dsp:spPr>
        <a:xfrm>
          <a:off x="3655814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evaluation functions for states.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learn a </a:t>
          </a:r>
          <a:r>
            <a:rPr lang="en-US" sz="1800" b="1" kern="1200" dirty="0"/>
            <a:t>heuristic</a:t>
          </a:r>
          <a:r>
            <a:rPr lang="en-US" sz="1800" kern="1200" dirty="0"/>
            <a:t> for minimax search from examples. </a:t>
          </a:r>
        </a:p>
      </dsp:txBody>
      <dsp:txXfrm>
        <a:off x="3655814" y="725591"/>
        <a:ext cx="3203971" cy="3418554"/>
      </dsp:txXfrm>
    </dsp:sp>
    <dsp:sp modelId="{228970AD-4D95-42F2-B737-33364C2CB3CE}">
      <dsp:nvSpPr>
        <dsp:cNvPr id="0" name=""/>
        <dsp:cNvSpPr/>
      </dsp:nvSpPr>
      <dsp:spPr>
        <a:xfrm>
          <a:off x="7308342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Perception</a:t>
          </a:r>
          <a:r>
            <a:rPr lang="en-US" sz="1800" kern="1200" dirty="0"/>
            <a:t> </a:t>
          </a:r>
        </a:p>
      </dsp:txBody>
      <dsp:txXfrm>
        <a:off x="7308342" y="207191"/>
        <a:ext cx="3203971" cy="518400"/>
      </dsp:txXfrm>
    </dsp:sp>
    <dsp:sp modelId="{4712BD07-C9A8-4BD1-BC67-16B85061F7C6}">
      <dsp:nvSpPr>
        <dsp:cNvPr id="0" name=""/>
        <dsp:cNvSpPr/>
      </dsp:nvSpPr>
      <dsp:spPr>
        <a:xfrm>
          <a:off x="7308342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Natural language processing: </a:t>
          </a:r>
          <a:r>
            <a:rPr lang="en-US" sz="18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Speech recognition: Identify the most likely sequence of words.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Vision: Object recognition in images/videos. Generate images/video.</a:t>
          </a:r>
        </a:p>
      </dsp:txBody>
      <dsp:txXfrm>
        <a:off x="7308342" y="725591"/>
        <a:ext cx="3203971" cy="34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199" y="713312"/>
            <a:ext cx="4422647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5/7320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Examples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AIMA Chapter 19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dirty="0"/>
            </a:br>
            <a:r>
              <a:rPr lang="en-US" sz="1800" dirty="0"/>
              <a:t>Slides by Michael Hahsler  </a:t>
            </a:r>
            <a:br>
              <a:rPr lang="en-US" sz="1800" dirty="0"/>
            </a:br>
            <a:r>
              <a:rPr lang="en-US" sz="1600" dirty="0"/>
              <a:t>Based on slides by Dan Klein, Pieter </a:t>
            </a:r>
            <a:r>
              <a:rPr lang="en-US" sz="1600" dirty="0" err="1"/>
              <a:t>Abbeel</a:t>
            </a:r>
            <a:r>
              <a:rPr lang="en-US" sz="1600" dirty="0"/>
              <a:t>, Sergey Levine and  A. Farhadi (</a:t>
            </a:r>
            <a:r>
              <a:rPr lang="en-US" sz="1600" dirty="0">
                <a:hlinkClick r:id="rId3"/>
              </a:rPr>
              <a:t>http://ai.berkeley.edu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with figures from the AIMA textbook.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012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838199" y="626441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553A7-B279-F92F-7820-9C00D94985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84" r="16277"/>
          <a:stretch/>
        </p:blipFill>
        <p:spPr>
          <a:xfrm>
            <a:off x="5562600" y="713312"/>
            <a:ext cx="6262223" cy="5300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model parameters to store and estimate.</a:t>
                </a:r>
              </a:p>
              <a:p>
                <a:pPr lvl="1"/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linear models). This is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model bias.</a:t>
                </a: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1043" t="-325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4815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896099" y="617803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show variance.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  <a:blipFill>
                <a:blip r:embed="rId3"/>
                <a:stretch>
                  <a:fillRect l="-2222" t="-1194" r="-1905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Features</a:t>
                </a:r>
              </a:p>
              <a:p>
                <a:pPr algn="ctr"/>
                <a:r>
                  <a:rPr lang="en-US" dirty="0"/>
                  <a:t>Variables</a:t>
                </a:r>
              </a:p>
              <a:p>
                <a:pPr algn="ctr"/>
                <a:r>
                  <a:rPr lang="en-US" dirty="0"/>
                  <a:t>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  <a:blipFill>
                <a:blip r:embed="rId3"/>
                <a:stretch>
                  <a:fillRect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 the model parameters (the model): E.g., probabilities, weights, factors.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484-066C-54DA-847A-5C5864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23D68-F6E6-53E0-60DB-00A39CD0D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450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10363200" cy="382587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  <a:endParaRPr lang="en-US" b="1" dirty="0"/>
          </a:p>
          <a:p>
            <a:r>
              <a:rPr lang="en-US" b="1" dirty="0"/>
              <a:t>H</a:t>
            </a:r>
            <a:r>
              <a:rPr lang="en-US" sz="2800" b="1" dirty="0"/>
              <a:t>ow to build a model from data/experience?</a:t>
            </a:r>
          </a:p>
          <a:p>
            <a:pPr lvl="1" eaLnBrk="1" hangingPunct="1"/>
            <a:r>
              <a:rPr lang="en-US" sz="2400" b="1" dirty="0">
                <a:solidFill>
                  <a:srgbClr val="FF0000"/>
                </a:solidFill>
              </a:rPr>
              <a:t>Supervised Learning</a:t>
            </a:r>
            <a:r>
              <a:rPr lang="en-US" sz="2400" dirty="0"/>
              <a:t>: Learn a function (model) to map input to output from a training set.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: Organize data (e.g., clustering, embedding)</a:t>
            </a:r>
          </a:p>
          <a:p>
            <a:pPr lvl="1" eaLnBrk="1" hangingPunct="1"/>
            <a:r>
              <a:rPr lang="en-US" sz="2400" b="1" dirty="0"/>
              <a:t>Reinforcement Learning</a:t>
            </a:r>
            <a:r>
              <a:rPr lang="en-US" sz="2400" dirty="0"/>
              <a:t>: Learn from rewards/punishment (e.g., winning a game) obtained via interaction with the environment over time.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762000" y="1341437"/>
            <a:ext cx="10515600" cy="1173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1800" b="1" dirty="0"/>
              <a:t>Up until now in this course:</a:t>
            </a:r>
            <a:endParaRPr lang="en-US" b="1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US" sz="1800" b="1" dirty="0"/>
              <a:t>and-craft algorithms </a:t>
            </a:r>
            <a:r>
              <a:rPr lang="en-US" sz="1800" dirty="0"/>
              <a:t>to make rational/optimal or at least good decisions. </a:t>
            </a:r>
            <a:br>
              <a:rPr lang="en-US" sz="1800" dirty="0"/>
            </a:br>
            <a:r>
              <a:rPr lang="en-US" sz="1800" dirty="0"/>
              <a:t>Examples: Search strategies, heuristics.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 Cases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it, </a:t>
            </a:r>
            <a:br>
              <a:rPr lang="en-US" dirty="0"/>
            </a:br>
            <a:r>
              <a:rPr lang="en-US" dirty="0"/>
              <a:t>but we do not always know how it performs in very rare cases!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there exists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produces examples </a:t>
                </a:r>
                <a:r>
                  <a:rPr lang="en-US" dirty="0" err="1"/>
                  <a:t>iid</a:t>
                </a:r>
                <a:r>
                  <a:rPr lang="en-US" dirty="0"/>
                  <a:t> possibly with noise and errors.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Examples are input-output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possible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Supervised learning 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E.g.,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  <a:blipFill>
                <a:blip r:embed="rId4"/>
                <a:stretch>
                  <a:fillRect l="-876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model parameters</a:t>
                </a:r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best hypothesis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simple model with fewer parameters.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2571</Words>
  <Application>Microsoft Office PowerPoint</Application>
  <PresentationFormat>Widescreen</PresentationFormat>
  <Paragraphs>314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  Slides by Michael Hahsler   Based on slides by Dan Klein, Pieter Abbeel, Sergey Levine and  A. Farhadi (http://ai.berkeley.edu) with figures from the AIMA textbook. </vt:lpstr>
      <vt:lpstr>Topics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Some Use Cases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45</cp:revision>
  <dcterms:created xsi:type="dcterms:W3CDTF">2020-11-16T22:49:03Z</dcterms:created>
  <dcterms:modified xsi:type="dcterms:W3CDTF">2023-11-15T21:03:20Z</dcterms:modified>
</cp:coreProperties>
</file>