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7"/>
  </p:notesMasterIdLst>
  <p:handoutMasterIdLst>
    <p:handoutMasterId r:id="rId18"/>
  </p:handoutMasterIdLst>
  <p:sldIdLst>
    <p:sldId id="455" r:id="rId2"/>
    <p:sldId id="466" r:id="rId3"/>
    <p:sldId id="456" r:id="rId4"/>
    <p:sldId id="469" r:id="rId5"/>
    <p:sldId id="458" r:id="rId6"/>
    <p:sldId id="457" r:id="rId7"/>
    <p:sldId id="459" r:id="rId8"/>
    <p:sldId id="460" r:id="rId9"/>
    <p:sldId id="461" r:id="rId10"/>
    <p:sldId id="462" r:id="rId11"/>
    <p:sldId id="467" r:id="rId12"/>
    <p:sldId id="463" r:id="rId13"/>
    <p:sldId id="464" r:id="rId14"/>
    <p:sldId id="468" r:id="rId15"/>
    <p:sldId id="465" r:id="rId16"/>
  </p:sldIdLst>
  <p:sldSz cx="12192000" cy="6858000"/>
  <p:notesSz cx="7099300" cy="10234613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66"/>
            <p14:sldId id="456"/>
            <p14:sldId id="469"/>
            <p14:sldId id="458"/>
            <p14:sldId id="457"/>
            <p14:sldId id="459"/>
            <p14:sldId id="460"/>
            <p14:sldId id="461"/>
            <p14:sldId id="462"/>
            <p14:sldId id="467"/>
            <p14:sldId id="463"/>
            <p14:sldId id="464"/>
            <p14:sldId id="468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 varScale="1">
        <p:scale>
          <a:sx n="100" d="100"/>
          <a:sy n="100" d="100"/>
        </p:scale>
        <p:origin x="10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1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dirty="0">
                <a:solidFill>
                  <a:schemeClr val="bg1"/>
                </a:solidFill>
              </a:rPr>
              <a:t>AIMA Chapter 17+22</a:t>
            </a:r>
            <a:endParaRPr lang="en-US" sz="3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If the environment is partially observable, then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Issue: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10D10-A65F-B05F-35CA-8B1597D1D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RL assumes that the problem can be modeled by an MDP.</a:t>
                </a:r>
              </a:p>
              <a:p>
                <a:endParaRPr lang="en-US" dirty="0"/>
              </a:p>
              <a:p>
                <a:r>
                  <a:rPr lang="en-US" dirty="0"/>
                  <a:t>What if we do not know the transition model 𝑃(𝑠′ | 𝑠, 𝑎)?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Now we cannot solve the MDP (estimate the state utility function/policy) because we cannot predict future states!</a:t>
                </a:r>
              </a:p>
              <a:p>
                <a:endParaRPr lang="en-US" dirty="0"/>
              </a:p>
              <a:p>
                <a:r>
                  <a:rPr lang="en-US" dirty="0"/>
                  <a:t>The agent needs to explore (try actions) and use the reward signal to update its estimate (=learn) of the utility of states and actions.</a:t>
                </a:r>
              </a:p>
              <a:p>
                <a:endParaRPr lang="en-US" dirty="0"/>
              </a:p>
              <a:p>
                <a:r>
                  <a:rPr lang="en-US" dirty="0"/>
                  <a:t>RL often uses a state-action function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 The function gives the expected value of taking an action in a state and action optimally after wards. It is related to the state value function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10D10-A65F-B05F-35CA-8B1597D1D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 r="-522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Q-Learning learns the state-action value function from interactions with the environment (percepts). </a:t>
                </a:r>
              </a:p>
              <a:p>
                <a:r>
                  <a:rPr lang="en-US" dirty="0"/>
                  <a:t>This agent function learns a table for the state-action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  <a:blipFill>
                <a:blip r:embed="rId3"/>
                <a:stretch>
                  <a:fillRect l="-638" t="-12963" r="-110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5"/>
                <a:ext cx="10515600" cy="2618945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4x3 Grid World Example: Use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5"/>
                <a:ext cx="10515600" cy="2618945"/>
              </a:xfrm>
              <a:blipFill>
                <a:blip r:embed="rId3"/>
                <a:stretch>
                  <a:fillRect l="-522" t="-418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E032DF1-954A-5C93-C948-94D43FA7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886200"/>
            <a:ext cx="2777633" cy="2023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10437399" y="3886200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399" y="3886200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4444" r="-151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9577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1219200" y="4609874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609874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838200" y="5615226"/>
                <a:ext cx="10744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Notes</a:t>
                </a:r>
                <a:r>
                  <a:rPr lang="en-US" sz="1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typically need non-linear approximators that can be incrementally updated (online learning).  → Deep ANNs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15226"/>
                <a:ext cx="10744200" cy="830997"/>
              </a:xfrm>
              <a:prstGeom prst="rect">
                <a:avLst/>
              </a:prstGeom>
              <a:blipFill>
                <a:blip r:embed="rId8"/>
                <a:stretch>
                  <a:fillRect l="-341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9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spread out over time.</a:t>
            </a:r>
          </a:p>
          <a:p>
            <a:r>
              <a:rPr lang="en-US" dirty="0"/>
              <a:t>Sequential decision problems incorporate utilities, uncertainty, and sensing.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1828800" y="3469035"/>
            <a:ext cx="3797460" cy="3154202"/>
            <a:chOff x="1828800" y="3338673"/>
            <a:chExt cx="3797460" cy="31542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4804DE-25E5-519D-514A-639F698E9054}"/>
                </a:ext>
              </a:extLst>
            </p:cNvPr>
            <p:cNvSpPr/>
            <p:nvPr/>
          </p:nvSpPr>
          <p:spPr>
            <a:xfrm>
              <a:off x="3184163" y="4999640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547089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522" t="-4717" r="-5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828800" y="5569545"/>
                  <a:ext cx="13807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Observation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5569545"/>
                  <a:ext cx="138076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084" t="-3311" r="-2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319920" y="4755078"/>
                  <a:ext cx="1014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Reward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920" y="4755078"/>
                  <a:ext cx="101438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807" t="-3289" r="-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7226300" y="3733800"/>
                <a:ext cx="4628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3733800"/>
                <a:ext cx="4628960" cy="400110"/>
              </a:xfrm>
              <a:prstGeom prst="rect">
                <a:avLst/>
              </a:prstGeom>
              <a:blipFill>
                <a:blip r:embed="rId5"/>
                <a:stretch>
                  <a:fillRect l="-1316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6096000" y="365760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7264401" y="4369000"/>
                <a:ext cx="4590859" cy="216270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Observations and rewards depend on the state of the system and the agent wants to maximize (discounted) expected reward over 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1" y="4369000"/>
                <a:ext cx="4590859" cy="2162708"/>
              </a:xfrm>
              <a:prstGeom prst="rect">
                <a:avLst/>
              </a:prstGeom>
              <a:blipFill>
                <a:blip r:embed="rId6"/>
                <a:stretch>
                  <a:fillRect l="-1323" t="-1401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Models a fully observable environment: The agent’s observation is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An MDP defines a sequential decision problem with</a:t>
                </a:r>
              </a:p>
              <a:p>
                <a:pPr lvl="1"/>
                <a:r>
                  <a:rPr lang="en-US" dirty="0"/>
                  <a:t>a finite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transition model is Markovian: Transitions only depend on the previous state and the action.</a:t>
                </a:r>
              </a:p>
              <a:p>
                <a:endParaRPr lang="en-US" dirty="0"/>
              </a:p>
              <a:p>
                <a:r>
                  <a:rPr lang="en-US" dirty="0"/>
                  <a:t>Time horizon</a:t>
                </a:r>
              </a:p>
              <a:p>
                <a:pPr lvl="1"/>
                <a:r>
                  <a:rPr lang="en-US" dirty="0"/>
                  <a:t>Infinite horizon: non-episodic task environment</a:t>
                </a:r>
              </a:p>
              <a:p>
                <a:pPr lvl="1"/>
                <a:r>
                  <a:rPr lang="en-US" dirty="0"/>
                  <a:t>Finite horizon: episodic task environment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ED40-DE5A-5D21-F8C7-D6BE61B02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20" y="2437065"/>
            <a:ext cx="2540767" cy="2896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What direction should we go in each square?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D1B519-DF1F-B089-8AEA-0672F70D34A7}"/>
              </a:ext>
            </a:extLst>
          </p:cNvPr>
          <p:cNvGrpSpPr/>
          <p:nvPr/>
        </p:nvGrpSpPr>
        <p:grpSpPr>
          <a:xfrm>
            <a:off x="648184" y="1524000"/>
            <a:ext cx="8276741" cy="4925219"/>
            <a:chOff x="648184" y="1524000"/>
            <a:chExt cx="8276741" cy="49252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8B7AAC-1F5E-41DE-9202-16307DFD6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2315369"/>
              <a:ext cx="8239125" cy="41338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Speech Bubble: Rectangle with Corners Rounded 11">
                  <a:extLst>
                    <a:ext uri="{FF2B5EF4-FFF2-40B4-BE49-F238E27FC236}">
                      <a16:creationId xmlns:a16="http://schemas.microsoft.com/office/drawing/2014/main" id="{7B336FFC-97FC-F486-4336-82F07857FA0F}"/>
                    </a:ext>
                  </a:extLst>
                </p:cNvPr>
                <p:cNvSpPr/>
                <p:nvPr/>
              </p:nvSpPr>
              <p:spPr>
                <a:xfrm>
                  <a:off x="4648201" y="1524000"/>
                  <a:ext cx="2057882" cy="547688"/>
                </a:xfrm>
                <a:prstGeom prst="wedgeRoundRectCallout">
                  <a:avLst>
                    <a:gd name="adj1" fmla="val -38832"/>
                    <a:gd name="adj2" fmla="val 172395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Rewards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Speech Bubble: Rectangle with Corners Rounded 11">
                  <a:extLst>
                    <a:ext uri="{FF2B5EF4-FFF2-40B4-BE49-F238E27FC236}">
                      <a16:creationId xmlns:a16="http://schemas.microsoft.com/office/drawing/2014/main" id="{7B336FFC-97FC-F486-4336-82F07857F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1" y="1524000"/>
                  <a:ext cx="2057882" cy="547688"/>
                </a:xfrm>
                <a:prstGeom prst="wedgeRoundRectCallout">
                  <a:avLst>
                    <a:gd name="adj1" fmla="val -38832"/>
                    <a:gd name="adj2" fmla="val 172395"/>
                    <a:gd name="adj3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Speech Bubble: Rectangle with Corners Rounded 12">
                  <a:extLst>
                    <a:ext uri="{FF2B5EF4-FFF2-40B4-BE49-F238E27FC236}">
                      <a16:creationId xmlns:a16="http://schemas.microsoft.com/office/drawing/2014/main" id="{89FF21E4-E93B-82AF-A6BF-AF54E9B56191}"/>
                    </a:ext>
                  </a:extLst>
                </p:cNvPr>
                <p:cNvSpPr/>
                <p:nvPr/>
              </p:nvSpPr>
              <p:spPr>
                <a:xfrm>
                  <a:off x="990601" y="1687116"/>
                  <a:ext cx="2057882" cy="547688"/>
                </a:xfrm>
                <a:prstGeom prst="wedgeRoundRectCallout">
                  <a:avLst>
                    <a:gd name="adj1" fmla="val 43287"/>
                    <a:gd name="adj2" fmla="val 125902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Speech Bubble: Rectangle with Corners Rounded 12">
                  <a:extLst>
                    <a:ext uri="{FF2B5EF4-FFF2-40B4-BE49-F238E27FC236}">
                      <a16:creationId xmlns:a16="http://schemas.microsoft.com/office/drawing/2014/main" id="{89FF21E4-E93B-82AF-A6BF-AF54E9B561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1" y="1687116"/>
                  <a:ext cx="2057882" cy="547688"/>
                </a:xfrm>
                <a:prstGeom prst="wedgeRoundRectCallout">
                  <a:avLst>
                    <a:gd name="adj1" fmla="val 43287"/>
                    <a:gd name="adj2" fmla="val 125902"/>
                    <a:gd name="adj3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Speech Bubble: Rectangle with Corners Rounded 13">
                  <a:extLst>
                    <a:ext uri="{FF2B5EF4-FFF2-40B4-BE49-F238E27FC236}">
                      <a16:creationId xmlns:a16="http://schemas.microsoft.com/office/drawing/2014/main" id="{38B68508-EF92-6382-782A-27E0C3FCA43C}"/>
                    </a:ext>
                  </a:extLst>
                </p:cNvPr>
                <p:cNvSpPr/>
                <p:nvPr/>
              </p:nvSpPr>
              <p:spPr>
                <a:xfrm>
                  <a:off x="648184" y="3429000"/>
                  <a:ext cx="1600200" cy="1345407"/>
                </a:xfrm>
                <a:prstGeom prst="wedgeRoundRectCallout">
                  <a:avLst>
                    <a:gd name="adj1" fmla="val 80433"/>
                    <a:gd name="adj2" fmla="val 7092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States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dirty="0"/>
                    <a:t> are squares. START is the initial state</a:t>
                  </a:r>
                </a:p>
              </p:txBody>
            </p:sp>
          </mc:Choice>
          <mc:Fallback xmlns="">
            <p:sp>
              <p:nvSpPr>
                <p:cNvPr id="14" name="Speech Bubble: Rectangle with Corners Rounded 13">
                  <a:extLst>
                    <a:ext uri="{FF2B5EF4-FFF2-40B4-BE49-F238E27FC236}">
                      <a16:creationId xmlns:a16="http://schemas.microsoft.com/office/drawing/2014/main" id="{38B68508-EF92-6382-782A-27E0C3FCA4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84" y="3429000"/>
                  <a:ext cx="1600200" cy="1345407"/>
                </a:xfrm>
                <a:prstGeom prst="wedgeRoundRectCallout">
                  <a:avLst>
                    <a:gd name="adj1" fmla="val 80433"/>
                    <a:gd name="adj2" fmla="val 7092"/>
                    <a:gd name="adj3" fmla="val 16667"/>
                  </a:avLst>
                </a:prstGeom>
                <a:blipFill>
                  <a:blip r:embed="rId6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Speech Bubble: Rectangle with Corners Rounded 14">
                  <a:extLst>
                    <a:ext uri="{FF2B5EF4-FFF2-40B4-BE49-F238E27FC236}">
                      <a16:creationId xmlns:a16="http://schemas.microsoft.com/office/drawing/2014/main" id="{6E323D86-BEF5-E35F-ED49-3FCDBF978A3A}"/>
                    </a:ext>
                  </a:extLst>
                </p:cNvPr>
                <p:cNvSpPr/>
                <p:nvPr/>
              </p:nvSpPr>
              <p:spPr>
                <a:xfrm>
                  <a:off x="7162801" y="3999641"/>
                  <a:ext cx="1333016" cy="927165"/>
                </a:xfrm>
                <a:prstGeom prst="wedgeRoundRectCallout">
                  <a:avLst>
                    <a:gd name="adj1" fmla="val -101155"/>
                    <a:gd name="adj2" fmla="val -77320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Transition model</a:t>
                  </a:r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′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Speech Bubble: Rectangle with Corners Rounded 14">
                  <a:extLst>
                    <a:ext uri="{FF2B5EF4-FFF2-40B4-BE49-F238E27FC236}">
                      <a16:creationId xmlns:a16="http://schemas.microsoft.com/office/drawing/2014/main" id="{6E323D86-BEF5-E35F-ED49-3FCDBF978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1" y="3999641"/>
                  <a:ext cx="1333016" cy="927165"/>
                </a:xfrm>
                <a:prstGeom prst="wedgeRoundRectCallout">
                  <a:avLst>
                    <a:gd name="adj1" fmla="val -101155"/>
                    <a:gd name="adj2" fmla="val -77320"/>
                    <a:gd name="adj3" fmla="val 16667"/>
                  </a:avLst>
                </a:prstGeom>
                <a:blipFill>
                  <a:blip r:embed="rId7"/>
                  <a:stretch>
                    <a:fillRect b="-3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68467-0FCB-1E4D-E4E0-E7F68DCFDC53}"/>
                </a:ext>
              </a:extLst>
            </p:cNvPr>
            <p:cNvSpPr txBox="1"/>
            <p:nvPr/>
          </p:nvSpPr>
          <p:spPr>
            <a:xfrm>
              <a:off x="39624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DBC30E-D02B-BD92-3754-2FFB7E222026}"/>
                </a:ext>
              </a:extLst>
            </p:cNvPr>
            <p:cNvSpPr txBox="1"/>
            <p:nvPr/>
          </p:nvSpPr>
          <p:spPr>
            <a:xfrm>
              <a:off x="33528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9C976-4813-B15A-A743-906C34A1F818}"/>
                </a:ext>
              </a:extLst>
            </p:cNvPr>
            <p:cNvSpPr txBox="1"/>
            <p:nvPr/>
          </p:nvSpPr>
          <p:spPr>
            <a:xfrm>
              <a:off x="2743200" y="2758763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943E52-15C4-9CB7-081F-96BC5918B02E}"/>
                </a:ext>
              </a:extLst>
            </p:cNvPr>
            <p:cNvSpPr txBox="1"/>
            <p:nvPr/>
          </p:nvSpPr>
          <p:spPr>
            <a:xfrm>
              <a:off x="27432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974F9-684E-3AAE-CE41-E30A6DCD6B7E}"/>
                </a:ext>
              </a:extLst>
            </p:cNvPr>
            <p:cNvSpPr txBox="1"/>
            <p:nvPr/>
          </p:nvSpPr>
          <p:spPr>
            <a:xfrm>
              <a:off x="39624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A62B-D258-BEE9-C232-8832220A4985}"/>
                </a:ext>
              </a:extLst>
            </p:cNvPr>
            <p:cNvSpPr txBox="1"/>
            <p:nvPr/>
          </p:nvSpPr>
          <p:spPr>
            <a:xfrm>
              <a:off x="2743200" y="4114276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F2771-31FE-779B-C33A-7B83C8586708}"/>
                </a:ext>
              </a:extLst>
            </p:cNvPr>
            <p:cNvSpPr txBox="1"/>
            <p:nvPr/>
          </p:nvSpPr>
          <p:spPr>
            <a:xfrm>
              <a:off x="3352800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F734F-DC1C-10CA-A1E2-BDAA434243AE}"/>
                </a:ext>
              </a:extLst>
            </p:cNvPr>
            <p:cNvSpPr txBox="1"/>
            <p:nvPr/>
          </p:nvSpPr>
          <p:spPr>
            <a:xfrm>
              <a:off x="3980246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F65A6-EAEE-1855-E522-73765B98CBD7}"/>
                </a:ext>
              </a:extLst>
            </p:cNvPr>
            <p:cNvSpPr txBox="1"/>
            <p:nvPr/>
          </p:nvSpPr>
          <p:spPr>
            <a:xfrm>
              <a:off x="4607692" y="3942507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369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goal is to find an </a:t>
                </a:r>
                <a:r>
                  <a:rPr lang="en-US" b="1" dirty="0"/>
                  <a:t>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(a plan) that prescribes for each state the optimal 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maximize the expected utility over time. The policy is later executed by a simple reflex agent.</a:t>
                </a:r>
              </a:p>
              <a:p>
                <a:endParaRPr lang="en-US" dirty="0"/>
              </a:p>
              <a:p>
                <a:r>
                  <a:rPr lang="en-US" dirty="0"/>
                  <a:t>Expected value of a state: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 expectation is taken over all state sequences determined by the policy.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Bellman equation </a:t>
                </a:r>
                <a:r>
                  <a:rPr lang="en-US" dirty="0"/>
                  <a:t>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36975"/>
              </a:xfrm>
              <a:blipFill>
                <a:blip r:embed="rId3"/>
                <a:stretch>
                  <a:fillRect l="-812" t="-374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26210CC-9E29-9A04-E6E5-11C82105BE20}"/>
              </a:ext>
            </a:extLst>
          </p:cNvPr>
          <p:cNvSpPr/>
          <p:nvPr/>
        </p:nvSpPr>
        <p:spPr>
          <a:xfrm>
            <a:off x="4876800" y="5697537"/>
            <a:ext cx="1524000" cy="795338"/>
          </a:xfrm>
          <a:prstGeom prst="wedgeRoundRectCallout">
            <a:avLst>
              <a:gd name="adj1" fmla="val 18698"/>
              <a:gd name="adj2" fmla="val -1000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the best action as the policy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</a:extLst>
          </p:cNvPr>
          <p:cNvSpPr/>
          <p:nvPr/>
        </p:nvSpPr>
        <p:spPr>
          <a:xfrm rot="5400000">
            <a:off x="6994046" y="4649310"/>
            <a:ext cx="246063" cy="176784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</a:extLst>
          </p:cNvPr>
          <p:cNvSpPr/>
          <p:nvPr/>
        </p:nvSpPr>
        <p:spPr>
          <a:xfrm>
            <a:off x="6553200" y="5708331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</a:extLst>
          </p:cNvPr>
          <p:cNvSpPr/>
          <p:nvPr/>
        </p:nvSpPr>
        <p:spPr>
          <a:xfrm>
            <a:off x="3581400" y="5697537"/>
            <a:ext cx="1150620" cy="703263"/>
          </a:xfrm>
          <a:prstGeom prst="wedgeRoundRectCallout">
            <a:avLst>
              <a:gd name="adj1" fmla="val 48142"/>
              <a:gd name="adj2" fmla="val -12169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</a:extLst>
          </p:cNvPr>
          <p:cNvSpPr/>
          <p:nvPr/>
        </p:nvSpPr>
        <p:spPr>
          <a:xfrm>
            <a:off x="8077200" y="5697537"/>
            <a:ext cx="2133600" cy="381000"/>
          </a:xfrm>
          <a:prstGeom prst="wedgeRoundRectCallout">
            <a:avLst>
              <a:gd name="adj1" fmla="val -39207"/>
              <a:gd name="adj2" fmla="val -183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414883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761669-2866-4446-BF5D-E4DABF2D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2" y="2500312"/>
            <a:ext cx="3498160" cy="25479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6313B-5C38-A3DF-2019-DB85E05E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362200"/>
            <a:ext cx="3352800" cy="2686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638800" y="3124200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5216482" y="3867850"/>
            <a:ext cx="197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Always move to </a:t>
            </a:r>
          </a:p>
          <a:p>
            <a:pPr algn="ctr"/>
            <a:r>
              <a:rPr lang="en-US" dirty="0"/>
              <a:t>higher utility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173866" y="5857874"/>
            <a:ext cx="976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Question: 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7462"/>
              <a:gd name="adj2" fmla="val -13085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4C420-03DB-6564-0BFF-2FF483E83E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114" t="12257" r="21331" b="58249"/>
          <a:stretch/>
        </p:blipFill>
        <p:spPr>
          <a:xfrm>
            <a:off x="10171732" y="365125"/>
            <a:ext cx="1528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</a:extLst>
          </p:cNvPr>
          <p:cNvSpPr/>
          <p:nvPr/>
        </p:nvSpPr>
        <p:spPr>
          <a:xfrm>
            <a:off x="1295400" y="1600200"/>
            <a:ext cx="8763000" cy="46640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Value Iteration: Estimate the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EDB9C2-69E7-EDE1-2D73-EEC7A36FD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" t="3164" r="12985" b="5055"/>
          <a:stretch/>
        </p:blipFill>
        <p:spPr>
          <a:xfrm>
            <a:off x="1371601" y="1676399"/>
            <a:ext cx="8534400" cy="4419601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8229600" y="3611065"/>
            <a:ext cx="2904175" cy="1570536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Bellman update: </a:t>
            </a:r>
            <a:r>
              <a:rPr lang="en-US" dirty="0"/>
              <a:t>Update a state with the reward + the expected utility of the state reached with the best 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8744843" y="5711275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43" y="5711275"/>
                <a:ext cx="2474716" cy="729559"/>
              </a:xfrm>
              <a:prstGeom prst="rect">
                <a:avLst/>
              </a:prstGeom>
              <a:blipFill>
                <a:blip r:embed="rId4"/>
                <a:stretch>
                  <a:fillRect l="-1966" t="-82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</a:extLst>
          </p:cNvPr>
          <p:cNvSpPr/>
          <p:nvPr/>
        </p:nvSpPr>
        <p:spPr>
          <a:xfrm>
            <a:off x="1066801" y="1406456"/>
            <a:ext cx="9296399" cy="49340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912BC-8AC6-E0CB-A966-4F9562DF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1513064"/>
            <a:ext cx="8580903" cy="4720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Learn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9671516" y="3866345"/>
            <a:ext cx="304800" cy="1752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8533581" y="5747441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581" y="5747441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4098" r="-14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</a:extLst>
          </p:cNvPr>
          <p:cNvSpPr/>
          <p:nvPr/>
        </p:nvSpPr>
        <p:spPr>
          <a:xfrm>
            <a:off x="6858000" y="2928041"/>
            <a:ext cx="4724400" cy="729559"/>
          </a:xfrm>
          <a:prstGeom prst="wedgeRoundRectCallout">
            <a:avLst>
              <a:gd name="adj1" fmla="val -65187"/>
              <a:gd name="adj2" fmla="val 144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</a:t>
            </a:r>
            <a:br>
              <a:rPr lang="en-US" dirty="0"/>
            </a:br>
            <a:r>
              <a:rPr lang="en-US" dirty="0"/>
              <a:t>(eighter solve an LP or iterative solution)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</a:extLst>
          </p:cNvPr>
          <p:cNvSpPr/>
          <p:nvPr/>
        </p:nvSpPr>
        <p:spPr>
          <a:xfrm>
            <a:off x="10058400" y="44196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Policy </a:t>
            </a:r>
          </a:p>
          <a:p>
            <a:r>
              <a:rPr lang="en-US" dirty="0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1304</Words>
  <Application>Microsoft Office PowerPoint</Application>
  <PresentationFormat>Widescreen</PresentationFormat>
  <Paragraphs>141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Sequential Decision Problems</vt:lpstr>
      <vt:lpstr>Sequential Decision Problems</vt:lpstr>
      <vt:lpstr>Definition: Markov Decision Process (MDP)</vt:lpstr>
      <vt:lpstr>Example: 4x3 Grid World</vt:lpstr>
      <vt:lpstr>Optimal Policy</vt:lpstr>
      <vt:lpstr>Solution: 4x3 Grid World </vt:lpstr>
      <vt:lpstr>Value Iteration: Estimate the Value function U</vt:lpstr>
      <vt:lpstr>Policy Iteration: Learn the optimal policy π^∗</vt:lpstr>
      <vt:lpstr>Partially Observable Markov Decision Model (POMDP)</vt:lpstr>
      <vt:lpstr>Reinforcement Learning</vt:lpstr>
      <vt:lpstr>Reinforcement Learning (RL)</vt:lpstr>
      <vt:lpstr>Q-Learning</vt:lpstr>
      <vt:lpstr>Function Approximation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61</cp:revision>
  <dcterms:created xsi:type="dcterms:W3CDTF">2020-11-16T22:49:03Z</dcterms:created>
  <dcterms:modified xsi:type="dcterms:W3CDTF">2023-11-06T17:57:40Z</dcterms:modified>
</cp:coreProperties>
</file>