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8"/>
  </p:notesMasterIdLst>
  <p:handoutMasterIdLst>
    <p:handoutMasterId r:id="rId19"/>
  </p:handoutMasterIdLst>
  <p:sldIdLst>
    <p:sldId id="455" r:id="rId2"/>
    <p:sldId id="466" r:id="rId3"/>
    <p:sldId id="456" r:id="rId4"/>
    <p:sldId id="469" r:id="rId5"/>
    <p:sldId id="458" r:id="rId6"/>
    <p:sldId id="471" r:id="rId7"/>
    <p:sldId id="459" r:id="rId8"/>
    <p:sldId id="470" r:id="rId9"/>
    <p:sldId id="460" r:id="rId10"/>
    <p:sldId id="461" r:id="rId11"/>
    <p:sldId id="462" r:id="rId12"/>
    <p:sldId id="467" r:id="rId13"/>
    <p:sldId id="463" r:id="rId14"/>
    <p:sldId id="464" r:id="rId15"/>
    <p:sldId id="468" r:id="rId16"/>
    <p:sldId id="465" r:id="rId17"/>
  </p:sldIdLst>
  <p:sldSz cx="12192000" cy="6858000"/>
  <p:notesSz cx="7099300" cy="10234613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66" d="100"/>
          <a:sy n="66" d="100"/>
        </p:scale>
        <p:origin x="26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1" y="2071688"/>
            <a:ext cx="8181975" cy="4200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407457" y="1981200"/>
            <a:ext cx="8041343" cy="434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8834258" y="423371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9259724" y="6047117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724" y="6047117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474" t="-4098" r="-16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3309041"/>
            <a:ext cx="3657600" cy="809808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9331558" y="476711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the environment is partially observable, then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are!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table 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  <a:blipFill>
                <a:blip r:embed="rId3"/>
                <a:stretch>
                  <a:fillRect l="-638" t="-12963" r="-11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20135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  <a:blipFill>
                <a:blip r:embed="rId4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15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838200" y="5776348"/>
                <a:ext cx="10744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typically need non-linear approximators that can be incrementally updated (online learning).  → Deep ANNs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76348"/>
                <a:ext cx="10744200" cy="830997"/>
              </a:xfrm>
              <a:prstGeom prst="rect">
                <a:avLst/>
              </a:prstGeom>
              <a:blipFill>
                <a:blip r:embed="rId8"/>
                <a:stretch>
                  <a:fillRect l="-341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spread out over time.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828800" y="3469035"/>
            <a:ext cx="3797460" cy="3154202"/>
            <a:chOff x="1828800" y="3338673"/>
            <a:chExt cx="3797460" cy="31542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547089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828800" y="5569545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5569545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084" t="-331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319920" y="4755078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920" y="4755078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289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blipFill>
                <a:blip r:embed="rId5"/>
                <a:stretch>
                  <a:fillRect l="-1316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6096000" y="36576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Observations and rewards depend on the state of the system and the agent wants to maximize (discounted) expected reward over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  <a:blipFill>
                <a:blip r:embed="rId6"/>
                <a:stretch>
                  <a:fillRect l="-1323" t="-1401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5767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environment,</a:t>
                </a:r>
              </a:p>
              <a:p>
                <a:pPr lvl="1"/>
                <a:r>
                  <a:rPr lang="en-US" dirty="0"/>
                  <a:t>a Markovian transition model (future states do not depend on past states give the current state), 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defines by</a:t>
                </a:r>
              </a:p>
              <a:p>
                <a:pPr lvl="1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dirty="0"/>
                  <a:t>Infinite horizon: non-episodic task environment</a:t>
                </a:r>
              </a:p>
              <a:p>
                <a:pPr lvl="1"/>
                <a:r>
                  <a:rPr lang="en-US" dirty="0"/>
                  <a:t>Finite horizon: episodic task environment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576763"/>
              </a:xfrm>
              <a:blipFill>
                <a:blip r:embed="rId3"/>
                <a:stretch>
                  <a:fillRect l="-696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ED40-DE5A-5D21-F8C7-D6BE61B0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20" y="2437065"/>
            <a:ext cx="2540767" cy="2896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What direction should we go in each square?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5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1" y="3999641"/>
                <a:ext cx="1333016" cy="927165"/>
              </a:xfrm>
              <a:prstGeom prst="wedgeRoundRectCallout">
                <a:avLst>
                  <a:gd name="adj1" fmla="val -101155"/>
                  <a:gd name="adj2" fmla="val -77320"/>
                  <a:gd name="adj3" fmla="val 16667"/>
                </a:avLst>
              </a:prstGeom>
              <a:blipFill>
                <a:blip r:embed="rId6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discounting factor).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638800" y="3124200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5216482" y="3867850"/>
            <a:ext cx="197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 move to </a:t>
            </a:r>
          </a:p>
          <a:p>
            <a:pPr algn="ctr"/>
            <a:r>
              <a:rPr lang="en-US" dirty="0"/>
              <a:t>higher utility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10518" y="5989706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4C420-03DB-6564-0BFF-2FF483E83E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114" t="12257" r="21331" b="58249"/>
          <a:stretch/>
        </p:blipFill>
        <p:spPr>
          <a:xfrm>
            <a:off x="10171732" y="365125"/>
            <a:ext cx="1528775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Q-function is often used for convenience in solving MDPs.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276600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299460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9765"/>
            <a:ext cx="8521370" cy="4191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371600" y="2133600"/>
            <a:ext cx="87630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Value Iteration: Estimate the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098277" y="4760566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23330"/>
              </a:xfrm>
              <a:prstGeom prst="rect">
                <a:avLst/>
              </a:prstGeom>
              <a:blipFill>
                <a:blip r:embed="rId5"/>
                <a:stretch>
                  <a:fillRect l="-529" t="-3289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t="-877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1429</Words>
  <Application>Microsoft Office PowerPoint</Application>
  <PresentationFormat>Widescreen</PresentationFormat>
  <Paragraphs>150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Value function U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Function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71</cp:revision>
  <dcterms:created xsi:type="dcterms:W3CDTF">2020-11-16T22:49:03Z</dcterms:created>
  <dcterms:modified xsi:type="dcterms:W3CDTF">2023-11-07T16:14:16Z</dcterms:modified>
</cp:coreProperties>
</file>