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20"/>
  </p:notesMasterIdLst>
  <p:handoutMasterIdLst>
    <p:handoutMasterId r:id="rId21"/>
  </p:handoutMasterIdLst>
  <p:sldIdLst>
    <p:sldId id="455" r:id="rId2"/>
    <p:sldId id="260" r:id="rId3"/>
    <p:sldId id="466" r:id="rId4"/>
    <p:sldId id="456" r:id="rId5"/>
    <p:sldId id="469" r:id="rId6"/>
    <p:sldId id="458" r:id="rId7"/>
    <p:sldId id="471" r:id="rId8"/>
    <p:sldId id="459" r:id="rId9"/>
    <p:sldId id="470" r:id="rId10"/>
    <p:sldId id="460" r:id="rId11"/>
    <p:sldId id="461" r:id="rId12"/>
    <p:sldId id="462" r:id="rId13"/>
    <p:sldId id="467" r:id="rId14"/>
    <p:sldId id="463" r:id="rId15"/>
    <p:sldId id="464" r:id="rId16"/>
    <p:sldId id="468" r:id="rId17"/>
    <p:sldId id="472" r:id="rId18"/>
    <p:sldId id="465" r:id="rId19"/>
  </p:sldIdLst>
  <p:sldSz cx="12192000" cy="6858000"/>
  <p:notesSz cx="7099300" cy="10234613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1BB79B-38E9-4662-8ED5-3F2F225203CE}">
          <p14:sldIdLst>
            <p14:sldId id="455"/>
            <p14:sldId id="260"/>
            <p14:sldId id="466"/>
            <p14:sldId id="456"/>
            <p14:sldId id="469"/>
            <p14:sldId id="458"/>
            <p14:sldId id="471"/>
            <p14:sldId id="459"/>
            <p14:sldId id="470"/>
            <p14:sldId id="460"/>
            <p14:sldId id="461"/>
            <p14:sldId id="462"/>
            <p14:sldId id="467"/>
            <p14:sldId id="463"/>
            <p14:sldId id="464"/>
            <p14:sldId id="468"/>
            <p14:sldId id="472"/>
            <p14:sldId id="4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EC0BE"/>
    <a:srgbClr val="8EEA9D"/>
    <a:srgbClr val="BDE6B2"/>
    <a:srgbClr val="FFCCCC"/>
    <a:srgbClr val="FFCCFF"/>
    <a:srgbClr val="FFFF00"/>
    <a:srgbClr val="3333FF"/>
    <a:srgbClr val="FF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1" autoAdjust="0"/>
    <p:restoredTop sz="88626" autoAdjust="0"/>
  </p:normalViewPr>
  <p:slideViewPr>
    <p:cSldViewPr>
      <p:cViewPr>
        <p:scale>
          <a:sx n="80" d="100"/>
          <a:sy n="80" d="100"/>
        </p:scale>
        <p:origin x="341" y="-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0FF84380-B695-4AAA-BD6D-02A02864A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64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7BDF81BA-2724-47AE-8C5A-18C6541FAE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1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9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05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8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Reward may be sparse. Need for credit assignment.</a:t>
            </a:r>
          </a:p>
          <a:p>
            <a:r>
              <a:rPr lang="en-US" dirty="0"/>
              <a:t>Reward shaping creates pseudo rewards that advance learning (e.g., ball possession or distance to the goal in soccer).</a:t>
            </a:r>
          </a:p>
          <a:p>
            <a:endParaRPr lang="en-US" dirty="0"/>
          </a:p>
          <a:p>
            <a:r>
              <a:rPr lang="en-US" dirty="0"/>
              <a:t>Hierarchical RL: Break the task into smaller sub-tasks so we can learn </a:t>
            </a:r>
            <a:r>
              <a:rPr lang="en-US"/>
              <a:t>the succession of </a:t>
            </a:r>
            <a:r>
              <a:rPr lang="en-US" dirty="0"/>
              <a:t>sub-task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72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Deep RL is still somewhat unpredictable since the deep ANN has many parameters…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4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9420-F18F-4DA7-BE65-4F4E64957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7B303-7E9F-411F-8966-C27D639B6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2CF2C-7E1E-4ADA-AFE8-FC72FB45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10D0-F7A8-4F9E-8917-9A1B577C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CEA1-D159-4444-B720-93C06285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72DA2-3CE2-4D8F-8D36-0B42681375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40FD-BA60-428C-8EF4-6306ABA4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23CDF-705F-4ACD-A877-CF7F2E3FE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8E331-6083-437D-B382-EA76EE34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DA37-7775-4516-88D0-C10A2249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56B8C-9ED4-4828-B22C-2F0B1E24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16CB4-232B-44FE-B9B7-35A4219F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8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BFE99-4A96-4DE5-89AF-4EC45E1B0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69DFD-5FC6-4050-B332-8BCD32E4B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394B4-48D3-4960-806C-F43156B9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B0F-2E46-4782-B203-41483BAA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97CA-A095-4609-9FDB-911FD5D7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E9712-67AD-4F8B-8E43-C0603CB0E6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90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E076-2ED9-4AC4-8DA1-19909951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9775-2053-4692-92A0-6FB034CD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B1543-34B0-4CAE-93C7-21EBBAEE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4DC8-29F6-4FF7-AC63-6B2FF98D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F4AFE-E2D1-4C73-9381-F5093CE4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6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468A-AB3D-49F4-9DE2-6FC14195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B78B9-5803-400E-AD78-1FDAA85A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F1584-9ABC-4C6A-BF87-89D5AA87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98EF8-B1BF-4FED-A109-10A6C8E2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BE679-274A-4495-A115-ECCCB9B6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B8590-D25A-427F-820A-B82C7A4232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3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84E3-F46B-4511-8F45-402F4442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2C99-93FA-4895-A139-A0FF4613F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D938-8C53-4FC0-A9DE-5354708E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CBC91-EB96-4955-BC73-9B80DCF9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2DDE6-5890-456A-A65D-7A8344ED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86411-7FB3-4C92-A6B2-02296F46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C5193-1026-4794-8663-01E65A01DB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0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6FA0-3416-4467-9A6B-064AD57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B0381-70E8-4616-B062-F81B7235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2849D-1775-4D8B-BE2F-AD4C50833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B4668-5351-4ADC-8F6C-CE2BADAF9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A446C-B56C-4215-BA99-A5963E067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27556-ABDC-44CB-BE8A-B9CB69EB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6F301-5824-4660-8D1F-0308EEB5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1FC6C-5E03-4AA2-A3FA-E2127C1D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C84FA-3003-4F13-B610-A564542E36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0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49AF-1B56-410D-BD45-F623AD5E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18A89-675B-4B8C-AF13-93F49FA2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0AE80-8E6B-41CA-A8D1-B6A5A01D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7E162-83CC-4FF1-98BD-65F7C87E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268BA-431C-4D9E-849E-30926F99764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0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F3FE3-0DA8-4EED-A371-D33228D8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9E16C-7198-4BDB-9524-77B28B5B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365C7-FCDF-43F7-B9AB-1DC5A892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89A438-0B24-4EB8-B981-2260CC8E55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0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2170-A36B-4B88-A15D-622E12B9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9D5E-3D30-47D5-8060-99ECF836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6C4C9-3223-4437-A604-91C4168F3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42238-2928-4B16-AEE3-4DF1153E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E7828-D4DD-4469-87CE-6A174FCD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4F65B-672B-457E-B01E-147E9A14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99CB0-FC20-4D9A-A29C-89F5F9414B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4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CF01-90BC-4732-BD4E-FE32624A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52BBF-EF83-4A72-BFAF-1A672B8B1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4472-3B6E-44E1-9506-2A46E9B0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254D1-2714-4A42-938B-1756DE47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32DA-55E9-4BD8-8BC3-997E3D8E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41CE5-CC69-40D9-86F7-88C7096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93E6A-B6F6-4BDF-AD15-C93DDC5582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7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CAF0D-655A-4426-8771-973204F8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D05BD-C8DC-42E7-853A-48E628CF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A469-0259-4A8D-9AA6-6A7846025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D5EB-5F91-4CB7-9AC7-7FD7BE2DB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6F92-7C89-4478-ABAA-E19E654E1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D443E1-4B43-4BA2-A59F-0DCD9251A84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20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51.png"/><Relationship Id="rId7" Type="http://schemas.openxmlformats.org/officeDocument/2006/relationships/image" Target="../media/image39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43.png"/><Relationship Id="rId5" Type="http://schemas.openxmlformats.org/officeDocument/2006/relationships/image" Target="../media/image370.png"/><Relationship Id="rId10" Type="http://schemas.openxmlformats.org/officeDocument/2006/relationships/image" Target="../media/image420.png"/><Relationship Id="rId4" Type="http://schemas.openxmlformats.org/officeDocument/2006/relationships/image" Target="../media/image361.png"/><Relationship Id="rId9" Type="http://schemas.openxmlformats.org/officeDocument/2006/relationships/image" Target="../media/image4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hyperlink" Target="https://doi.org/10.48550/arXiv.1312.5602" TargetMode="External"/><Relationship Id="rId5" Type="http://schemas.openxmlformats.org/officeDocument/2006/relationships/image" Target="../media/image45.png"/><Relationship Id="rId10" Type="http://schemas.openxmlformats.org/officeDocument/2006/relationships/image" Target="../media/image60.png"/><Relationship Id="rId4" Type="http://schemas.openxmlformats.org/officeDocument/2006/relationships/image" Target="../media/image55.png"/><Relationship Id="rId9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Positive Reinforcement in Dogs | Pet Parents®">
            <a:extLst>
              <a:ext uri="{FF2B5EF4-FFF2-40B4-BE49-F238E27FC236}">
                <a16:creationId xmlns:a16="http://schemas.microsoft.com/office/drawing/2014/main" id="{AD157A36-0424-F212-4464-8A1D05BACB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7" r="23298" b="3714"/>
          <a:stretch/>
        </p:blipFill>
        <p:spPr bwMode="auto">
          <a:xfrm>
            <a:off x="4130181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77980" y="1122363"/>
            <a:ext cx="455122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Reinforcement Learning</a:t>
            </a:r>
            <a:b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>
                <a:solidFill>
                  <a:schemeClr val="bg1"/>
                </a:solidFill>
              </a:rPr>
              <a:t>AIMA Chapter 17+22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cs typeface="Calibri"/>
              </a:rPr>
              <a:t>Slides by Michael Hahsler  </a:t>
            </a:r>
            <a:br>
              <a:rPr lang="en-US" sz="1600" dirty="0">
                <a:solidFill>
                  <a:schemeClr val="bg1"/>
                </a:solidFill>
                <a:cs typeface="Calibri"/>
              </a:rPr>
            </a:br>
            <a:r>
              <a:rPr lang="en-US" sz="1600" dirty="0">
                <a:solidFill>
                  <a:schemeClr val="bg1"/>
                </a:solidFill>
                <a:cs typeface="Calibri"/>
              </a:rPr>
              <a:t>with figures from the AIMA textbook.</a:t>
            </a:r>
          </a:p>
          <a:p>
            <a:pPr algn="l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  <p:pic>
        <p:nvPicPr>
          <p:cNvPr id="18" name="Picture 4" descr="Creative Commons License">
            <a:extLst>
              <a:ext uri="{FF2B5EF4-FFF2-40B4-BE49-F238E27FC236}">
                <a16:creationId xmlns:a16="http://schemas.microsoft.com/office/drawing/2014/main" id="{67259A3D-DFAB-4657-8C93-F2F7ED3F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73" y="63576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322797-EFC0-4BD6-A554-1C7992D224D7}"/>
              </a:ext>
            </a:extLst>
          </p:cNvPr>
          <p:cNvSpPr txBox="1"/>
          <p:nvPr/>
        </p:nvSpPr>
        <p:spPr>
          <a:xfrm>
            <a:off x="1402079" y="62484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bg1"/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Attribution-ShareAlike 4.0 International License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CBAC27E-ED2B-1569-2BB8-44BBD27FC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729" y="2117253"/>
            <a:ext cx="8130101" cy="39985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DC87FB-91A0-993F-BBD1-7E4BFB7FF34D}"/>
              </a:ext>
            </a:extLst>
          </p:cNvPr>
          <p:cNvSpPr/>
          <p:nvPr/>
        </p:nvSpPr>
        <p:spPr>
          <a:xfrm>
            <a:off x="990600" y="2133600"/>
            <a:ext cx="8001000" cy="399856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D04F8B-2712-4C1A-7E81-016616375E9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744200" cy="1002010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Value Iteration: Estimate the Optimal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D04F8B-2712-4C1A-7E81-016616375E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744200" cy="1002010"/>
              </a:xfrm>
              <a:blipFill>
                <a:blip r:embed="rId3"/>
                <a:stretch>
                  <a:fillRect l="-1759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50597BD-A2C7-03AF-0527-E7B05D49F1AC}"/>
              </a:ext>
            </a:extLst>
          </p:cNvPr>
          <p:cNvSpPr/>
          <p:nvPr/>
        </p:nvSpPr>
        <p:spPr>
          <a:xfrm>
            <a:off x="7315200" y="4530308"/>
            <a:ext cx="2667000" cy="685801"/>
          </a:xfrm>
          <a:prstGeom prst="wedgeRoundRectCallout">
            <a:avLst>
              <a:gd name="adj1" fmla="val -78352"/>
              <a:gd name="adj2" fmla="val 2013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Update with the value of the best action in state 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513701-13DB-1D8E-30D7-0B0A0907C3E9}"/>
                  </a:ext>
                </a:extLst>
              </p:cNvPr>
              <p:cNvSpPr txBox="1"/>
              <p:nvPr/>
            </p:nvSpPr>
            <p:spPr>
              <a:xfrm>
                <a:off x="7711214" y="5858196"/>
                <a:ext cx="2474716" cy="729559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converges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and we can extract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513701-13DB-1D8E-30D7-0B0A0907C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214" y="5858196"/>
                <a:ext cx="2474716" cy="729559"/>
              </a:xfrm>
              <a:prstGeom prst="rect">
                <a:avLst/>
              </a:prstGeom>
              <a:blipFill>
                <a:blip r:embed="rId4"/>
                <a:stretch>
                  <a:fillRect l="-1716" t="-82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CCCAA1-E3F2-9AE6-C76D-6DAB64DEC95C}"/>
                  </a:ext>
                </a:extLst>
              </p:cNvPr>
              <p:cNvSpPr txBox="1"/>
              <p:nvPr/>
            </p:nvSpPr>
            <p:spPr>
              <a:xfrm>
                <a:off x="905320" y="1367135"/>
                <a:ext cx="10381359" cy="933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Algorithm</a:t>
                </a:r>
                <a:r>
                  <a:rPr lang="en-US" dirty="0"/>
                  <a:t>: Start with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vector of 0 for all states and then update (Bellman update) the vector iteratively until it converges to the unique optimal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CCCAA1-E3F2-9AE6-C76D-6DAB64DEC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20" y="1367135"/>
                <a:ext cx="10381359" cy="933654"/>
              </a:xfrm>
              <a:prstGeom prst="rect">
                <a:avLst/>
              </a:prstGeom>
              <a:blipFill>
                <a:blip r:embed="rId5"/>
                <a:stretch>
                  <a:fillRect l="-529" t="-3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2C83DA51-F484-984F-49A7-263A108B6B74}"/>
                  </a:ext>
                </a:extLst>
              </p:cNvPr>
              <p:cNvSpPr/>
              <p:nvPr/>
            </p:nvSpPr>
            <p:spPr>
              <a:xfrm>
                <a:off x="3505200" y="5805612"/>
                <a:ext cx="3810000" cy="685801"/>
              </a:xfrm>
              <a:prstGeom prst="wedgeRoundRectCallout">
                <a:avLst>
                  <a:gd name="adj1" fmla="val -59863"/>
                  <a:gd name="adj2" fmla="val -45686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Uses a proxy for policy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</m:d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as the stopping criterion </a:t>
                </a:r>
              </a:p>
            </p:txBody>
          </p:sp>
        </mc:Choice>
        <mc:Fallback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2C83DA51-F484-984F-49A7-263A108B6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805612"/>
                <a:ext cx="3810000" cy="685801"/>
              </a:xfrm>
              <a:prstGeom prst="wedgeRoundRectCallout">
                <a:avLst>
                  <a:gd name="adj1" fmla="val -59863"/>
                  <a:gd name="adj2" fmla="val -45686"/>
                  <a:gd name="adj3" fmla="val 16667"/>
                </a:avLst>
              </a:prstGeom>
              <a:blipFill>
                <a:blip r:embed="rId6"/>
                <a:stretch>
                  <a:fillRect b="-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024366-3B9C-8541-0D28-708BBC7AE6C7}"/>
              </a:ext>
            </a:extLst>
          </p:cNvPr>
          <p:cNvCxnSpPr>
            <a:cxnSpLocks/>
          </p:cNvCxnSpPr>
          <p:nvPr/>
        </p:nvCxnSpPr>
        <p:spPr>
          <a:xfrm>
            <a:off x="9337182" y="3124199"/>
            <a:ext cx="2393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5AA05C-2180-0AF6-A384-9D75BED15ED1}"/>
                  </a:ext>
                </a:extLst>
              </p:cNvPr>
              <p:cNvSpPr txBox="1"/>
              <p:nvPr/>
            </p:nvSpPr>
            <p:spPr>
              <a:xfrm>
                <a:off x="11425004" y="3092683"/>
                <a:ext cx="766996" cy="388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5AA05C-2180-0AF6-A384-9D75BED15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004" y="3092683"/>
                <a:ext cx="766996" cy="3885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830A3C56-435D-BEBE-B83F-3BA9F9E0169B}"/>
              </a:ext>
            </a:extLst>
          </p:cNvPr>
          <p:cNvSpPr/>
          <p:nvPr/>
        </p:nvSpPr>
        <p:spPr>
          <a:xfrm>
            <a:off x="9760371" y="2649297"/>
            <a:ext cx="574339" cy="1009376"/>
          </a:xfrm>
          <a:prstGeom prst="arc">
            <a:avLst>
              <a:gd name="adj1" fmla="val 10871568"/>
              <a:gd name="adj2" fmla="val 0"/>
            </a:avLst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3FB9398F-7C22-1F4D-9C1A-D846D19FEED3}"/>
              </a:ext>
            </a:extLst>
          </p:cNvPr>
          <p:cNvSpPr/>
          <p:nvPr/>
        </p:nvSpPr>
        <p:spPr>
          <a:xfrm>
            <a:off x="10334710" y="2614308"/>
            <a:ext cx="765785" cy="1019782"/>
          </a:xfrm>
          <a:prstGeom prst="arc">
            <a:avLst>
              <a:gd name="adj1" fmla="val 10871568"/>
              <a:gd name="adj2" fmla="val 0"/>
            </a:avLst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72229F87-12B2-362D-80BC-031A6CAAE42F}"/>
              </a:ext>
            </a:extLst>
          </p:cNvPr>
          <p:cNvSpPr/>
          <p:nvPr/>
        </p:nvSpPr>
        <p:spPr>
          <a:xfrm>
            <a:off x="11100495" y="2627412"/>
            <a:ext cx="220048" cy="1019782"/>
          </a:xfrm>
          <a:prstGeom prst="arc">
            <a:avLst>
              <a:gd name="adj1" fmla="val 10871568"/>
              <a:gd name="adj2" fmla="val 0"/>
            </a:avLst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36EFA66-6C09-679B-C4C9-F361F262C3E0}"/>
              </a:ext>
            </a:extLst>
          </p:cNvPr>
          <p:cNvSpPr/>
          <p:nvPr/>
        </p:nvSpPr>
        <p:spPr>
          <a:xfrm>
            <a:off x="11308888" y="2648522"/>
            <a:ext cx="417487" cy="951353"/>
          </a:xfrm>
          <a:prstGeom prst="arc">
            <a:avLst>
              <a:gd name="adj1" fmla="val 10871568"/>
              <a:gd name="adj2" fmla="val 0"/>
            </a:avLst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DB673C8-2425-685A-8CBE-35EDDCA1EB91}"/>
                  </a:ext>
                </a:extLst>
              </p:cNvPr>
              <p:cNvSpPr txBox="1"/>
              <p:nvPr/>
            </p:nvSpPr>
            <p:spPr>
              <a:xfrm>
                <a:off x="9564903" y="3086337"/>
                <a:ext cx="3958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DB673C8-2425-685A-8CBE-35EDDCA1E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903" y="3086337"/>
                <a:ext cx="3958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6DA2FE2-AC26-7B66-B5BD-7064ECD50CE7}"/>
                  </a:ext>
                </a:extLst>
              </p:cNvPr>
              <p:cNvSpPr txBox="1"/>
              <p:nvPr/>
            </p:nvSpPr>
            <p:spPr>
              <a:xfrm>
                <a:off x="10066895" y="3115740"/>
                <a:ext cx="3958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6DA2FE2-AC26-7B66-B5BD-7064ECD50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895" y="3115740"/>
                <a:ext cx="395810" cy="369332"/>
              </a:xfrm>
              <a:prstGeom prst="rect">
                <a:avLst/>
              </a:prstGeom>
              <a:blipFill>
                <a:blip r:embed="rId9"/>
                <a:stretch>
                  <a:fillRect r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4AF4F629-36FB-BF7C-2361-1AFA669F5F24}"/>
              </a:ext>
            </a:extLst>
          </p:cNvPr>
          <p:cNvSpPr/>
          <p:nvPr/>
        </p:nvSpPr>
        <p:spPr>
          <a:xfrm>
            <a:off x="11680507" y="3066584"/>
            <a:ext cx="127995" cy="1178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0182D5-6E45-5881-FEB0-C4755A1551A6}"/>
              </a:ext>
            </a:extLst>
          </p:cNvPr>
          <p:cNvSpPr txBox="1"/>
          <p:nvPr/>
        </p:nvSpPr>
        <p:spPr>
          <a:xfrm>
            <a:off x="9508665" y="2296800"/>
            <a:ext cx="1354529" cy="278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Bellman update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489C2DDD-1EBF-335C-9781-0FE90D3CF19A}"/>
              </a:ext>
            </a:extLst>
          </p:cNvPr>
          <p:cNvSpPr/>
          <p:nvPr/>
        </p:nvSpPr>
        <p:spPr>
          <a:xfrm>
            <a:off x="11582400" y="3481251"/>
            <a:ext cx="248436" cy="388563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B940FEA-C9FB-9A35-6062-2E30E7F88345}"/>
                  </a:ext>
                </a:extLst>
              </p:cNvPr>
              <p:cNvSpPr txBox="1"/>
              <p:nvPr/>
            </p:nvSpPr>
            <p:spPr>
              <a:xfrm>
                <a:off x="11100089" y="3830699"/>
                <a:ext cx="10697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Extract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B940FEA-C9FB-9A35-6062-2E30E7F88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0089" y="3830699"/>
                <a:ext cx="1069780" cy="338554"/>
              </a:xfrm>
              <a:prstGeom prst="rect">
                <a:avLst/>
              </a:prstGeom>
              <a:blipFill>
                <a:blip r:embed="rId10"/>
                <a:stretch>
                  <a:fillRect l="-3429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325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BBF0129-0985-4F48-A0E8-CBBB90085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47697"/>
            <a:ext cx="7764528" cy="39862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F18446-04DB-D98B-9D7E-E2DECCF5F82D}"/>
              </a:ext>
            </a:extLst>
          </p:cNvPr>
          <p:cNvSpPr/>
          <p:nvPr/>
        </p:nvSpPr>
        <p:spPr>
          <a:xfrm>
            <a:off x="930797" y="1828800"/>
            <a:ext cx="7540391" cy="398621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C32B98-2B97-D8C0-2282-F86B2C8C58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Policy Iteration: Learn the 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C32B98-2B97-D8C0-2282-F86B2C8C5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F3E77754-BB52-49DF-160C-43083A9A9262}"/>
              </a:ext>
            </a:extLst>
          </p:cNvPr>
          <p:cNvSpPr/>
          <p:nvPr/>
        </p:nvSpPr>
        <p:spPr>
          <a:xfrm>
            <a:off x="7848600" y="4082377"/>
            <a:ext cx="304800" cy="111874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BA4292-2680-B6EA-AEBA-92D340D7C265}"/>
                  </a:ext>
                </a:extLst>
              </p:cNvPr>
              <p:cNvSpPr txBox="1"/>
              <p:nvPr/>
            </p:nvSpPr>
            <p:spPr>
              <a:xfrm>
                <a:off x="6710665" y="5392402"/>
                <a:ext cx="2885470" cy="729559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/>
                  <a:t> converges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sz="2000" dirty="0"/>
                </a:br>
                <a:r>
                  <a:rPr lang="en-US" sz="2000" dirty="0"/>
                  <a:t>(and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converges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to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BA4292-2680-B6EA-AEBA-92D340D7C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665" y="5392402"/>
                <a:ext cx="2885470" cy="729559"/>
              </a:xfrm>
              <a:prstGeom prst="rect">
                <a:avLst/>
              </a:prstGeom>
              <a:blipFill>
                <a:blip r:embed="rId4"/>
                <a:stretch>
                  <a:fillRect l="-1684" t="-4132" r="-1474" b="-14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F1C3BD76-4D67-69DA-592A-34CE6D8B73AF}"/>
              </a:ext>
            </a:extLst>
          </p:cNvPr>
          <p:cNvSpPr/>
          <p:nvPr/>
        </p:nvSpPr>
        <p:spPr>
          <a:xfrm>
            <a:off x="5731189" y="3008483"/>
            <a:ext cx="3274054" cy="1031848"/>
          </a:xfrm>
          <a:prstGeom prst="wedgeRoundRectCallout">
            <a:avLst>
              <a:gd name="adj1" fmla="val -62359"/>
              <a:gd name="adj2" fmla="val -573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U given current policy (either solve an LP or value iteration with fixed policy)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B0E704-A11F-E670-6F2B-4D697F469B15}"/>
              </a:ext>
            </a:extLst>
          </p:cNvPr>
          <p:cNvSpPr/>
          <p:nvPr/>
        </p:nvSpPr>
        <p:spPr>
          <a:xfrm>
            <a:off x="8243243" y="4298847"/>
            <a:ext cx="1524000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Greedy policy </a:t>
            </a:r>
          </a:p>
          <a:p>
            <a:r>
              <a:rPr lang="en-US" dirty="0"/>
              <a:t>Improvement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2D7E8A-8745-B3AE-DDEA-E6FBAE0E1EE7}"/>
              </a:ext>
            </a:extLst>
          </p:cNvPr>
          <p:cNvSpPr txBox="1"/>
          <p:nvPr/>
        </p:nvSpPr>
        <p:spPr>
          <a:xfrm>
            <a:off x="837235" y="1328890"/>
            <a:ext cx="9830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Policy iteration tries to directly find the optimal policy by iterating policy evaluation and improvement.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47A44AD-8292-96EC-1994-4950D408FAE5}"/>
              </a:ext>
            </a:extLst>
          </p:cNvPr>
          <p:cNvCxnSpPr>
            <a:cxnSpLocks/>
          </p:cNvCxnSpPr>
          <p:nvPr/>
        </p:nvCxnSpPr>
        <p:spPr>
          <a:xfrm>
            <a:off x="9767243" y="2133600"/>
            <a:ext cx="1963017" cy="990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BECD92-8EB4-3F3A-747C-2F7B09A3A737}"/>
                  </a:ext>
                </a:extLst>
              </p:cNvPr>
              <p:cNvSpPr txBox="1"/>
              <p:nvPr/>
            </p:nvSpPr>
            <p:spPr>
              <a:xfrm>
                <a:off x="11450082" y="2697769"/>
                <a:ext cx="766996" cy="388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BECD92-8EB4-3F3A-747C-2F7B09A3A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0082" y="2697769"/>
                <a:ext cx="766996" cy="3885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9EE7AE-F5DB-6FED-EB86-DEBFF10FC2A3}"/>
                  </a:ext>
                </a:extLst>
              </p:cNvPr>
              <p:cNvSpPr txBox="1"/>
              <p:nvPr/>
            </p:nvSpPr>
            <p:spPr>
              <a:xfrm>
                <a:off x="9767243" y="1765352"/>
                <a:ext cx="3958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9EE7AE-F5DB-6FED-EB86-DEBFF10FC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243" y="1765352"/>
                <a:ext cx="3958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E957BD3F-E8AA-B5A0-FC84-59F338DCDE83}"/>
              </a:ext>
            </a:extLst>
          </p:cNvPr>
          <p:cNvSpPr/>
          <p:nvPr/>
        </p:nvSpPr>
        <p:spPr>
          <a:xfrm>
            <a:off x="11680507" y="3066584"/>
            <a:ext cx="127995" cy="1178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8E891D-D5E8-ACFF-2493-1B2D9A842592}"/>
                  </a:ext>
                </a:extLst>
              </p:cNvPr>
              <p:cNvSpPr txBox="1"/>
              <p:nvPr/>
            </p:nvSpPr>
            <p:spPr>
              <a:xfrm>
                <a:off x="11450082" y="3185914"/>
                <a:ext cx="6708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8E891D-D5E8-ACFF-2493-1B2D9A842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0082" y="3185914"/>
                <a:ext cx="67088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55B6615-2A40-D9F1-B014-C079BEA81885}"/>
                  </a:ext>
                </a:extLst>
              </p:cNvPr>
              <p:cNvSpPr txBox="1"/>
              <p:nvPr/>
            </p:nvSpPr>
            <p:spPr>
              <a:xfrm>
                <a:off x="9723059" y="3934915"/>
                <a:ext cx="4535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55B6615-2A40-D9F1-B014-C079BEA81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3059" y="3934915"/>
                <a:ext cx="45351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3B50D4-BD22-4970-434D-879A140DE0A4}"/>
              </a:ext>
            </a:extLst>
          </p:cNvPr>
          <p:cNvCxnSpPr>
            <a:cxnSpLocks/>
            <a:endCxn id="17" idx="4"/>
          </p:cNvCxnSpPr>
          <p:nvPr/>
        </p:nvCxnSpPr>
        <p:spPr>
          <a:xfrm flipV="1">
            <a:off x="9767243" y="3184476"/>
            <a:ext cx="1977262" cy="89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948348-E14F-E78C-7925-6D07B342DDDD}"/>
              </a:ext>
            </a:extLst>
          </p:cNvPr>
          <p:cNvCxnSpPr/>
          <p:nvPr/>
        </p:nvCxnSpPr>
        <p:spPr>
          <a:xfrm flipV="1">
            <a:off x="9982200" y="2438400"/>
            <a:ext cx="360675" cy="1515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A484C5-4702-A9B7-9D77-FC3973E8A67F}"/>
              </a:ext>
            </a:extLst>
          </p:cNvPr>
          <p:cNvCxnSpPr>
            <a:cxnSpLocks/>
          </p:cNvCxnSpPr>
          <p:nvPr/>
        </p:nvCxnSpPr>
        <p:spPr>
          <a:xfrm>
            <a:off x="10342875" y="2438400"/>
            <a:ext cx="325125" cy="1219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B4DCB4-48A5-6E51-B9FE-EF0E9B4BAFF8}"/>
              </a:ext>
            </a:extLst>
          </p:cNvPr>
          <p:cNvCxnSpPr>
            <a:cxnSpLocks/>
          </p:cNvCxnSpPr>
          <p:nvPr/>
        </p:nvCxnSpPr>
        <p:spPr>
          <a:xfrm flipV="1">
            <a:off x="10668000" y="2819400"/>
            <a:ext cx="457200" cy="838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CB15DB5-D53A-F51F-8727-21F569598D38}"/>
              </a:ext>
            </a:extLst>
          </p:cNvPr>
          <p:cNvCxnSpPr>
            <a:cxnSpLocks/>
          </p:cNvCxnSpPr>
          <p:nvPr/>
        </p:nvCxnSpPr>
        <p:spPr>
          <a:xfrm>
            <a:off x="11125200" y="2819400"/>
            <a:ext cx="228600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79E848C-DEE2-2B22-D382-CB1D0AFA6287}"/>
              </a:ext>
            </a:extLst>
          </p:cNvPr>
          <p:cNvCxnSpPr>
            <a:cxnSpLocks/>
          </p:cNvCxnSpPr>
          <p:nvPr/>
        </p:nvCxnSpPr>
        <p:spPr>
          <a:xfrm flipV="1">
            <a:off x="11353800" y="3066584"/>
            <a:ext cx="228600" cy="286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F360256-AFD1-C0BB-ABF4-6ED717BE241E}"/>
              </a:ext>
            </a:extLst>
          </p:cNvPr>
          <p:cNvCxnSpPr>
            <a:cxnSpLocks/>
          </p:cNvCxnSpPr>
          <p:nvPr/>
        </p:nvCxnSpPr>
        <p:spPr>
          <a:xfrm>
            <a:off x="11582400" y="3086337"/>
            <a:ext cx="98107" cy="114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FD80097-9184-52DD-89E7-0E2ED869BB5C}"/>
              </a:ext>
            </a:extLst>
          </p:cNvPr>
          <p:cNvSpPr txBox="1"/>
          <p:nvPr/>
        </p:nvSpPr>
        <p:spPr>
          <a:xfrm rot="17007305">
            <a:off x="9413809" y="3067737"/>
            <a:ext cx="1236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Policy evaluation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FBEAB6-A067-564C-70A8-D8E9A5A200F3}"/>
              </a:ext>
            </a:extLst>
          </p:cNvPr>
          <p:cNvSpPr txBox="1"/>
          <p:nvPr/>
        </p:nvSpPr>
        <p:spPr>
          <a:xfrm rot="4498548">
            <a:off x="10061465" y="2911840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P. improvement</a:t>
            </a:r>
          </a:p>
        </p:txBody>
      </p:sp>
    </p:spTree>
    <p:extLst>
      <p:ext uri="{BB962C8B-B14F-4D97-AF65-F5344CB8AC3E}">
        <p14:creationId xmlns:p14="http://schemas.microsoft.com/office/powerpoint/2010/main" val="2301558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1C0A40-7725-1505-8930-DC82CB78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Partially Observable Markov Decision Model (POMDP)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00B6C47-EA5C-F94C-DD50-5B2B163423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66940" cy="435133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If the environment is </a:t>
                </a:r>
                <a:r>
                  <a:rPr lang="en-US" b="1" dirty="0"/>
                  <a:t>partially observable</a:t>
                </a:r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the model is expanded by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sensor model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receiving observation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/>
                  <a:t> given being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This makes things a lot more complicated, and we have to work with </a:t>
                </a:r>
                <a:r>
                  <a:rPr lang="en-US" b="1" dirty="0"/>
                  <a:t>belief states</a:t>
                </a:r>
                <a:r>
                  <a:rPr lang="en-US" dirty="0"/>
                  <a:t>. A belief state is a distribution over states. </a:t>
                </a:r>
                <a:br>
                  <a:rPr lang="en-US" dirty="0"/>
                </a:br>
                <a:r>
                  <a:rPr lang="en-US" dirty="0"/>
                  <a:t>Example: For a problem with three states, the belief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=(.2, .8, 0)</m:t>
                    </m:r>
                  </m:oMath>
                </a14:m>
                <a:r>
                  <a:rPr lang="en-US" dirty="0"/>
                  <a:t> means the agent beliefs that it is with 20% in state 1 and 80% in state 2 but not in state 3.</a:t>
                </a:r>
              </a:p>
              <a:p>
                <a:endParaRPr lang="en-US" dirty="0"/>
              </a:p>
              <a:p>
                <a:r>
                  <a:rPr lang="en-US" dirty="0"/>
                  <a:t>An MDP that uses belief states instead of system states is called a </a:t>
                </a:r>
                <a:r>
                  <a:rPr lang="en-US" b="1" dirty="0"/>
                  <a:t>belief MDP</a:t>
                </a:r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Issue: the probabilities in belief states are continuous, and the number of different belief states is infinite.</a:t>
                </a:r>
              </a:p>
              <a:p>
                <a:r>
                  <a:rPr lang="en-US" dirty="0"/>
                  <a:t>The solution of a POMDP is a policy with the optimal actions for sets of belief states (i.e., ranges of belief). </a:t>
                </a:r>
              </a:p>
              <a:p>
                <a:r>
                  <a:rPr lang="en-US" dirty="0"/>
                  <a:t>For all but tiny problems, POMDPs can only be solved </a:t>
                </a:r>
                <a:r>
                  <a:rPr lang="en-US" b="1" dirty="0"/>
                  <a:t>approximately </a:t>
                </a:r>
                <a:r>
                  <a:rPr lang="en-US" dirty="0"/>
                  <a:t>(e.g., by grid-based methods).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00B6C47-EA5C-F94C-DD50-5B2B163423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66940" cy="4351338"/>
              </a:xfrm>
              <a:blipFill>
                <a:blip r:embed="rId2"/>
                <a:stretch>
                  <a:fillRect l="-596" t="-2241" r="-1362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08DE9F32-7B34-4C19-C31B-96905C0FBF82}"/>
              </a:ext>
            </a:extLst>
          </p:cNvPr>
          <p:cNvGrpSpPr/>
          <p:nvPr/>
        </p:nvGrpSpPr>
        <p:grpSpPr>
          <a:xfrm>
            <a:off x="8305800" y="1825625"/>
            <a:ext cx="3571136" cy="3352800"/>
            <a:chOff x="8077200" y="1981200"/>
            <a:chExt cx="3571136" cy="3352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C84589E-DF62-36F9-871C-E83DFA3D5F24}"/>
                    </a:ext>
                  </a:extLst>
                </p:cNvPr>
                <p:cNvSpPr/>
                <p:nvPr/>
              </p:nvSpPr>
              <p:spPr>
                <a:xfrm>
                  <a:off x="8394728" y="4142436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C84589E-DF62-36F9-871C-E83DFA3D5F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4728" y="4142436"/>
                  <a:ext cx="381000" cy="381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ACAD632-8DE2-973F-4F95-1D07F5DED586}"/>
                    </a:ext>
                  </a:extLst>
                </p:cNvPr>
                <p:cNvSpPr/>
                <p:nvPr/>
              </p:nvSpPr>
              <p:spPr>
                <a:xfrm>
                  <a:off x="10299728" y="4131826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ACAD632-8DE2-973F-4F95-1D07F5DED5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9728" y="4131826"/>
                  <a:ext cx="381000" cy="381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8ADA8D27-B516-2230-74C5-5B3D388F4DBC}"/>
                </a:ext>
              </a:extLst>
            </p:cNvPr>
            <p:cNvCxnSpPr>
              <a:cxnSpLocks/>
              <a:stCxn id="5" idx="7"/>
              <a:endCxn id="6" idx="1"/>
            </p:cNvCxnSpPr>
            <p:nvPr/>
          </p:nvCxnSpPr>
          <p:spPr>
            <a:xfrm rot="5400000" flipH="1" flipV="1">
              <a:off x="9532423" y="3375131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C572436C-367B-E8C4-7703-0B0639630002}"/>
                </a:ext>
              </a:extLst>
            </p:cNvPr>
            <p:cNvCxnSpPr>
              <a:cxnSpLocks/>
              <a:stCxn id="6" idx="3"/>
              <a:endCxn id="5" idx="5"/>
            </p:cNvCxnSpPr>
            <p:nvPr/>
          </p:nvCxnSpPr>
          <p:spPr>
            <a:xfrm rot="5400000">
              <a:off x="9532423" y="3644539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F7863CD2-2324-B829-5CA8-D076A341673D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10490228" y="4322326"/>
              <a:ext cx="269408" cy="12700"/>
            </a:xfrm>
            <a:prstGeom prst="curvedConnector5">
              <a:avLst>
                <a:gd name="adj1" fmla="val -84853"/>
                <a:gd name="adj2" fmla="val 4360661"/>
                <a:gd name="adj3" fmla="val 1848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9F6F0BD-1AFD-5852-D941-4C6A12276A68}"/>
                    </a:ext>
                  </a:extLst>
                </p:cNvPr>
                <p:cNvSpPr txBox="1"/>
                <p:nvPr/>
              </p:nvSpPr>
              <p:spPr>
                <a:xfrm>
                  <a:off x="9359995" y="353478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9F6F0BD-1AFD-5852-D941-4C6A12276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9995" y="3534780"/>
                  <a:ext cx="4678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98BAB7-7B8F-4491-710B-17685840C930}"/>
                </a:ext>
              </a:extLst>
            </p:cNvPr>
            <p:cNvSpPr txBox="1"/>
            <p:nvPr/>
          </p:nvSpPr>
          <p:spPr>
            <a:xfrm>
              <a:off x="8740283" y="3666229"/>
              <a:ext cx="337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79FBE0-05F9-D363-EC24-56B77587AC6C}"/>
                </a:ext>
              </a:extLst>
            </p:cNvPr>
            <p:cNvSpPr txBox="1"/>
            <p:nvPr/>
          </p:nvSpPr>
          <p:spPr>
            <a:xfrm>
              <a:off x="9328690" y="3915376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12D88DA-5995-1B76-B984-EE906D3E99A1}"/>
                    </a:ext>
                  </a:extLst>
                </p:cNvPr>
                <p:cNvSpPr txBox="1"/>
                <p:nvPr/>
              </p:nvSpPr>
              <p:spPr>
                <a:xfrm>
                  <a:off x="9385979" y="4740540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12D88DA-5995-1B76-B984-EE906D3E99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5979" y="4740540"/>
                  <a:ext cx="47314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728E7AB-58CA-B48D-374C-E56848F110BF}"/>
                    </a:ext>
                  </a:extLst>
                </p:cNvPr>
                <p:cNvSpPr txBox="1"/>
                <p:nvPr/>
              </p:nvSpPr>
              <p:spPr>
                <a:xfrm>
                  <a:off x="11129957" y="4129394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728E7AB-58CA-B48D-374C-E56848F110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9957" y="4129394"/>
                  <a:ext cx="47314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C78E7F-2889-BBBB-6594-F5F76AAED494}"/>
                </a:ext>
              </a:extLst>
            </p:cNvPr>
            <p:cNvSpPr txBox="1"/>
            <p:nvPr/>
          </p:nvSpPr>
          <p:spPr>
            <a:xfrm>
              <a:off x="9926030" y="4639962"/>
              <a:ext cx="467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9FE6A3-F9D3-8826-20CC-1D085636F0C8}"/>
                </a:ext>
              </a:extLst>
            </p:cNvPr>
            <p:cNvSpPr txBox="1"/>
            <p:nvPr/>
          </p:nvSpPr>
          <p:spPr>
            <a:xfrm>
              <a:off x="10618582" y="3649991"/>
              <a:ext cx="467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59986F-56F6-E7AA-6121-DC6CA479BD2B}"/>
                </a:ext>
              </a:extLst>
            </p:cNvPr>
            <p:cNvSpPr txBox="1"/>
            <p:nvPr/>
          </p:nvSpPr>
          <p:spPr>
            <a:xfrm>
              <a:off x="11117905" y="3992035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23E923-B199-DF64-97DF-082F2057A1BD}"/>
                </a:ext>
              </a:extLst>
            </p:cNvPr>
            <p:cNvSpPr txBox="1"/>
            <p:nvPr/>
          </p:nvSpPr>
          <p:spPr>
            <a:xfrm>
              <a:off x="9412654" y="4432827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-5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AD7A46-8B47-78C5-7ECE-F861E2C51351}"/>
                </a:ext>
              </a:extLst>
            </p:cNvPr>
            <p:cNvSpPr/>
            <p:nvPr/>
          </p:nvSpPr>
          <p:spPr>
            <a:xfrm>
              <a:off x="8077200" y="1981200"/>
              <a:ext cx="3567272" cy="33528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9E20AE2-EFFA-EC59-3D4F-453682841FAE}"/>
                    </a:ext>
                  </a:extLst>
                </p:cNvPr>
                <p:cNvSpPr/>
                <p:nvPr/>
              </p:nvSpPr>
              <p:spPr>
                <a:xfrm>
                  <a:off x="8372961" y="2176159"/>
                  <a:ext cx="381000" cy="40716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9E20AE2-EFFA-EC59-3D4F-453682841F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2961" y="2176159"/>
                  <a:ext cx="381000" cy="40716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227280B-7A14-34FC-DE19-46AE3E0DB01D}"/>
                    </a:ext>
                  </a:extLst>
                </p:cNvPr>
                <p:cNvSpPr/>
                <p:nvPr/>
              </p:nvSpPr>
              <p:spPr>
                <a:xfrm>
                  <a:off x="9459323" y="2189535"/>
                  <a:ext cx="381000" cy="40716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227280B-7A14-34FC-DE19-46AE3E0DB0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9323" y="2189535"/>
                  <a:ext cx="381000" cy="40716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B6A868F-B491-23FB-7213-3624FBEB57BD}"/>
                    </a:ext>
                  </a:extLst>
                </p:cNvPr>
                <p:cNvSpPr/>
                <p:nvPr/>
              </p:nvSpPr>
              <p:spPr>
                <a:xfrm>
                  <a:off x="10564223" y="2179149"/>
                  <a:ext cx="381000" cy="40716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B6A868F-B491-23FB-7213-3624FBEB57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4223" y="2179149"/>
                  <a:ext cx="381000" cy="40716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0987E71-283E-B26A-FB0A-73ACCEBF4E2C}"/>
                </a:ext>
              </a:extLst>
            </p:cNvPr>
            <p:cNvCxnSpPr>
              <a:stCxn id="5" idx="0"/>
              <a:endCxn id="29" idx="2"/>
            </p:cNvCxnSpPr>
            <p:nvPr/>
          </p:nvCxnSpPr>
          <p:spPr>
            <a:xfrm flipH="1" flipV="1">
              <a:off x="8563461" y="2583319"/>
              <a:ext cx="21767" cy="1559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9D073A8-9796-6097-1EAA-132BE7A115E5}"/>
                </a:ext>
              </a:extLst>
            </p:cNvPr>
            <p:cNvCxnSpPr>
              <a:cxnSpLocks/>
              <a:stCxn id="5" idx="0"/>
              <a:endCxn id="30" idx="2"/>
            </p:cNvCxnSpPr>
            <p:nvPr/>
          </p:nvCxnSpPr>
          <p:spPr>
            <a:xfrm flipV="1">
              <a:off x="8585228" y="2596695"/>
              <a:ext cx="1064595" cy="1545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FC6168A-8D68-EE87-F04E-32E9FC05F984}"/>
                </a:ext>
              </a:extLst>
            </p:cNvPr>
            <p:cNvCxnSpPr>
              <a:cxnSpLocks/>
              <a:stCxn id="5" idx="0"/>
              <a:endCxn id="32" idx="2"/>
            </p:cNvCxnSpPr>
            <p:nvPr/>
          </p:nvCxnSpPr>
          <p:spPr>
            <a:xfrm flipV="1">
              <a:off x="8585228" y="2586309"/>
              <a:ext cx="2169495" cy="1556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2F1F702-3797-15F5-AD76-200AF553C90C}"/>
                </a:ext>
              </a:extLst>
            </p:cNvPr>
            <p:cNvCxnSpPr>
              <a:cxnSpLocks/>
              <a:stCxn id="6" idx="0"/>
              <a:endCxn id="29" idx="2"/>
            </p:cNvCxnSpPr>
            <p:nvPr/>
          </p:nvCxnSpPr>
          <p:spPr>
            <a:xfrm flipH="1" flipV="1">
              <a:off x="8563461" y="2583319"/>
              <a:ext cx="1926767" cy="1548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E91B075-2E51-1932-32F7-8C5290E80E9A}"/>
                </a:ext>
              </a:extLst>
            </p:cNvPr>
            <p:cNvCxnSpPr>
              <a:cxnSpLocks/>
              <a:stCxn id="6" idx="0"/>
              <a:endCxn id="32" idx="2"/>
            </p:cNvCxnSpPr>
            <p:nvPr/>
          </p:nvCxnSpPr>
          <p:spPr>
            <a:xfrm flipV="1">
              <a:off x="10490228" y="2586309"/>
              <a:ext cx="264495" cy="1545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79B15C1-7939-FA8C-5783-24E157CDAEE8}"/>
                </a:ext>
              </a:extLst>
            </p:cNvPr>
            <p:cNvCxnSpPr>
              <a:cxnSpLocks/>
              <a:stCxn id="6" idx="0"/>
              <a:endCxn id="30" idx="2"/>
            </p:cNvCxnSpPr>
            <p:nvPr/>
          </p:nvCxnSpPr>
          <p:spPr>
            <a:xfrm flipH="1" flipV="1">
              <a:off x="9649823" y="2596695"/>
              <a:ext cx="840405" cy="1535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DEF8DC2-D3F5-A6E5-4D02-E2399332B216}"/>
                    </a:ext>
                  </a:extLst>
                </p:cNvPr>
                <p:cNvSpPr txBox="1"/>
                <p:nvPr/>
              </p:nvSpPr>
              <p:spPr>
                <a:xfrm>
                  <a:off x="10680728" y="3100969"/>
                  <a:ext cx="9637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sz="160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dirty="0" err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600" b="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600" i="1" dirty="0" err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DEF8DC2-D3F5-A6E5-4D02-E2399332B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0728" y="3100969"/>
                  <a:ext cx="963744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9327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view of a track and field lane in the dark">
            <a:extLst>
              <a:ext uri="{FF2B5EF4-FFF2-40B4-BE49-F238E27FC236}">
                <a16:creationId xmlns:a16="http://schemas.microsoft.com/office/drawing/2014/main" id="{5B3FBE4D-358B-5501-B3DF-CFD9C3622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4F7921-1C6F-0A0D-AB30-8233EFC1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solidFill>
                  <a:srgbClr val="FFFFFF"/>
                </a:solidFill>
              </a:rPr>
              <a:t>Reinforcement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B657D-C104-1105-9FC3-02F5DBB64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AIMA Chapter 22</a:t>
            </a:r>
          </a:p>
        </p:txBody>
      </p:sp>
    </p:spTree>
    <p:extLst>
      <p:ext uri="{BB962C8B-B14F-4D97-AF65-F5344CB8AC3E}">
        <p14:creationId xmlns:p14="http://schemas.microsoft.com/office/powerpoint/2010/main" val="133838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F27F-77BE-563A-F4D6-8D456FF0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(RL)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10D10-A65F-B05F-35CA-8B1597D1D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RL assumes that the problem can be modeled by an </a:t>
            </a:r>
            <a:r>
              <a:rPr lang="en-US" b="1" dirty="0"/>
              <a:t>MDP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What if we do not know the exact transition model 𝑃(𝑠′ | 𝑠, 𝑎)?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Now we cannot solve the MDP (estimate the state utility function/policy) because we cannot predict what the future states after an action will be!</a:t>
            </a:r>
          </a:p>
          <a:p>
            <a:endParaRPr lang="en-US" dirty="0"/>
          </a:p>
          <a:p>
            <a:r>
              <a:rPr lang="en-US" dirty="0"/>
              <a:t>The agent needs to explore (try actions) and </a:t>
            </a:r>
            <a:r>
              <a:rPr lang="en-US" b="1" dirty="0"/>
              <a:t>use the reward signal to update its estimate of the utility of states and actions</a:t>
            </a:r>
            <a:r>
              <a:rPr lang="en-US" dirty="0"/>
              <a:t>. This is a learning process where the reward provides positive reinforcement.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17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A96D03A-DAF0-70EB-FA0C-8F1FD2E3ADDD}"/>
              </a:ext>
            </a:extLst>
          </p:cNvPr>
          <p:cNvSpPr/>
          <p:nvPr/>
        </p:nvSpPr>
        <p:spPr>
          <a:xfrm>
            <a:off x="1066801" y="2438400"/>
            <a:ext cx="9815986" cy="3902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3BF8E-C1E2-E0EA-4693-1A4CC34D28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64" b="6008"/>
          <a:stretch/>
        </p:blipFill>
        <p:spPr>
          <a:xfrm>
            <a:off x="1143001" y="2504551"/>
            <a:ext cx="9525000" cy="36676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CF712C-C87E-E832-8A1B-CDAF9756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399C3-7D5D-01FA-4D2E-966DFF22A4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799" y="1448684"/>
                <a:ext cx="7620001" cy="98971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Q-Learning learns the state-action value function from interactions with the environment (percepts). </a:t>
                </a:r>
              </a:p>
              <a:p>
                <a:r>
                  <a:rPr lang="en-US" dirty="0"/>
                  <a:t>This agent function learns a </a:t>
                </a:r>
                <a:r>
                  <a:rPr lang="en-US" b="1" dirty="0"/>
                  <a:t>Q-table </a:t>
                </a:r>
                <a:r>
                  <a:rPr lang="en-US" dirty="0"/>
                  <a:t>for the state-action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399C3-7D5D-01FA-4D2E-966DFF22A4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799" y="1448684"/>
                <a:ext cx="7620001" cy="989716"/>
              </a:xfrm>
              <a:blipFill>
                <a:blip r:embed="rId3"/>
                <a:stretch>
                  <a:fillRect l="-720" t="-1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9C05CDB8-071C-C913-ED77-F93D656F2909}"/>
                  </a:ext>
                </a:extLst>
              </p:cNvPr>
              <p:cNvSpPr/>
              <p:nvPr/>
            </p:nvSpPr>
            <p:spPr>
              <a:xfrm>
                <a:off x="4343400" y="5969843"/>
                <a:ext cx="6172200" cy="523032"/>
              </a:xfrm>
              <a:prstGeom prst="wedgeRoundRectCallout">
                <a:avLst>
                  <a:gd name="adj1" fmla="val -44035"/>
                  <a:gd name="adj2" fmla="val -70280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exploration function and decides on the next action. As N increases it can exploit good actions more.</a:t>
                </a:r>
              </a:p>
            </p:txBody>
          </p:sp>
        </mc:Choice>
        <mc:Fallback xmlns="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9C05CDB8-071C-C913-ED77-F93D656F2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969843"/>
                <a:ext cx="6172200" cy="523032"/>
              </a:xfrm>
              <a:prstGeom prst="wedgeRoundRectCallout">
                <a:avLst>
                  <a:gd name="adj1" fmla="val -44035"/>
                  <a:gd name="adj2" fmla="val -70280"/>
                  <a:gd name="adj3" fmla="val 16667"/>
                </a:avLst>
              </a:prstGeom>
              <a:blipFill>
                <a:blip r:embed="rId4"/>
                <a:stretch>
                  <a:fillRect r="-493" b="-23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BA362122-7E24-B29D-D386-3D95B157E440}"/>
                  </a:ext>
                </a:extLst>
              </p:cNvPr>
              <p:cNvSpPr/>
              <p:nvPr/>
            </p:nvSpPr>
            <p:spPr>
              <a:xfrm>
                <a:off x="6781800" y="4353449"/>
                <a:ext cx="4953000" cy="523032"/>
              </a:xfrm>
              <a:prstGeom prst="wedgeRoundRectCallout">
                <a:avLst>
                  <a:gd name="adj1" fmla="val -37850"/>
                  <a:gd name="adj2" fmla="val 98185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a little more similar to the received reward + the best Q-value of the successor state.</a:t>
                </a:r>
              </a:p>
            </p:txBody>
          </p:sp>
        </mc:Choice>
        <mc:Fallback xmlns=""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BA362122-7E24-B29D-D386-3D95B157E4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4353449"/>
                <a:ext cx="4953000" cy="523032"/>
              </a:xfrm>
              <a:prstGeom prst="wedgeRoundRectCallout">
                <a:avLst>
                  <a:gd name="adj1" fmla="val -37850"/>
                  <a:gd name="adj2" fmla="val 98185"/>
                  <a:gd name="adj3" fmla="val 16667"/>
                </a:avLst>
              </a:prstGeom>
              <a:blipFill>
                <a:blip r:embed="rId5"/>
                <a:stretch>
                  <a:fillRect t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F7BA659-C3F3-52AC-CDB2-877CF651F0CF}"/>
              </a:ext>
            </a:extLst>
          </p:cNvPr>
          <p:cNvSpPr/>
          <p:nvPr/>
        </p:nvSpPr>
        <p:spPr>
          <a:xfrm>
            <a:off x="214788" y="4191000"/>
            <a:ext cx="1094425" cy="523032"/>
          </a:xfrm>
          <a:prstGeom prst="wedgeRoundRectCallout">
            <a:avLst>
              <a:gd name="adj1" fmla="val 80516"/>
              <a:gd name="adj2" fmla="val 2582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episode has no s.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101AE6A-DC96-865C-966E-F5B22D2ED04B}"/>
              </a:ext>
            </a:extLst>
          </p:cNvPr>
          <p:cNvSpPr/>
          <p:nvPr/>
        </p:nvSpPr>
        <p:spPr>
          <a:xfrm>
            <a:off x="5071583" y="4484207"/>
            <a:ext cx="1094425" cy="261516"/>
          </a:xfrm>
          <a:prstGeom prst="wedgeRoundRectCallout">
            <a:avLst>
              <a:gd name="adj1" fmla="val -85193"/>
              <a:gd name="adj2" fmla="val 20356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Learning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5B03261-4225-95AF-2DFC-6B09A22E5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3493553"/>
                  </p:ext>
                </p:extLst>
              </p:nvPr>
            </p:nvGraphicFramePr>
            <p:xfrm>
              <a:off x="9268910" y="669509"/>
              <a:ext cx="1717930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46329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364851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006750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dirty="0" err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dirty="0" err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5B03261-4225-95AF-2DFC-6B09A22E5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3493553"/>
                  </p:ext>
                </p:extLst>
              </p:nvPr>
            </p:nvGraphicFramePr>
            <p:xfrm>
              <a:off x="9268910" y="669509"/>
              <a:ext cx="1717930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46329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364851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006750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754" t="-1639" r="-40350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6667" t="-1639" r="-283333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1084" t="-1639" r="-2410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8440AE2-6A57-6352-D23E-214AC3E0C393}"/>
              </a:ext>
            </a:extLst>
          </p:cNvPr>
          <p:cNvSpPr txBox="1"/>
          <p:nvPr/>
        </p:nvSpPr>
        <p:spPr>
          <a:xfrm>
            <a:off x="9564527" y="30017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Q-Table</a:t>
            </a:r>
          </a:p>
        </p:txBody>
      </p:sp>
    </p:spTree>
    <p:extLst>
      <p:ext uri="{BB962C8B-B14F-4D97-AF65-F5344CB8AC3E}">
        <p14:creationId xmlns:p14="http://schemas.microsoft.com/office/powerpoint/2010/main" val="2807073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9E81CF-2921-8452-2486-6E9A31C6F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151037"/>
            <a:ext cx="2786074" cy="20102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066345-9ED0-5370-449D-D1D5898A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Function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C3DEC-7634-2F42-9A4C-17B7C8C56F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456"/>
                <a:ext cx="10515600" cy="2695144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needs to store and estimate one entry for each state (state/action combination). </a:t>
                </a:r>
              </a:p>
              <a:p>
                <a:r>
                  <a:rPr lang="en-US" dirty="0"/>
                  <a:t>Issues and solutions</a:t>
                </a:r>
              </a:p>
              <a:p>
                <a:pPr lvl="1"/>
                <a:r>
                  <a:rPr lang="en-US" dirty="0"/>
                  <a:t>Too many entries to store 			 → lossy compression</a:t>
                </a:r>
              </a:p>
              <a:p>
                <a:pPr lvl="1"/>
                <a:r>
                  <a:rPr lang="en-US" dirty="0"/>
                  <a:t>Many combinations are rarely seen 		 → generalize to unseen entries</a:t>
                </a:r>
              </a:p>
              <a:p>
                <a:endParaRPr lang="en-US" b="1" dirty="0"/>
              </a:p>
              <a:p>
                <a:r>
                  <a:rPr lang="en-US" b="1" dirty="0"/>
                  <a:t>Idea</a:t>
                </a:r>
                <a:r>
                  <a:rPr lang="en-US" dirty="0"/>
                  <a:t>: Estimate the state value by learning an approximation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based on features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/>
                  <a:t>Example</a:t>
                </a:r>
                <a:r>
                  <a:rPr lang="en-US" dirty="0"/>
                  <a:t>: 4x3 Grid World with a linear combination of state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learn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 from observed data.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C3DEC-7634-2F42-9A4C-17B7C8C56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456"/>
                <a:ext cx="10515600" cy="2695144"/>
              </a:xfrm>
              <a:blipFill>
                <a:blip r:embed="rId4"/>
                <a:stretch>
                  <a:fillRect l="-522" t="-4063" b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2C056B-67A1-C999-FF1E-354FEE12DC30}"/>
                  </a:ext>
                </a:extLst>
              </p:cNvPr>
              <p:cNvSpPr txBox="1"/>
              <p:nvPr/>
            </p:nvSpPr>
            <p:spPr>
              <a:xfrm>
                <a:off x="3750325" y="4096817"/>
                <a:ext cx="520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2C056B-67A1-C999-FF1E-354FEE12D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325" y="4096817"/>
                <a:ext cx="520592" cy="276999"/>
              </a:xfrm>
              <a:prstGeom prst="rect">
                <a:avLst/>
              </a:prstGeom>
              <a:blipFill>
                <a:blip r:embed="rId5"/>
                <a:stretch>
                  <a:fillRect l="-9302" t="-2222" r="-1511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84BAB667-5846-289C-8608-4EBBA4740C72}"/>
                  </a:ext>
                </a:extLst>
              </p:cNvPr>
              <p:cNvSpPr/>
              <p:nvPr/>
            </p:nvSpPr>
            <p:spPr>
              <a:xfrm>
                <a:off x="4500539" y="4151037"/>
                <a:ext cx="2666999" cy="1789760"/>
              </a:xfrm>
              <a:prstGeom prst="rightArrow">
                <a:avLst>
                  <a:gd name="adj1" fmla="val 66670"/>
                  <a:gd name="adj2" fmla="val 26333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Learn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600" dirty="0"/>
                  <a:t> from observed interactions with the environment to approximate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84BAB667-5846-289C-8608-4EBBA4740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539" y="4151037"/>
                <a:ext cx="2666999" cy="1789760"/>
              </a:xfrm>
              <a:prstGeom prst="rightArrow">
                <a:avLst>
                  <a:gd name="adj1" fmla="val 66670"/>
                  <a:gd name="adj2" fmla="val 26333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E2D84F-4056-4208-4323-3DC8F7452DB3}"/>
                  </a:ext>
                </a:extLst>
              </p:cNvPr>
              <p:cNvSpPr txBox="1"/>
              <p:nvPr/>
            </p:nvSpPr>
            <p:spPr>
              <a:xfrm>
                <a:off x="7467600" y="4831330"/>
                <a:ext cx="3325204" cy="37677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E2D84F-4056-4208-4323-3DC8F7452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4831330"/>
                <a:ext cx="3325204" cy="376770"/>
              </a:xfrm>
              <a:prstGeom prst="rect">
                <a:avLst/>
              </a:prstGeom>
              <a:blipFill>
                <a:blip r:embed="rId7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30E349-ECB3-964A-60AA-E1811149372D}"/>
                  </a:ext>
                </a:extLst>
              </p:cNvPr>
              <p:cNvSpPr txBox="1"/>
              <p:nvPr/>
            </p:nvSpPr>
            <p:spPr>
              <a:xfrm>
                <a:off x="7706346" y="5341203"/>
                <a:ext cx="325549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600" dirty="0"/>
                  <a:t> can be updated iteratively after each new observed utility using gradient descent.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30E349-ECB3-964A-60AA-E18111493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6346" y="5341203"/>
                <a:ext cx="3255497" cy="830997"/>
              </a:xfrm>
              <a:prstGeom prst="rect">
                <a:avLst/>
              </a:prstGeom>
              <a:blipFill>
                <a:blip r:embed="rId8"/>
                <a:stretch>
                  <a:fillRect l="-936" t="-2190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576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31D8026-A8C5-A9A2-66B1-EDB065BC71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7673847"/>
                  </p:ext>
                </p:extLst>
              </p:nvPr>
            </p:nvGraphicFramePr>
            <p:xfrm>
              <a:off x="1950845" y="1002909"/>
              <a:ext cx="1698372" cy="13411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26771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364851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006750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227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dirty="0" err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600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dirty="0" err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227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227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227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31D8026-A8C5-A9A2-66B1-EDB065BC71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7673847"/>
                  </p:ext>
                </p:extLst>
              </p:nvPr>
            </p:nvGraphicFramePr>
            <p:xfrm>
              <a:off x="1950845" y="1002909"/>
              <a:ext cx="1698372" cy="13411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26771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364851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006750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04" t="-1818" r="-424074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333" t="-1818" r="-281667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03" t="-1818" r="-2424" b="-3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B6D7941-8C9C-7728-BE39-ABB7486AD906}"/>
              </a:ext>
            </a:extLst>
          </p:cNvPr>
          <p:cNvSpPr txBox="1"/>
          <p:nvPr/>
        </p:nvSpPr>
        <p:spPr>
          <a:xfrm>
            <a:off x="2308370" y="23738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A8A02-00F5-B4C2-52FA-2210204A8D84}"/>
              </a:ext>
            </a:extLst>
          </p:cNvPr>
          <p:cNvSpPr txBox="1"/>
          <p:nvPr/>
        </p:nvSpPr>
        <p:spPr>
          <a:xfrm>
            <a:off x="838200" y="432756"/>
            <a:ext cx="33560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Traditional Q-Learning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BA65B55-B166-B783-6C17-12474C3375DD}"/>
              </a:ext>
            </a:extLst>
          </p:cNvPr>
          <p:cNvSpPr/>
          <p:nvPr/>
        </p:nvSpPr>
        <p:spPr>
          <a:xfrm>
            <a:off x="1361648" y="1478279"/>
            <a:ext cx="425911" cy="5334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41B854A-B26F-A867-5576-E92AB8B13F0C}"/>
              </a:ext>
            </a:extLst>
          </p:cNvPr>
          <p:cNvSpPr/>
          <p:nvPr/>
        </p:nvSpPr>
        <p:spPr>
          <a:xfrm>
            <a:off x="3931233" y="1379376"/>
            <a:ext cx="384215" cy="5334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A799EDA-F1CF-21FA-2460-16B5DF1A3F89}"/>
                  </a:ext>
                </a:extLst>
              </p:cNvPr>
              <p:cNvSpPr txBox="1"/>
              <p:nvPr/>
            </p:nvSpPr>
            <p:spPr>
              <a:xfrm>
                <a:off x="1048875" y="1562817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A799EDA-F1CF-21FA-2460-16B5DF1A3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875" y="1562817"/>
                <a:ext cx="34971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BD8F4E-CB61-901A-EF8B-ADA93188C07B}"/>
                  </a:ext>
                </a:extLst>
              </p:cNvPr>
              <p:cNvSpPr txBox="1"/>
              <p:nvPr/>
            </p:nvSpPr>
            <p:spPr>
              <a:xfrm>
                <a:off x="4246909" y="1428214"/>
                <a:ext cx="924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BD8F4E-CB61-901A-EF8B-ADA93188C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909" y="1428214"/>
                <a:ext cx="92474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162CF55-34C6-5FDF-6233-58FC26BED32A}"/>
              </a:ext>
            </a:extLst>
          </p:cNvPr>
          <p:cNvSpPr txBox="1"/>
          <p:nvPr/>
        </p:nvSpPr>
        <p:spPr>
          <a:xfrm>
            <a:off x="990600" y="3404556"/>
            <a:ext cx="32036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Deep Q-Learning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55DD91-1925-A223-381C-4413B11527A3}"/>
              </a:ext>
            </a:extLst>
          </p:cNvPr>
          <p:cNvSpPr txBox="1"/>
          <p:nvPr/>
        </p:nvSpPr>
        <p:spPr>
          <a:xfrm>
            <a:off x="2019260" y="5272825"/>
            <a:ext cx="1790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Deep Q-Network </a:t>
            </a:r>
            <a:br>
              <a:rPr lang="en-US" dirty="0"/>
            </a:br>
            <a:r>
              <a:rPr lang="en-US" dirty="0"/>
              <a:t>(DQN)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9FE2C4B-640F-E78C-BFDC-18CC2E3126F7}"/>
              </a:ext>
            </a:extLst>
          </p:cNvPr>
          <p:cNvGrpSpPr/>
          <p:nvPr/>
        </p:nvGrpSpPr>
        <p:grpSpPr>
          <a:xfrm>
            <a:off x="2124428" y="4079165"/>
            <a:ext cx="1295400" cy="1235724"/>
            <a:chOff x="4410942" y="4599774"/>
            <a:chExt cx="1577400" cy="164862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A3E51F-FFF9-14E6-8294-B95AD655F75F}"/>
                </a:ext>
              </a:extLst>
            </p:cNvPr>
            <p:cNvSpPr/>
            <p:nvPr/>
          </p:nvSpPr>
          <p:spPr>
            <a:xfrm>
              <a:off x="4889892" y="4752174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A896806-4F22-709F-2945-82251EECCCF1}"/>
                </a:ext>
              </a:extLst>
            </p:cNvPr>
            <p:cNvSpPr/>
            <p:nvPr/>
          </p:nvSpPr>
          <p:spPr>
            <a:xfrm>
              <a:off x="4889892" y="5007830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79CAD54-8116-1EC5-8378-408672670F5F}"/>
                </a:ext>
              </a:extLst>
            </p:cNvPr>
            <p:cNvSpPr/>
            <p:nvPr/>
          </p:nvSpPr>
          <p:spPr>
            <a:xfrm>
              <a:off x="4889892" y="5285574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176A9EE-739E-EE2A-F1D5-B62D39BC6FCF}"/>
                </a:ext>
              </a:extLst>
            </p:cNvPr>
            <p:cNvSpPr/>
            <p:nvPr/>
          </p:nvSpPr>
          <p:spPr>
            <a:xfrm>
              <a:off x="4889892" y="5590374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577F11A-11D0-A734-5EC2-93355CB042D7}"/>
                </a:ext>
              </a:extLst>
            </p:cNvPr>
            <p:cNvSpPr/>
            <p:nvPr/>
          </p:nvSpPr>
          <p:spPr>
            <a:xfrm>
              <a:off x="5347092" y="4904574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1FDFB93-056C-77A5-B41E-B24A1E72F658}"/>
                </a:ext>
              </a:extLst>
            </p:cNvPr>
            <p:cNvSpPr/>
            <p:nvPr/>
          </p:nvSpPr>
          <p:spPr>
            <a:xfrm>
              <a:off x="5347092" y="5133174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2890B2B-2FE6-7312-445D-A92688A998FE}"/>
                </a:ext>
              </a:extLst>
            </p:cNvPr>
            <p:cNvSpPr/>
            <p:nvPr/>
          </p:nvSpPr>
          <p:spPr>
            <a:xfrm>
              <a:off x="5347092" y="5437974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BA6B438-917F-ABCE-C0A4-2907E6D90F3D}"/>
                </a:ext>
              </a:extLst>
            </p:cNvPr>
            <p:cNvSpPr/>
            <p:nvPr/>
          </p:nvSpPr>
          <p:spPr>
            <a:xfrm>
              <a:off x="5835942" y="4752949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24FECAC-8FEA-9F8F-47BC-B66D459AB483}"/>
                </a:ext>
              </a:extLst>
            </p:cNvPr>
            <p:cNvSpPr/>
            <p:nvPr/>
          </p:nvSpPr>
          <p:spPr>
            <a:xfrm>
              <a:off x="5835942" y="5030693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AE2977A-7560-27AE-4617-2A627DD0CFA7}"/>
                </a:ext>
              </a:extLst>
            </p:cNvPr>
            <p:cNvSpPr/>
            <p:nvPr/>
          </p:nvSpPr>
          <p:spPr>
            <a:xfrm>
              <a:off x="5835942" y="5335493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977BC3C-A10B-4B10-738D-AE0FD67AFF90}"/>
                </a:ext>
              </a:extLst>
            </p:cNvPr>
            <p:cNvSpPr/>
            <p:nvPr/>
          </p:nvSpPr>
          <p:spPr>
            <a:xfrm>
              <a:off x="5835942" y="5640293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51C7C72-72C0-F1AE-2813-0C674D1FD123}"/>
                </a:ext>
              </a:extLst>
            </p:cNvPr>
            <p:cNvSpPr/>
            <p:nvPr/>
          </p:nvSpPr>
          <p:spPr>
            <a:xfrm>
              <a:off x="4889892" y="5895174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DF222A6-72E3-AE99-6B32-04D62CAF011B}"/>
                </a:ext>
              </a:extLst>
            </p:cNvPr>
            <p:cNvSpPr/>
            <p:nvPr/>
          </p:nvSpPr>
          <p:spPr>
            <a:xfrm>
              <a:off x="5347092" y="5742774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2F1B649-D751-F414-7939-C68ED4D7FC9C}"/>
                </a:ext>
              </a:extLst>
            </p:cNvPr>
            <p:cNvSpPr/>
            <p:nvPr/>
          </p:nvSpPr>
          <p:spPr>
            <a:xfrm>
              <a:off x="5835942" y="5945093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AA4B345-C95D-E4B9-D157-F13FC9C5B46D}"/>
                </a:ext>
              </a:extLst>
            </p:cNvPr>
            <p:cNvCxnSpPr>
              <a:cxnSpLocks/>
              <a:stCxn id="26" idx="6"/>
              <a:endCxn id="30" idx="1"/>
            </p:cNvCxnSpPr>
            <p:nvPr/>
          </p:nvCxnSpPr>
          <p:spPr>
            <a:xfrm>
              <a:off x="5042292" y="4841902"/>
              <a:ext cx="327118" cy="88953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E2EA9B5-6F5E-07F4-0050-6D098DD74992}"/>
                </a:ext>
              </a:extLst>
            </p:cNvPr>
            <p:cNvCxnSpPr>
              <a:cxnSpLocks/>
              <a:stCxn id="27" idx="6"/>
              <a:endCxn id="30" idx="2"/>
            </p:cNvCxnSpPr>
            <p:nvPr/>
          </p:nvCxnSpPr>
          <p:spPr>
            <a:xfrm flipV="1">
              <a:off x="5042292" y="4994302"/>
              <a:ext cx="304800" cy="103256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A2D0B20-B47D-85EF-ED4D-7F686F7BBEEB}"/>
                </a:ext>
              </a:extLst>
            </p:cNvPr>
            <p:cNvCxnSpPr>
              <a:cxnSpLocks/>
              <a:stCxn id="28" idx="6"/>
              <a:endCxn id="31" idx="2"/>
            </p:cNvCxnSpPr>
            <p:nvPr/>
          </p:nvCxnSpPr>
          <p:spPr>
            <a:xfrm flipV="1">
              <a:off x="5042292" y="5222902"/>
              <a:ext cx="304800" cy="1524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BE80925-4E41-72C5-3AD8-A5B17ADA3319}"/>
                </a:ext>
              </a:extLst>
            </p:cNvPr>
            <p:cNvCxnSpPr>
              <a:cxnSpLocks/>
              <a:stCxn id="27" idx="6"/>
              <a:endCxn id="31" idx="2"/>
            </p:cNvCxnSpPr>
            <p:nvPr/>
          </p:nvCxnSpPr>
          <p:spPr>
            <a:xfrm>
              <a:off x="5042292" y="5097558"/>
              <a:ext cx="304800" cy="125344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7824EBB-76AE-DDBB-54CE-48C43EF5893F}"/>
                </a:ext>
              </a:extLst>
            </p:cNvPr>
            <p:cNvCxnSpPr>
              <a:cxnSpLocks/>
              <a:stCxn id="29" idx="6"/>
              <a:endCxn id="32" idx="2"/>
            </p:cNvCxnSpPr>
            <p:nvPr/>
          </p:nvCxnSpPr>
          <p:spPr>
            <a:xfrm flipV="1">
              <a:off x="5042292" y="5527702"/>
              <a:ext cx="304800" cy="1524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A655ED-EFD0-8122-0DEF-51E1C8659686}"/>
                </a:ext>
              </a:extLst>
            </p:cNvPr>
            <p:cNvCxnSpPr>
              <a:cxnSpLocks/>
              <a:stCxn id="28" idx="6"/>
              <a:endCxn id="32" idx="2"/>
            </p:cNvCxnSpPr>
            <p:nvPr/>
          </p:nvCxnSpPr>
          <p:spPr>
            <a:xfrm>
              <a:off x="5042293" y="5375303"/>
              <a:ext cx="304800" cy="1524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A80259B-EFE5-D00C-F9F0-6D54A4A20A70}"/>
                </a:ext>
              </a:extLst>
            </p:cNvPr>
            <p:cNvCxnSpPr>
              <a:cxnSpLocks/>
              <a:stCxn id="29" idx="6"/>
              <a:endCxn id="38" idx="2"/>
            </p:cNvCxnSpPr>
            <p:nvPr/>
          </p:nvCxnSpPr>
          <p:spPr>
            <a:xfrm>
              <a:off x="5042292" y="5680102"/>
              <a:ext cx="304800" cy="1524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6D027A7-ED7B-859E-E7D5-BF3F927507FB}"/>
                </a:ext>
              </a:extLst>
            </p:cNvPr>
            <p:cNvCxnSpPr>
              <a:cxnSpLocks/>
              <a:stCxn id="37" idx="6"/>
              <a:endCxn id="38" idx="2"/>
            </p:cNvCxnSpPr>
            <p:nvPr/>
          </p:nvCxnSpPr>
          <p:spPr>
            <a:xfrm flipV="1">
              <a:off x="5042292" y="5832502"/>
              <a:ext cx="304800" cy="1524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6035168-DDDD-60D4-28C4-B28AC830FAEA}"/>
                </a:ext>
              </a:extLst>
            </p:cNvPr>
            <p:cNvCxnSpPr>
              <a:cxnSpLocks/>
              <a:stCxn id="37" idx="6"/>
              <a:endCxn id="32" idx="2"/>
            </p:cNvCxnSpPr>
            <p:nvPr/>
          </p:nvCxnSpPr>
          <p:spPr>
            <a:xfrm flipV="1">
              <a:off x="5042292" y="5527702"/>
              <a:ext cx="304800" cy="4572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E6E32E3-0834-B7F0-12AE-97BFDBE3E4C0}"/>
                </a:ext>
              </a:extLst>
            </p:cNvPr>
            <p:cNvCxnSpPr>
              <a:cxnSpLocks/>
              <a:stCxn id="29" idx="6"/>
              <a:endCxn id="31" idx="3"/>
            </p:cNvCxnSpPr>
            <p:nvPr/>
          </p:nvCxnSpPr>
          <p:spPr>
            <a:xfrm flipV="1">
              <a:off x="5042292" y="5286349"/>
              <a:ext cx="327118" cy="393753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227B438-EFF2-A736-5EE9-88EA958E537A}"/>
                </a:ext>
              </a:extLst>
            </p:cNvPr>
            <p:cNvCxnSpPr>
              <a:cxnSpLocks/>
              <a:stCxn id="28" idx="6"/>
              <a:endCxn id="30" idx="3"/>
            </p:cNvCxnSpPr>
            <p:nvPr/>
          </p:nvCxnSpPr>
          <p:spPr>
            <a:xfrm flipV="1">
              <a:off x="5042292" y="5057749"/>
              <a:ext cx="327118" cy="317553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4F89684-5118-5401-DD30-AA0770FEC919}"/>
                </a:ext>
              </a:extLst>
            </p:cNvPr>
            <p:cNvCxnSpPr>
              <a:cxnSpLocks/>
              <a:stCxn id="26" idx="6"/>
              <a:endCxn id="31" idx="1"/>
            </p:cNvCxnSpPr>
            <p:nvPr/>
          </p:nvCxnSpPr>
          <p:spPr>
            <a:xfrm>
              <a:off x="5042292" y="4841902"/>
              <a:ext cx="327118" cy="317553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E8BF0CB-B4D5-30C1-0361-54F081971711}"/>
                </a:ext>
              </a:extLst>
            </p:cNvPr>
            <p:cNvCxnSpPr>
              <a:cxnSpLocks/>
              <a:stCxn id="28" idx="6"/>
              <a:endCxn id="38" idx="2"/>
            </p:cNvCxnSpPr>
            <p:nvPr/>
          </p:nvCxnSpPr>
          <p:spPr>
            <a:xfrm>
              <a:off x="5042292" y="5375302"/>
              <a:ext cx="304800" cy="4572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D331FA7-72C3-7AAA-A557-126FFC1765C3}"/>
                </a:ext>
              </a:extLst>
            </p:cNvPr>
            <p:cNvCxnSpPr>
              <a:cxnSpLocks/>
              <a:stCxn id="30" idx="6"/>
              <a:endCxn id="33" idx="2"/>
            </p:cNvCxnSpPr>
            <p:nvPr/>
          </p:nvCxnSpPr>
          <p:spPr>
            <a:xfrm flipV="1">
              <a:off x="5499492" y="4842677"/>
              <a:ext cx="336450" cy="151625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CF71931-0D92-EE36-7DA4-B347E8CBAFDB}"/>
                </a:ext>
              </a:extLst>
            </p:cNvPr>
            <p:cNvCxnSpPr>
              <a:cxnSpLocks/>
              <a:stCxn id="31" idx="6"/>
              <a:endCxn id="33" idx="2"/>
            </p:cNvCxnSpPr>
            <p:nvPr/>
          </p:nvCxnSpPr>
          <p:spPr>
            <a:xfrm flipV="1">
              <a:off x="5499492" y="4842677"/>
              <a:ext cx="336450" cy="380225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EB37A87-DDED-ED18-BD50-BFC9AA9E6DE1}"/>
                </a:ext>
              </a:extLst>
            </p:cNvPr>
            <p:cNvCxnSpPr>
              <a:cxnSpLocks/>
              <a:stCxn id="32" idx="6"/>
              <a:endCxn id="34" idx="2"/>
            </p:cNvCxnSpPr>
            <p:nvPr/>
          </p:nvCxnSpPr>
          <p:spPr>
            <a:xfrm flipV="1">
              <a:off x="5499492" y="5120421"/>
              <a:ext cx="336450" cy="407281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8711D31-7FF9-36E2-94D6-05B23FAEB79B}"/>
                </a:ext>
              </a:extLst>
            </p:cNvPr>
            <p:cNvCxnSpPr>
              <a:cxnSpLocks/>
              <a:stCxn id="38" idx="6"/>
              <a:endCxn id="35" idx="2"/>
            </p:cNvCxnSpPr>
            <p:nvPr/>
          </p:nvCxnSpPr>
          <p:spPr>
            <a:xfrm flipV="1">
              <a:off x="5499492" y="5425221"/>
              <a:ext cx="336450" cy="407281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D9B20E3-2313-31A3-B9AD-360C449EEAC7}"/>
                </a:ext>
              </a:extLst>
            </p:cNvPr>
            <p:cNvCxnSpPr>
              <a:cxnSpLocks/>
              <a:stCxn id="38" idx="6"/>
              <a:endCxn id="39" idx="1"/>
            </p:cNvCxnSpPr>
            <p:nvPr/>
          </p:nvCxnSpPr>
          <p:spPr>
            <a:xfrm>
              <a:off x="5499492" y="5832502"/>
              <a:ext cx="358768" cy="138872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54F237F-A050-4DD1-9F7C-4066BE3E90D2}"/>
                </a:ext>
              </a:extLst>
            </p:cNvPr>
            <p:cNvCxnSpPr>
              <a:cxnSpLocks/>
              <a:stCxn id="38" idx="6"/>
              <a:endCxn id="36" idx="2"/>
            </p:cNvCxnSpPr>
            <p:nvPr/>
          </p:nvCxnSpPr>
          <p:spPr>
            <a:xfrm flipV="1">
              <a:off x="5499492" y="5730021"/>
              <a:ext cx="336450" cy="102481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D8807E0-1ABB-9E1B-509F-6901CB0848E2}"/>
                </a:ext>
              </a:extLst>
            </p:cNvPr>
            <p:cNvCxnSpPr>
              <a:cxnSpLocks/>
              <a:stCxn id="32" idx="6"/>
              <a:endCxn id="35" idx="2"/>
            </p:cNvCxnSpPr>
            <p:nvPr/>
          </p:nvCxnSpPr>
          <p:spPr>
            <a:xfrm flipV="1">
              <a:off x="5499492" y="5425221"/>
              <a:ext cx="336450" cy="102481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1EF2E97-2286-1307-B568-615126BC8BD4}"/>
                </a:ext>
              </a:extLst>
            </p:cNvPr>
            <p:cNvCxnSpPr>
              <a:cxnSpLocks/>
              <a:stCxn id="30" idx="6"/>
              <a:endCxn id="34" idx="2"/>
            </p:cNvCxnSpPr>
            <p:nvPr/>
          </p:nvCxnSpPr>
          <p:spPr>
            <a:xfrm>
              <a:off x="5499493" y="4994303"/>
              <a:ext cx="336449" cy="126119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9929270-F1F2-FE68-D26E-E9C4668B1DC5}"/>
                </a:ext>
              </a:extLst>
            </p:cNvPr>
            <p:cNvCxnSpPr>
              <a:cxnSpLocks/>
              <a:stCxn id="31" idx="6"/>
              <a:endCxn id="35" idx="2"/>
            </p:cNvCxnSpPr>
            <p:nvPr/>
          </p:nvCxnSpPr>
          <p:spPr>
            <a:xfrm>
              <a:off x="5499492" y="5222902"/>
              <a:ext cx="336450" cy="202319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C333F51-CEEB-AA76-CC9E-E2AC8097CF32}"/>
                </a:ext>
              </a:extLst>
            </p:cNvPr>
            <p:cNvCxnSpPr>
              <a:cxnSpLocks/>
              <a:stCxn id="32" idx="6"/>
              <a:endCxn id="36" idx="2"/>
            </p:cNvCxnSpPr>
            <p:nvPr/>
          </p:nvCxnSpPr>
          <p:spPr>
            <a:xfrm>
              <a:off x="5499492" y="5527702"/>
              <a:ext cx="336450" cy="202319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8C0FFA5-06FC-07B2-8369-88953584CD29}"/>
                </a:ext>
              </a:extLst>
            </p:cNvPr>
            <p:cNvCxnSpPr>
              <a:cxnSpLocks/>
              <a:stCxn id="30" idx="6"/>
              <a:endCxn id="35" idx="2"/>
            </p:cNvCxnSpPr>
            <p:nvPr/>
          </p:nvCxnSpPr>
          <p:spPr>
            <a:xfrm>
              <a:off x="5499492" y="4994302"/>
              <a:ext cx="336450" cy="430919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9F89BA8-6BFE-902C-908B-C916C511F7DE}"/>
                </a:ext>
              </a:extLst>
            </p:cNvPr>
            <p:cNvCxnSpPr>
              <a:cxnSpLocks/>
              <a:stCxn id="32" idx="6"/>
              <a:endCxn id="33" idx="2"/>
            </p:cNvCxnSpPr>
            <p:nvPr/>
          </p:nvCxnSpPr>
          <p:spPr>
            <a:xfrm flipV="1">
              <a:off x="5499492" y="4842677"/>
              <a:ext cx="336450" cy="685025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7A96BDC-9D99-CC10-2860-04713095AC4D}"/>
                </a:ext>
              </a:extLst>
            </p:cNvPr>
            <p:cNvCxnSpPr>
              <a:cxnSpLocks/>
              <a:stCxn id="32" idx="6"/>
              <a:endCxn id="39" idx="1"/>
            </p:cNvCxnSpPr>
            <p:nvPr/>
          </p:nvCxnSpPr>
          <p:spPr>
            <a:xfrm>
              <a:off x="5499492" y="5527702"/>
              <a:ext cx="358768" cy="443672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9BB5CC4-BE17-7255-1985-26EB528A1D36}"/>
                </a:ext>
              </a:extLst>
            </p:cNvPr>
            <p:cNvCxnSpPr>
              <a:cxnSpLocks/>
              <a:stCxn id="38" idx="6"/>
              <a:endCxn id="34" idx="2"/>
            </p:cNvCxnSpPr>
            <p:nvPr/>
          </p:nvCxnSpPr>
          <p:spPr>
            <a:xfrm flipV="1">
              <a:off x="5499492" y="5120421"/>
              <a:ext cx="336450" cy="712081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10DCC4D-0511-9D7B-4B0A-A858A308AB82}"/>
                </a:ext>
              </a:extLst>
            </p:cNvPr>
            <p:cNvSpPr/>
            <p:nvPr/>
          </p:nvSpPr>
          <p:spPr>
            <a:xfrm>
              <a:off x="4410942" y="4599774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4BC0327-C156-AC32-077B-ED75F583F19F}"/>
                </a:ext>
              </a:extLst>
            </p:cNvPr>
            <p:cNvSpPr/>
            <p:nvPr/>
          </p:nvSpPr>
          <p:spPr>
            <a:xfrm>
              <a:off x="4410942" y="4855430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4E10286-BF8B-9F7E-CBB8-95A50FAABBAB}"/>
                </a:ext>
              </a:extLst>
            </p:cNvPr>
            <p:cNvSpPr/>
            <p:nvPr/>
          </p:nvSpPr>
          <p:spPr>
            <a:xfrm>
              <a:off x="4410942" y="5133174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DE25434-178A-766D-2DE6-4D9C3CBD46C7}"/>
                </a:ext>
              </a:extLst>
            </p:cNvPr>
            <p:cNvSpPr/>
            <p:nvPr/>
          </p:nvSpPr>
          <p:spPr>
            <a:xfrm>
              <a:off x="4410942" y="5437974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DE472A4-728E-2D31-3D2A-C24FFACE438B}"/>
                </a:ext>
              </a:extLst>
            </p:cNvPr>
            <p:cNvSpPr/>
            <p:nvPr/>
          </p:nvSpPr>
          <p:spPr>
            <a:xfrm>
              <a:off x="4410942" y="5742774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C47324E1-9CB0-9CEE-559E-2D431F74E744}"/>
                </a:ext>
              </a:extLst>
            </p:cNvPr>
            <p:cNvSpPr/>
            <p:nvPr/>
          </p:nvSpPr>
          <p:spPr>
            <a:xfrm>
              <a:off x="4419600" y="6068944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77B832A-2D0D-C2BD-6C39-7E635D7CCA65}"/>
                </a:ext>
              </a:extLst>
            </p:cNvPr>
            <p:cNvCxnSpPr>
              <a:cxnSpLocks/>
              <a:stCxn id="111" idx="6"/>
              <a:endCxn id="26" idx="2"/>
            </p:cNvCxnSpPr>
            <p:nvPr/>
          </p:nvCxnSpPr>
          <p:spPr>
            <a:xfrm>
              <a:off x="4563342" y="4689502"/>
              <a:ext cx="326550" cy="1524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0A83919-CAE2-DA56-5674-15363AB9D2E6}"/>
                </a:ext>
              </a:extLst>
            </p:cNvPr>
            <p:cNvCxnSpPr>
              <a:cxnSpLocks/>
              <a:stCxn id="112" idx="6"/>
              <a:endCxn id="27" idx="2"/>
            </p:cNvCxnSpPr>
            <p:nvPr/>
          </p:nvCxnSpPr>
          <p:spPr>
            <a:xfrm>
              <a:off x="4563342" y="4945158"/>
              <a:ext cx="326550" cy="1524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5FAA2D4-1425-2D3C-B243-FCDAF49F4FC6}"/>
                </a:ext>
              </a:extLst>
            </p:cNvPr>
            <p:cNvCxnSpPr>
              <a:cxnSpLocks/>
              <a:stCxn id="113" idx="6"/>
              <a:endCxn id="28" idx="2"/>
            </p:cNvCxnSpPr>
            <p:nvPr/>
          </p:nvCxnSpPr>
          <p:spPr>
            <a:xfrm>
              <a:off x="4563342" y="5222902"/>
              <a:ext cx="326550" cy="1524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609BAA6-23C0-AF4C-EC18-7B0A71D18708}"/>
                </a:ext>
              </a:extLst>
            </p:cNvPr>
            <p:cNvCxnSpPr>
              <a:cxnSpLocks/>
              <a:stCxn id="114" idx="6"/>
              <a:endCxn id="29" idx="2"/>
            </p:cNvCxnSpPr>
            <p:nvPr/>
          </p:nvCxnSpPr>
          <p:spPr>
            <a:xfrm>
              <a:off x="4563342" y="5527702"/>
              <a:ext cx="326550" cy="1524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65A7D68-073B-3EB6-D491-6B0FB719126D}"/>
                </a:ext>
              </a:extLst>
            </p:cNvPr>
            <p:cNvCxnSpPr>
              <a:cxnSpLocks/>
              <a:stCxn id="115" idx="6"/>
              <a:endCxn id="37" idx="2"/>
            </p:cNvCxnSpPr>
            <p:nvPr/>
          </p:nvCxnSpPr>
          <p:spPr>
            <a:xfrm>
              <a:off x="4563342" y="5832502"/>
              <a:ext cx="326550" cy="1524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4173032-4FE4-3E3B-5528-9241D69129ED}"/>
                </a:ext>
              </a:extLst>
            </p:cNvPr>
            <p:cNvCxnSpPr>
              <a:cxnSpLocks/>
              <a:stCxn id="116" idx="6"/>
              <a:endCxn id="37" idx="2"/>
            </p:cNvCxnSpPr>
            <p:nvPr/>
          </p:nvCxnSpPr>
          <p:spPr>
            <a:xfrm flipV="1">
              <a:off x="4572000" y="5984902"/>
              <a:ext cx="317892" cy="17377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4B07F69-4700-1F74-A113-9AD96EF9019A}"/>
                </a:ext>
              </a:extLst>
            </p:cNvPr>
            <p:cNvCxnSpPr>
              <a:cxnSpLocks/>
              <a:stCxn id="115" idx="6"/>
              <a:endCxn id="29" idx="2"/>
            </p:cNvCxnSpPr>
            <p:nvPr/>
          </p:nvCxnSpPr>
          <p:spPr>
            <a:xfrm flipV="1">
              <a:off x="4563342" y="5680102"/>
              <a:ext cx="326550" cy="1524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B2CF9F2-ADB9-1BCD-8E8E-5A8F1CED39F1}"/>
                </a:ext>
              </a:extLst>
            </p:cNvPr>
            <p:cNvCxnSpPr>
              <a:cxnSpLocks/>
              <a:stCxn id="113" idx="6"/>
              <a:endCxn id="27" idx="2"/>
            </p:cNvCxnSpPr>
            <p:nvPr/>
          </p:nvCxnSpPr>
          <p:spPr>
            <a:xfrm flipV="1">
              <a:off x="4563342" y="5097558"/>
              <a:ext cx="326550" cy="125344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33EC859-D0AA-998E-6E31-65A1ABD2FEF5}"/>
                </a:ext>
              </a:extLst>
            </p:cNvPr>
            <p:cNvCxnSpPr>
              <a:cxnSpLocks/>
              <a:stCxn id="112" idx="6"/>
              <a:endCxn id="26" idx="2"/>
            </p:cNvCxnSpPr>
            <p:nvPr/>
          </p:nvCxnSpPr>
          <p:spPr>
            <a:xfrm flipV="1">
              <a:off x="4563342" y="4841902"/>
              <a:ext cx="326550" cy="103256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6D7EA12-6548-BC55-AF96-D2AED5005AF2}"/>
                </a:ext>
              </a:extLst>
            </p:cNvPr>
            <p:cNvCxnSpPr>
              <a:cxnSpLocks/>
              <a:stCxn id="114" idx="6"/>
              <a:endCxn id="37" idx="2"/>
            </p:cNvCxnSpPr>
            <p:nvPr/>
          </p:nvCxnSpPr>
          <p:spPr>
            <a:xfrm>
              <a:off x="4563342" y="5527702"/>
              <a:ext cx="326550" cy="4572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F3FEE69-F73C-8668-422D-C10AE1AF7B33}"/>
                </a:ext>
              </a:extLst>
            </p:cNvPr>
            <p:cNvCxnSpPr>
              <a:cxnSpLocks/>
              <a:stCxn id="112" idx="6"/>
              <a:endCxn id="29" idx="2"/>
            </p:cNvCxnSpPr>
            <p:nvPr/>
          </p:nvCxnSpPr>
          <p:spPr>
            <a:xfrm>
              <a:off x="4563342" y="4945158"/>
              <a:ext cx="326550" cy="734944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8B1E627-5652-BE9E-808C-2E35761FF2B3}"/>
                </a:ext>
              </a:extLst>
            </p:cNvPr>
            <p:cNvCxnSpPr>
              <a:cxnSpLocks/>
              <a:stCxn id="114" idx="6"/>
              <a:endCxn id="26" idx="2"/>
            </p:cNvCxnSpPr>
            <p:nvPr/>
          </p:nvCxnSpPr>
          <p:spPr>
            <a:xfrm flipV="1">
              <a:off x="4563342" y="4841902"/>
              <a:ext cx="326550" cy="6858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AC8B26F-D949-A74B-8F73-1A16923E0FA1}"/>
                </a:ext>
              </a:extLst>
            </p:cNvPr>
            <p:cNvCxnSpPr>
              <a:cxnSpLocks/>
              <a:stCxn id="116" idx="6"/>
              <a:endCxn id="29" idx="2"/>
            </p:cNvCxnSpPr>
            <p:nvPr/>
          </p:nvCxnSpPr>
          <p:spPr>
            <a:xfrm flipV="1">
              <a:off x="4572000" y="5680102"/>
              <a:ext cx="317892" cy="47857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CFFB572-2A5B-3E14-D403-71B87449E622}"/>
                </a:ext>
              </a:extLst>
            </p:cNvPr>
            <p:cNvCxnSpPr>
              <a:cxnSpLocks/>
              <a:stCxn id="115" idx="6"/>
              <a:endCxn id="28" idx="2"/>
            </p:cNvCxnSpPr>
            <p:nvPr/>
          </p:nvCxnSpPr>
          <p:spPr>
            <a:xfrm flipV="1">
              <a:off x="4563342" y="5375302"/>
              <a:ext cx="326550" cy="4572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B74DAAE3-EE9A-77B1-B476-709FCDB0DA6C}"/>
              </a:ext>
            </a:extLst>
          </p:cNvPr>
          <p:cNvGrpSpPr/>
          <p:nvPr/>
        </p:nvGrpSpPr>
        <p:grpSpPr>
          <a:xfrm>
            <a:off x="5167199" y="280356"/>
            <a:ext cx="6809382" cy="2895998"/>
            <a:chOff x="6934915" y="1470919"/>
            <a:chExt cx="6809382" cy="2895998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AC5424B3-B894-F884-C2A4-0188E3F77CF1}"/>
                </a:ext>
              </a:extLst>
            </p:cNvPr>
            <p:cNvSpPr/>
            <p:nvPr/>
          </p:nvSpPr>
          <p:spPr>
            <a:xfrm>
              <a:off x="6934915" y="1470919"/>
              <a:ext cx="6809382" cy="289599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6CA99177-D5BE-FCEA-AE52-C9B895C576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964" b="6008"/>
            <a:stretch/>
          </p:blipFill>
          <p:spPr>
            <a:xfrm>
              <a:off x="7021489" y="1608692"/>
              <a:ext cx="6617315" cy="2548030"/>
            </a:xfrm>
            <a:prstGeom prst="rect">
              <a:avLst/>
            </a:prstGeom>
          </p:spPr>
        </p:pic>
      </p:grp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94667CD-5912-6F20-AA27-018B5AB28F84}"/>
              </a:ext>
            </a:extLst>
          </p:cNvPr>
          <p:cNvSpPr/>
          <p:nvPr/>
        </p:nvSpPr>
        <p:spPr>
          <a:xfrm>
            <a:off x="10808461" y="2192434"/>
            <a:ext cx="621539" cy="24001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ight Brace 191">
            <a:extLst>
              <a:ext uri="{FF2B5EF4-FFF2-40B4-BE49-F238E27FC236}">
                <a16:creationId xmlns:a16="http://schemas.microsoft.com/office/drawing/2014/main" id="{CF49E2AF-5889-16D1-A24E-24DE87EDB3B8}"/>
              </a:ext>
            </a:extLst>
          </p:cNvPr>
          <p:cNvSpPr/>
          <p:nvPr/>
        </p:nvSpPr>
        <p:spPr>
          <a:xfrm>
            <a:off x="3741891" y="1303176"/>
            <a:ext cx="70612" cy="628973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Arrow: Right 192">
            <a:extLst>
              <a:ext uri="{FF2B5EF4-FFF2-40B4-BE49-F238E27FC236}">
                <a16:creationId xmlns:a16="http://schemas.microsoft.com/office/drawing/2014/main" id="{8E65D35A-1ECF-0E2C-A4A5-5890724A7E58}"/>
              </a:ext>
            </a:extLst>
          </p:cNvPr>
          <p:cNvSpPr/>
          <p:nvPr/>
        </p:nvSpPr>
        <p:spPr>
          <a:xfrm>
            <a:off x="1442560" y="4430327"/>
            <a:ext cx="425911" cy="5334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5FAAFD66-2140-E45A-471D-39F874312E32}"/>
                  </a:ext>
                </a:extLst>
              </p:cNvPr>
              <p:cNvSpPr txBox="1"/>
              <p:nvPr/>
            </p:nvSpPr>
            <p:spPr>
              <a:xfrm>
                <a:off x="1129787" y="4514865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5FAAFD66-2140-E45A-471D-39F874312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787" y="4514865"/>
                <a:ext cx="34971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Arrow: Right 194">
            <a:extLst>
              <a:ext uri="{FF2B5EF4-FFF2-40B4-BE49-F238E27FC236}">
                <a16:creationId xmlns:a16="http://schemas.microsoft.com/office/drawing/2014/main" id="{DD001ABC-E7CD-0F96-4DFA-AFC8781B6610}"/>
              </a:ext>
            </a:extLst>
          </p:cNvPr>
          <p:cNvSpPr/>
          <p:nvPr/>
        </p:nvSpPr>
        <p:spPr>
          <a:xfrm>
            <a:off x="3810000" y="4491358"/>
            <a:ext cx="384215" cy="50370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D64E343A-1D3A-216C-1B9D-C48B77179E88}"/>
                  </a:ext>
                </a:extLst>
              </p:cNvPr>
              <p:cNvSpPr txBox="1"/>
              <p:nvPr/>
            </p:nvSpPr>
            <p:spPr>
              <a:xfrm>
                <a:off x="4125676" y="4556563"/>
                <a:ext cx="924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D64E343A-1D3A-216C-1B9D-C48B77179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676" y="4556563"/>
                <a:ext cx="92474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25BA0203-B417-18D9-5155-AC948C3DB147}"/>
                  </a:ext>
                </a:extLst>
              </p:cNvPr>
              <p:cNvSpPr txBox="1"/>
              <p:nvPr/>
            </p:nvSpPr>
            <p:spPr>
              <a:xfrm>
                <a:off x="1994915" y="3714030"/>
                <a:ext cx="3638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25BA0203-B417-18D9-5155-AC948C3DB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15" y="3714030"/>
                <a:ext cx="36388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F8BBD95-CC36-0F7B-4420-D48D811414FE}"/>
                  </a:ext>
                </a:extLst>
              </p:cNvPr>
              <p:cNvSpPr txBox="1"/>
              <p:nvPr/>
            </p:nvSpPr>
            <p:spPr>
              <a:xfrm>
                <a:off x="3182394" y="385131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F8BBD95-CC36-0F7B-4420-D48D81141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394" y="3851318"/>
                <a:ext cx="38568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Right Brace 198">
            <a:extLst>
              <a:ext uri="{FF2B5EF4-FFF2-40B4-BE49-F238E27FC236}">
                <a16:creationId xmlns:a16="http://schemas.microsoft.com/office/drawing/2014/main" id="{2CED8BA6-1D19-AFA2-F027-213217C7AEEE}"/>
              </a:ext>
            </a:extLst>
          </p:cNvPr>
          <p:cNvSpPr/>
          <p:nvPr/>
        </p:nvSpPr>
        <p:spPr>
          <a:xfrm>
            <a:off x="3515217" y="4209556"/>
            <a:ext cx="113460" cy="1038077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35AFA839-585E-943B-16DE-AE29100E9518}"/>
              </a:ext>
            </a:extLst>
          </p:cNvPr>
          <p:cNvCxnSpPr/>
          <p:nvPr/>
        </p:nvCxnSpPr>
        <p:spPr>
          <a:xfrm>
            <a:off x="8686800" y="2451927"/>
            <a:ext cx="17526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661019AB-21E0-632C-A823-4C1DCDB3D188}"/>
                  </a:ext>
                </a:extLst>
              </p:cNvPr>
              <p:cNvSpPr txBox="1"/>
              <p:nvPr/>
            </p:nvSpPr>
            <p:spPr>
              <a:xfrm>
                <a:off x="5127026" y="3260990"/>
                <a:ext cx="684955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Target networks</a:t>
                </a:r>
                <a:r>
                  <a:rPr lang="en-US" dirty="0"/>
                  <a:t>: It turns out that the Q-Network is unstable if the same network is used to estimate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also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Deep Q-Learning uses a second target network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that is updated with the prediction network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steps. </a:t>
                </a:r>
              </a:p>
              <a:p>
                <a:endParaRPr lang="en-US" dirty="0"/>
              </a:p>
              <a:p>
                <a:r>
                  <a:rPr lang="en-US" b="1" dirty="0"/>
                  <a:t>Experience replay</a:t>
                </a:r>
                <a:r>
                  <a:rPr lang="en-US" dirty="0"/>
                  <a:t>:  To reduce instability more, generate actions using the current network and store the experience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/>
                  <a:t> in a table. Update the model parameters by sampling from the table.</a:t>
                </a:r>
              </a:p>
              <a:p>
                <a:endParaRPr lang="en-US" dirty="0"/>
              </a:p>
              <a:p>
                <a:r>
                  <a:rPr lang="en-US" b="1" dirty="0"/>
                  <a:t>Loss function</a:t>
                </a:r>
                <a:r>
                  <a:rPr lang="en-US" dirty="0"/>
                  <a:t>: squared difference between prediction and target.</a:t>
                </a:r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661019AB-21E0-632C-A823-4C1DCDB3D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026" y="3260990"/>
                <a:ext cx="6849555" cy="2862322"/>
              </a:xfrm>
              <a:prstGeom prst="rect">
                <a:avLst/>
              </a:prstGeom>
              <a:blipFill>
                <a:blip r:embed="rId10"/>
                <a:stretch>
                  <a:fillRect l="-712" t="-1279" b="-2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TextBox 202">
            <a:extLst>
              <a:ext uri="{FF2B5EF4-FFF2-40B4-BE49-F238E27FC236}">
                <a16:creationId xmlns:a16="http://schemas.microsoft.com/office/drawing/2014/main" id="{57084D53-0D1E-3AEC-E455-B617326D7C6C}"/>
              </a:ext>
            </a:extLst>
          </p:cNvPr>
          <p:cNvSpPr txBox="1"/>
          <p:nvPr/>
        </p:nvSpPr>
        <p:spPr>
          <a:xfrm>
            <a:off x="9067800" y="1863075"/>
            <a:ext cx="75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target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6ACC1D-2546-C6E3-33E3-5DAA38AA0F66}"/>
              </a:ext>
            </a:extLst>
          </p:cNvPr>
          <p:cNvSpPr txBox="1"/>
          <p:nvPr/>
        </p:nvSpPr>
        <p:spPr>
          <a:xfrm>
            <a:off x="10546630" y="1818775"/>
            <a:ext cx="116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prediction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3ACAB3D-4D78-A729-56A7-99CD629A1EF9}"/>
              </a:ext>
            </a:extLst>
          </p:cNvPr>
          <p:cNvSpPr txBox="1"/>
          <p:nvPr/>
        </p:nvSpPr>
        <p:spPr>
          <a:xfrm>
            <a:off x="655438" y="6400800"/>
            <a:ext cx="1127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 Volodymyr </a:t>
            </a:r>
            <a:r>
              <a:rPr lang="en-US" sz="1600" dirty="0" err="1"/>
              <a:t>Mni</a:t>
            </a:r>
            <a:r>
              <a:rPr lang="en-US" sz="1600" dirty="0"/>
              <a:t> et al., </a:t>
            </a:r>
            <a:r>
              <a:rPr lang="en-US" sz="1600" dirty="0">
                <a:hlinkClick r:id="rId11"/>
              </a:rPr>
              <a:t>Playing Atari with Deep Reinforcement Learning</a:t>
            </a:r>
            <a:r>
              <a:rPr lang="en-US" sz="1600" dirty="0"/>
              <a:t>, NIPS Deep Learning Workshop 2013.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A1F4D61-07A5-6F97-2DBF-72C76CFB1059}"/>
              </a:ext>
            </a:extLst>
          </p:cNvPr>
          <p:cNvCxnSpPr/>
          <p:nvPr/>
        </p:nvCxnSpPr>
        <p:spPr>
          <a:xfrm>
            <a:off x="655438" y="3260990"/>
            <a:ext cx="11321143" cy="5505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469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55A0C159-0907-04B2-8FF7-F84FE5FDF8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77" r="2" b="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D26AE-3199-489F-5DCA-D4C988B4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8F8A-7021-1A3C-45A3-0CEB8647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531178"/>
            <a:ext cx="5484285" cy="40816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Agents can learn the value of being in a state from </a:t>
            </a:r>
            <a:r>
              <a:rPr lang="en-US" sz="1800" b="1" dirty="0"/>
              <a:t>reward signals</a:t>
            </a:r>
            <a:r>
              <a:rPr lang="en-US" sz="1800" dirty="0"/>
              <a:t>.</a:t>
            </a:r>
          </a:p>
          <a:p>
            <a:r>
              <a:rPr lang="en-US" sz="1800" dirty="0"/>
              <a:t>Rewards can be delayed (e.g., at the end of a game).</a:t>
            </a:r>
          </a:p>
          <a:p>
            <a:r>
              <a:rPr lang="en-US" sz="1800" dirty="0"/>
              <a:t>Not being able to fully </a:t>
            </a:r>
            <a:r>
              <a:rPr lang="en-US" sz="1800" b="1" dirty="0"/>
              <a:t>observe the state </a:t>
            </a:r>
            <a:r>
              <a:rPr lang="en-US" sz="1800" dirty="0"/>
              <a:t>makes the problem more difficult (POMDP).</a:t>
            </a:r>
          </a:p>
          <a:p>
            <a:r>
              <a:rPr lang="en-US" sz="1800" b="1" dirty="0"/>
              <a:t>Unknown transition models </a:t>
            </a:r>
            <a:r>
              <a:rPr lang="en-US" sz="1800" dirty="0"/>
              <a:t>lead to the need of exploration by trying actions (model free methods like Q-Learning).</a:t>
            </a:r>
          </a:p>
          <a:p>
            <a:r>
              <a:rPr lang="en-US" sz="1800" dirty="0"/>
              <a:t>All these problems are computationally very expensive and often can only be solved by </a:t>
            </a:r>
            <a:r>
              <a:rPr lang="en-US" sz="1800" b="1" dirty="0"/>
              <a:t>approximation</a:t>
            </a:r>
            <a:r>
              <a:rPr lang="en-US" sz="1800" dirty="0"/>
              <a:t>. State of the art is to use deep artificial neural networks for function approximation. </a:t>
            </a:r>
          </a:p>
        </p:txBody>
      </p:sp>
    </p:spTree>
    <p:extLst>
      <p:ext uri="{BB962C8B-B14F-4D97-AF65-F5344CB8AC3E}">
        <p14:creationId xmlns:p14="http://schemas.microsoft.com/office/powerpoint/2010/main" val="182127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CF40-403F-4D5C-83A9-FE59C857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7155195" cy="1036320"/>
          </a:xfrm>
        </p:spPr>
        <p:txBody>
          <a:bodyPr anchor="b">
            <a:normAutofit fontScale="90000"/>
          </a:bodyPr>
          <a:lstStyle/>
          <a:p>
            <a:r>
              <a:rPr lang="en-US" sz="3600" b="1" dirty="0"/>
              <a:t>Remember Chapter 16: </a:t>
            </a:r>
            <a:br>
              <a:rPr lang="en-US" sz="3600" b="1" dirty="0"/>
            </a:br>
            <a:r>
              <a:rPr lang="en-US" sz="3600" dirty="0"/>
              <a:t>Making Simple Decisions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2155" y="1935290"/>
                <a:ext cx="6691083" cy="4267200"/>
              </a:xfrm>
            </p:spPr>
            <p:txBody>
              <a:bodyPr wrap="square" anchor="t"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For a decision that we make frequently and making it once does not affect the future decisions (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episodic environment</a:t>
                </a:r>
                <a:r>
                  <a:rPr lang="en-US" sz="2000" dirty="0"/>
                  <a:t>), we can use the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Principle of Maximum Expected Utility (MEU).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the expected utility of an action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𝐸𝑈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𝑅𝑒𝑠𝑢𝑙𝑡</m:t>
                              </m:r>
                              <m:d>
                                <m:d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choose action that maximizes the expected utility:</a:t>
                </a:r>
                <a:br>
                  <a:rPr lang="en-US" sz="2000" dirty="0"/>
                </a:b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𝐸𝑈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Now we will talk about decision making in 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chemeClr val="accent2"/>
                    </a:solidFill>
                  </a:rPr>
                  <a:t>sequential environments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2155" y="1935290"/>
                <a:ext cx="6691083" cy="4267200"/>
              </a:xfrm>
              <a:blipFill>
                <a:blip r:embed="rId2"/>
                <a:stretch>
                  <a:fillRect l="-1002" t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00D0827-C77C-4974-8BB2-38489C996F7D}"/>
              </a:ext>
            </a:extLst>
          </p:cNvPr>
          <p:cNvGrpSpPr/>
          <p:nvPr/>
        </p:nvGrpSpPr>
        <p:grpSpPr>
          <a:xfrm>
            <a:off x="6477000" y="533400"/>
            <a:ext cx="5458968" cy="5546980"/>
            <a:chOff x="6486528" y="593576"/>
            <a:chExt cx="5288334" cy="5373595"/>
          </a:xfrm>
        </p:grpSpPr>
        <p:pic>
          <p:nvPicPr>
            <p:cNvPr id="6" name="Graphic 5" descr="Thought outline">
              <a:extLst>
                <a:ext uri="{FF2B5EF4-FFF2-40B4-BE49-F238E27FC236}">
                  <a16:creationId xmlns:a16="http://schemas.microsoft.com/office/drawing/2014/main" id="{F15033A6-8632-4FEC-ABE3-2EDA91493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86528" y="593576"/>
              <a:ext cx="5288334" cy="5373595"/>
            </a:xfrm>
            <a:prstGeom prst="rect">
              <a:avLst/>
            </a:prstGeom>
          </p:spPr>
        </p:pic>
        <p:pic>
          <p:nvPicPr>
            <p:cNvPr id="5" name="Graphic 4" descr="Treasure chest with solid fill">
              <a:extLst>
                <a:ext uri="{FF2B5EF4-FFF2-40B4-BE49-F238E27FC236}">
                  <a16:creationId xmlns:a16="http://schemas.microsoft.com/office/drawing/2014/main" id="{33AA684B-1079-4097-BB46-77B52F7E9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41137" y="1854258"/>
              <a:ext cx="1169692" cy="11885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998DB1-58CE-491A-B978-AF6D6E21D2DE}"/>
                </a:ext>
              </a:extLst>
            </p:cNvPr>
            <p:cNvSpPr txBox="1"/>
            <p:nvPr/>
          </p:nvSpPr>
          <p:spPr>
            <a:xfrm>
              <a:off x="7824456" y="1869585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dirty="0"/>
                <a:t>Action</a:t>
              </a:r>
            </a:p>
          </p:txBody>
        </p:sp>
        <p:pic>
          <p:nvPicPr>
            <p:cNvPr id="8" name="Graphic 7" descr="Treasure chest with solid fill">
              <a:extLst>
                <a:ext uri="{FF2B5EF4-FFF2-40B4-BE49-F238E27FC236}">
                  <a16:creationId xmlns:a16="http://schemas.microsoft.com/office/drawing/2014/main" id="{30666806-9588-4F26-B3E4-86A989189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20595" y="1424765"/>
              <a:ext cx="789000" cy="801720"/>
            </a:xfrm>
            <a:prstGeom prst="rect">
              <a:avLst/>
            </a:prstGeom>
          </p:spPr>
        </p:pic>
        <p:pic>
          <p:nvPicPr>
            <p:cNvPr id="9" name="Graphic 8" descr="Treasure chest with solid fill">
              <a:extLst>
                <a:ext uri="{FF2B5EF4-FFF2-40B4-BE49-F238E27FC236}">
                  <a16:creationId xmlns:a16="http://schemas.microsoft.com/office/drawing/2014/main" id="{D40CE17D-5C18-49CA-BA26-A4F8513C8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974772" y="1289828"/>
              <a:ext cx="789000" cy="801720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57B4DB8-0E58-4761-842B-1F42FE5DB6A8}"/>
                </a:ext>
              </a:extLst>
            </p:cNvPr>
            <p:cNvSpPr/>
            <p:nvPr/>
          </p:nvSpPr>
          <p:spPr>
            <a:xfrm rot="1539490">
              <a:off x="8648044" y="2014819"/>
              <a:ext cx="458441" cy="40086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960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AF9D9A-6DB0-4E64-3095-D21D06851C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9E11AC-342D-A253-84D0-81832D4C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solidFill>
                  <a:srgbClr val="FFFFFF"/>
                </a:solidFill>
              </a:rPr>
              <a:t>Sequential Decision Problems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00DF8-B817-630A-2E89-9BFEDFF87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AIMA Chapter 17: Making Complex Decisions</a:t>
            </a:r>
          </a:p>
        </p:txBody>
      </p:sp>
    </p:spTree>
    <p:extLst>
      <p:ext uri="{BB962C8B-B14F-4D97-AF65-F5344CB8AC3E}">
        <p14:creationId xmlns:p14="http://schemas.microsoft.com/office/powerpoint/2010/main" val="90637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28D6-FE8F-D731-2ACA-D5CDE5A0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Decision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9062B-457C-9D64-3FB5-07AB13884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50971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Utility-based agent</a:t>
            </a:r>
            <a:r>
              <a:rPr lang="en-US" dirty="0"/>
              <a:t>: The agent’s utility depends on a sequence of decisions that depend on each other. </a:t>
            </a:r>
          </a:p>
          <a:p>
            <a:r>
              <a:rPr lang="en-US" dirty="0"/>
              <a:t>Sequential decision problems incorporate utilities, uncertainty, and sensing.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C0FE0EC-4123-5E44-D92D-2C48475436C1}"/>
              </a:ext>
            </a:extLst>
          </p:cNvPr>
          <p:cNvGrpSpPr/>
          <p:nvPr/>
        </p:nvGrpSpPr>
        <p:grpSpPr>
          <a:xfrm>
            <a:off x="172192" y="3469035"/>
            <a:ext cx="5454068" cy="2727767"/>
            <a:chOff x="172192" y="3338673"/>
            <a:chExt cx="5454068" cy="27277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4804DE-25E5-519D-514A-639F698E9054}"/>
                </a:ext>
              </a:extLst>
            </p:cNvPr>
            <p:cNvSpPr/>
            <p:nvPr/>
          </p:nvSpPr>
          <p:spPr>
            <a:xfrm>
              <a:off x="3184163" y="4999640"/>
              <a:ext cx="1600200" cy="1066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Environment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375DAD-0547-86CB-BD58-815C5E4533B1}"/>
                </a:ext>
              </a:extLst>
            </p:cNvPr>
            <p:cNvSpPr/>
            <p:nvPr/>
          </p:nvSpPr>
          <p:spPr>
            <a:xfrm>
              <a:off x="3184163" y="3503612"/>
              <a:ext cx="1600200" cy="1066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Agent</a:t>
              </a:r>
            </a:p>
          </p:txBody>
        </p: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2234EE27-9179-830F-B123-BE2CA7A34D1D}"/>
                </a:ext>
              </a:extLst>
            </p:cNvPr>
            <p:cNvCxnSpPr>
              <a:stCxn id="5" idx="3"/>
              <a:endCxn id="4" idx="3"/>
            </p:cNvCxnSpPr>
            <p:nvPr/>
          </p:nvCxnSpPr>
          <p:spPr>
            <a:xfrm>
              <a:off x="4784363" y="4037012"/>
              <a:ext cx="12700" cy="1496028"/>
            </a:xfrm>
            <a:prstGeom prst="curvedConnector3">
              <a:avLst>
                <a:gd name="adj1" fmla="val 8362031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E0EACF24-DF45-7CDC-80B8-F2115B7245A9}"/>
                </a:ext>
              </a:extLst>
            </p:cNvPr>
            <p:cNvCxnSpPr>
              <a:cxnSpLocks/>
              <a:stCxn id="4" idx="1"/>
              <a:endCxn id="5" idx="1"/>
            </p:cNvCxnSpPr>
            <p:nvPr/>
          </p:nvCxnSpPr>
          <p:spPr>
            <a:xfrm rot="10800000">
              <a:off x="3184163" y="4037012"/>
              <a:ext cx="12700" cy="1496028"/>
            </a:xfrm>
            <a:prstGeom prst="curvedConnector3">
              <a:avLst>
                <a:gd name="adj1" fmla="val 13556969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9043FD70-BD2B-EB21-0D6D-E3A2E03F827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96863" y="4037012"/>
              <a:ext cx="12700" cy="1496028"/>
            </a:xfrm>
            <a:prstGeom prst="curvedConnector3">
              <a:avLst>
                <a:gd name="adj1" fmla="val 9364559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0E8AE93-12E8-43F8-6C9B-F3491A19DFC0}"/>
                    </a:ext>
                  </a:extLst>
                </p:cNvPr>
                <p:cNvSpPr txBox="1"/>
                <p:nvPr/>
              </p:nvSpPr>
              <p:spPr>
                <a:xfrm>
                  <a:off x="4784363" y="3338673"/>
                  <a:ext cx="84189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Action 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0E8AE93-12E8-43F8-6C9B-F3491A19DF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363" y="3338673"/>
                  <a:ext cx="841897" cy="646331"/>
                </a:xfrm>
                <a:prstGeom prst="rect">
                  <a:avLst/>
                </a:prstGeom>
                <a:blipFill>
                  <a:blip r:embed="rId2"/>
                  <a:stretch>
                    <a:fillRect l="-6522" t="-4717" r="-50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EC3C9D-15F3-BCC3-85CA-7A4C2D1DF6DC}"/>
                    </a:ext>
                  </a:extLst>
                </p:cNvPr>
                <p:cNvSpPr txBox="1"/>
                <p:nvPr/>
              </p:nvSpPr>
              <p:spPr>
                <a:xfrm>
                  <a:off x="172192" y="4396790"/>
                  <a:ext cx="1380763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/>
                    <a:t>Observation </a:t>
                  </a:r>
                  <a:br>
                    <a:rPr lang="en-US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  <a:p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EC3C9D-15F3-BCC3-85CA-7A4C2D1DF6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192" y="4396790"/>
                  <a:ext cx="1380763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2643" t="-3974" r="-3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42BF7D-EAE2-A5AE-F97A-863DFD5FD2FF}"/>
                    </a:ext>
                  </a:extLst>
                </p:cNvPr>
                <p:cNvSpPr txBox="1"/>
                <p:nvPr/>
              </p:nvSpPr>
              <p:spPr>
                <a:xfrm>
                  <a:off x="2096242" y="4416087"/>
                  <a:ext cx="101438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Reward </a:t>
                  </a:r>
                  <a:br>
                    <a:rPr lang="en-US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  <a:p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42BF7D-EAE2-A5AE-F97A-863DFD5FD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242" y="4416087"/>
                  <a:ext cx="1014380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1807" t="-3974" r="-6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69DA01-66A9-FD9F-8F45-5654538E9BB7}"/>
                  </a:ext>
                </a:extLst>
              </p:cNvPr>
              <p:cNvSpPr txBox="1"/>
              <p:nvPr/>
            </p:nvSpPr>
            <p:spPr>
              <a:xfrm>
                <a:off x="6798037" y="3707054"/>
                <a:ext cx="51680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,(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69DA01-66A9-FD9F-8F45-5654538E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037" y="3707054"/>
                <a:ext cx="5168081" cy="400110"/>
              </a:xfrm>
              <a:prstGeom prst="rect">
                <a:avLst/>
              </a:prstGeom>
              <a:blipFill>
                <a:blip r:embed="rId5"/>
                <a:stretch>
                  <a:fillRect l="-117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Right 22">
            <a:extLst>
              <a:ext uri="{FF2B5EF4-FFF2-40B4-BE49-F238E27FC236}">
                <a16:creationId xmlns:a16="http://schemas.microsoft.com/office/drawing/2014/main" id="{E7345CDF-678F-EFB0-0163-F35D6AF73F9C}"/>
              </a:ext>
            </a:extLst>
          </p:cNvPr>
          <p:cNvSpPr/>
          <p:nvPr/>
        </p:nvSpPr>
        <p:spPr>
          <a:xfrm>
            <a:off x="5791200" y="3648920"/>
            <a:ext cx="977900" cy="58394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32B935-32D5-BE1E-10A5-A2BE8B9BDB12}"/>
                  </a:ext>
                </a:extLst>
              </p:cNvPr>
              <p:cNvSpPr txBox="1"/>
              <p:nvPr/>
            </p:nvSpPr>
            <p:spPr>
              <a:xfrm>
                <a:off x="6769100" y="4232866"/>
                <a:ext cx="5086161" cy="248632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Goal: </a:t>
                </a:r>
                <a:r>
                  <a:rPr lang="en-US" sz="2000" dirty="0"/>
                  <a:t>Observations and rewards depend on the state of the system and the agent wants to maximize the expected discounted reward: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algn="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600" dirty="0"/>
                  <a:t> … discounting factor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dirty="0"/>
                  <a:t> … time horizon may be infinity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32B935-32D5-BE1E-10A5-A2BE8B9BD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100" y="4232866"/>
                <a:ext cx="5086161" cy="2486322"/>
              </a:xfrm>
              <a:prstGeom prst="rect">
                <a:avLst/>
              </a:prstGeom>
              <a:blipFill>
                <a:blip r:embed="rId6"/>
                <a:stretch>
                  <a:fillRect l="-1074" t="-973" r="-1671" b="-1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67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F5F5-EC40-5394-0867-04B1ECEE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Markov Decision Process (MDP)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00201"/>
                <a:ext cx="7040943" cy="42672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MDPs are sequential decision problems with</a:t>
                </a:r>
              </a:p>
              <a:p>
                <a:pPr lvl="1"/>
                <a:r>
                  <a:rPr lang="en-US" dirty="0"/>
                  <a:t>a fully observable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), stochastic environment;</a:t>
                </a:r>
              </a:p>
              <a:p>
                <a:pPr lvl="1"/>
                <a:r>
                  <a:rPr lang="en-US" dirty="0"/>
                  <a:t>a Markovian transition model: future states do not depend on past states give the current state;</a:t>
                </a:r>
              </a:p>
              <a:p>
                <a:pPr lvl="1"/>
                <a:r>
                  <a:rPr lang="en-US" dirty="0"/>
                  <a:t>additive rewards.</a:t>
                </a:r>
              </a:p>
              <a:p>
                <a:endParaRPr lang="en-US" dirty="0"/>
              </a:p>
              <a:p>
                <a:r>
                  <a:rPr lang="en-US" dirty="0"/>
                  <a:t>MDPs are discrete-time stochastic control processes defines by:</a:t>
                </a:r>
              </a:p>
              <a:p>
                <a:pPr lvl="1"/>
                <a:r>
                  <a:rPr lang="en-US" dirty="0"/>
                  <a:t>a finite set of </a:t>
                </a:r>
                <a:r>
                  <a:rPr lang="en-US" b="1" dirty="0"/>
                  <a:t>states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…}</m:t>
                    </m:r>
                  </m:oMath>
                </a14:m>
                <a:r>
                  <a:rPr lang="en-US" dirty="0"/>
                  <a:t> (initial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a set of available </a:t>
                </a:r>
                <a:r>
                  <a:rPr lang="en-US" b="1" dirty="0"/>
                  <a:t>actions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𝐴𝐶𝑇𝐼𝑂𝑁𝑆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each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transition model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𝐴𝐶𝑇𝐼𝑂𝑁𝑆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reward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the reward depends on the current state (often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’) </m:t>
                    </m:r>
                  </m:oMath>
                </a14:m>
                <a:r>
                  <a:rPr lang="en-US" dirty="0"/>
                  <a:t>is used)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Time horizon</a:t>
                </a:r>
              </a:p>
              <a:p>
                <a:pPr lvl="1"/>
                <a:r>
                  <a:rPr lang="en-US" b="1" dirty="0"/>
                  <a:t>Infinite horizon</a:t>
                </a:r>
                <a:r>
                  <a:rPr lang="en-US" dirty="0"/>
                  <a:t>: non-episodic (continuous) tasks with no terminal state.</a:t>
                </a:r>
              </a:p>
              <a:p>
                <a:pPr lvl="1"/>
                <a:r>
                  <a:rPr lang="en-US" b="1" dirty="0"/>
                  <a:t>Finite horizon</a:t>
                </a:r>
                <a:r>
                  <a:rPr lang="en-US" dirty="0"/>
                  <a:t>: episodic tasks. Episode ends after a number of periods or when a terminal state is reached. Episodes contain a sequence of several actions that affect each other.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00201"/>
                <a:ext cx="7040943" cy="4267200"/>
              </a:xfrm>
              <a:blipFill>
                <a:blip r:embed="rId3"/>
                <a:stretch>
                  <a:fillRect l="-519" t="-2429" b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F144A596-19D3-5E85-442B-66C6DC148448}"/>
              </a:ext>
            </a:extLst>
          </p:cNvPr>
          <p:cNvGrpSpPr/>
          <p:nvPr/>
        </p:nvGrpSpPr>
        <p:grpSpPr>
          <a:xfrm>
            <a:off x="7946052" y="1981200"/>
            <a:ext cx="3941148" cy="4191000"/>
            <a:chOff x="7946052" y="1981200"/>
            <a:chExt cx="3941148" cy="419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CF79983A-CC8B-1C9B-61BD-A8B95DEE9F1A}"/>
                    </a:ext>
                  </a:extLst>
                </p:cNvPr>
                <p:cNvSpPr/>
                <p:nvPr/>
              </p:nvSpPr>
              <p:spPr>
                <a:xfrm>
                  <a:off x="8249162" y="3419487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CF79983A-CC8B-1C9B-61BD-A8B95DEE9F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9162" y="3419487"/>
                  <a:ext cx="381000" cy="381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A0FEBA4-CCFB-34EB-F0E6-8EE13E477B1C}"/>
                    </a:ext>
                  </a:extLst>
                </p:cNvPr>
                <p:cNvSpPr/>
                <p:nvPr/>
              </p:nvSpPr>
              <p:spPr>
                <a:xfrm>
                  <a:off x="10154162" y="3408877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A0FEBA4-CCFB-34EB-F0E6-8EE13E477B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4162" y="3408877"/>
                  <a:ext cx="381000" cy="381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930646F-4C58-99C9-9F42-1645EDB3E21D}"/>
                    </a:ext>
                  </a:extLst>
                </p:cNvPr>
                <p:cNvSpPr/>
                <p:nvPr/>
              </p:nvSpPr>
              <p:spPr>
                <a:xfrm>
                  <a:off x="9773162" y="5034768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930646F-4C58-99C9-9F42-1645EDB3E2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3162" y="5034768"/>
                  <a:ext cx="381000" cy="381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E36127A0-7D8C-67A9-5DC3-14028F6CE90F}"/>
                </a:ext>
              </a:extLst>
            </p:cNvPr>
            <p:cNvCxnSpPr>
              <a:cxnSpLocks/>
              <a:stCxn id="4" idx="7"/>
              <a:endCxn id="5" idx="1"/>
            </p:cNvCxnSpPr>
            <p:nvPr/>
          </p:nvCxnSpPr>
          <p:spPr>
            <a:xfrm rot="5400000" flipH="1" flipV="1">
              <a:off x="9386857" y="2652182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551378A8-8F64-BF38-EE4C-1A2F5A38B550}"/>
                </a:ext>
              </a:extLst>
            </p:cNvPr>
            <p:cNvCxnSpPr>
              <a:cxnSpLocks/>
              <a:stCxn id="5" idx="3"/>
              <a:endCxn id="4" idx="5"/>
            </p:cNvCxnSpPr>
            <p:nvPr/>
          </p:nvCxnSpPr>
          <p:spPr>
            <a:xfrm rot="5400000">
              <a:off x="9386857" y="2921590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9E36FEED-13BB-4590-AA9A-3DED9D1DAC52}"/>
                </a:ext>
              </a:extLst>
            </p:cNvPr>
            <p:cNvCxnSpPr>
              <a:cxnSpLocks/>
              <a:stCxn id="5" idx="7"/>
              <a:endCxn id="5" idx="5"/>
            </p:cNvCxnSpPr>
            <p:nvPr/>
          </p:nvCxnSpPr>
          <p:spPr>
            <a:xfrm rot="16200000" flipH="1">
              <a:off x="10344662" y="3599377"/>
              <a:ext cx="269408" cy="12700"/>
            </a:xfrm>
            <a:prstGeom prst="curvedConnector5">
              <a:avLst>
                <a:gd name="adj1" fmla="val -84853"/>
                <a:gd name="adj2" fmla="val 4360661"/>
                <a:gd name="adj3" fmla="val 1848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7380142-D577-1EC6-5766-973F949CD006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 flipH="1">
              <a:off x="9963662" y="3789877"/>
              <a:ext cx="381000" cy="1244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A71AA67-63AD-0B89-45A3-BD29DE8366F8}"/>
                    </a:ext>
                  </a:extLst>
                </p:cNvPr>
                <p:cNvSpPr txBox="1"/>
                <p:nvPr/>
              </p:nvSpPr>
              <p:spPr>
                <a:xfrm>
                  <a:off x="9214429" y="2811831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A71AA67-63AD-0B89-45A3-BD29DE8366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4429" y="2811831"/>
                  <a:ext cx="4678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F55D79-B6CC-EB9D-DA26-82CCCA7F4F1B}"/>
                </a:ext>
              </a:extLst>
            </p:cNvPr>
            <p:cNvSpPr txBox="1"/>
            <p:nvPr/>
          </p:nvSpPr>
          <p:spPr>
            <a:xfrm>
              <a:off x="8594717" y="2943280"/>
              <a:ext cx="337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52C94B-E6BC-43C0-54BC-6852061CD4B1}"/>
                </a:ext>
              </a:extLst>
            </p:cNvPr>
            <p:cNvSpPr txBox="1"/>
            <p:nvPr/>
          </p:nvSpPr>
          <p:spPr>
            <a:xfrm>
              <a:off x="9183124" y="3192427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5EB354A-98D6-9C40-7CFD-940C968DC7A3}"/>
                    </a:ext>
                  </a:extLst>
                </p:cNvPr>
                <p:cNvSpPr txBox="1"/>
                <p:nvPr/>
              </p:nvSpPr>
              <p:spPr>
                <a:xfrm>
                  <a:off x="9240413" y="4017591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5EB354A-98D6-9C40-7CFD-940C968DC7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0413" y="4017591"/>
                  <a:ext cx="47314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4A768C2-1F7E-DAB8-8BC2-20FC382420E1}"/>
                    </a:ext>
                  </a:extLst>
                </p:cNvPr>
                <p:cNvSpPr txBox="1"/>
                <p:nvPr/>
              </p:nvSpPr>
              <p:spPr>
                <a:xfrm>
                  <a:off x="10110752" y="4263294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4A768C2-1F7E-DAB8-8BC2-20FC382420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0752" y="4263294"/>
                  <a:ext cx="46782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87D759C-6B08-6965-BE95-F71AE2A98772}"/>
                    </a:ext>
                  </a:extLst>
                </p:cNvPr>
                <p:cNvSpPr txBox="1"/>
                <p:nvPr/>
              </p:nvSpPr>
              <p:spPr>
                <a:xfrm>
                  <a:off x="10984391" y="3406445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87D759C-6B08-6965-BE95-F71AE2A98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4391" y="3406445"/>
                  <a:ext cx="47314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BA2CCD-FACF-3CC6-1AAC-7D2FE861F384}"/>
                </a:ext>
              </a:extLst>
            </p:cNvPr>
            <p:cNvSpPr txBox="1"/>
            <p:nvPr/>
          </p:nvSpPr>
          <p:spPr>
            <a:xfrm>
              <a:off x="9780464" y="3917013"/>
              <a:ext cx="467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003C3AC-8A99-6D7E-C22A-13449B59F4F2}"/>
                </a:ext>
              </a:extLst>
            </p:cNvPr>
            <p:cNvSpPr txBox="1"/>
            <p:nvPr/>
          </p:nvSpPr>
          <p:spPr>
            <a:xfrm>
              <a:off x="10473016" y="2927042"/>
              <a:ext cx="467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042CBFF-4384-4DEC-DAFD-59F385DB8A0A}"/>
                </a:ext>
              </a:extLst>
            </p:cNvPr>
            <p:cNvSpPr txBox="1"/>
            <p:nvPr/>
          </p:nvSpPr>
          <p:spPr>
            <a:xfrm>
              <a:off x="10197572" y="3913113"/>
              <a:ext cx="467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54AEDA1-8D6E-9C41-F0F9-AF4996B72AF8}"/>
                </a:ext>
              </a:extLst>
            </p:cNvPr>
            <p:cNvSpPr txBox="1"/>
            <p:nvPr/>
          </p:nvSpPr>
          <p:spPr>
            <a:xfrm>
              <a:off x="10975769" y="3745663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D35C69-CD15-769A-53A2-393014AC2E4B}"/>
                </a:ext>
              </a:extLst>
            </p:cNvPr>
            <p:cNvSpPr txBox="1"/>
            <p:nvPr/>
          </p:nvSpPr>
          <p:spPr>
            <a:xfrm>
              <a:off x="9267088" y="3709878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-5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A404E6-757E-9792-CA0B-0286541C0ED6}"/>
                </a:ext>
              </a:extLst>
            </p:cNvPr>
            <p:cNvSpPr txBox="1"/>
            <p:nvPr/>
          </p:nvSpPr>
          <p:spPr>
            <a:xfrm>
              <a:off x="9575152" y="4527994"/>
              <a:ext cx="769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100</a:t>
              </a:r>
            </a:p>
          </p:txBody>
        </p: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F4FCDCB7-6633-509A-A356-8AF2DF9EBCA5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9963662" y="5225268"/>
              <a:ext cx="269408" cy="12700"/>
            </a:xfrm>
            <a:prstGeom prst="curvedConnector5">
              <a:avLst>
                <a:gd name="adj1" fmla="val -84853"/>
                <a:gd name="adj2" fmla="val 4360661"/>
                <a:gd name="adj3" fmla="val 1848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AF7535-F3E7-ED0D-E28F-1AA8CB158C59}"/>
                    </a:ext>
                  </a:extLst>
                </p:cNvPr>
                <p:cNvSpPr txBox="1"/>
                <p:nvPr/>
              </p:nvSpPr>
              <p:spPr>
                <a:xfrm>
                  <a:off x="10589411" y="4995358"/>
                  <a:ext cx="789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AF7535-F3E7-ED0D-E28F-1AA8CB158C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9411" y="4995358"/>
                  <a:ext cx="78996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3288E5-8862-2955-C168-A1D8DB82E322}"/>
                </a:ext>
              </a:extLst>
            </p:cNvPr>
            <p:cNvSpPr txBox="1"/>
            <p:nvPr/>
          </p:nvSpPr>
          <p:spPr>
            <a:xfrm>
              <a:off x="10471394" y="5498068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6037356-148B-D226-52DA-4F75745B84E5}"/>
                </a:ext>
              </a:extLst>
            </p:cNvPr>
            <p:cNvSpPr/>
            <p:nvPr/>
          </p:nvSpPr>
          <p:spPr>
            <a:xfrm>
              <a:off x="7946052" y="1981200"/>
              <a:ext cx="3941148" cy="41910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0BE7BA9-007F-599F-CBE6-966DAC152953}"/>
                </a:ext>
              </a:extLst>
            </p:cNvPr>
            <p:cNvSpPr txBox="1"/>
            <p:nvPr/>
          </p:nvSpPr>
          <p:spPr>
            <a:xfrm>
              <a:off x="11240984" y="2155497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P</a:t>
              </a:r>
              <a:r>
                <a:rPr lang="en-US" b="1" dirty="0"/>
                <a:t>, </a:t>
              </a:r>
              <a:r>
                <a:rPr lang="en-US" b="1" dirty="0">
                  <a:solidFill>
                    <a:schemeClr val="accent2"/>
                  </a:solidFill>
                </a:rPr>
                <a:t>R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E6010FD-23A4-B4D6-72E1-2140A2E9985F}"/>
              </a:ext>
            </a:extLst>
          </p:cNvPr>
          <p:cNvSpPr/>
          <p:nvPr/>
        </p:nvSpPr>
        <p:spPr>
          <a:xfrm>
            <a:off x="2209800" y="6019800"/>
            <a:ext cx="3505200" cy="609600"/>
          </a:xfrm>
          <a:prstGeom prst="wedgeRectCallout">
            <a:avLst>
              <a:gd name="adj1" fmla="val 13956"/>
              <a:gd name="adj2" fmla="val -10814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is different from the previous definition of an </a:t>
            </a:r>
            <a:r>
              <a:rPr lang="en-US" sz="1600" b="1" dirty="0"/>
              <a:t>episodic</a:t>
            </a:r>
            <a:r>
              <a:rPr lang="en-US" sz="1600" dirty="0"/>
              <a:t> environment!</a:t>
            </a:r>
          </a:p>
        </p:txBody>
      </p:sp>
    </p:spTree>
    <p:extLst>
      <p:ext uri="{BB962C8B-B14F-4D97-AF65-F5344CB8AC3E}">
        <p14:creationId xmlns:p14="http://schemas.microsoft.com/office/powerpoint/2010/main" val="276054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C3C0EB-B496-B3E8-15BB-FCC5F3730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045" y="2527249"/>
            <a:ext cx="6796355" cy="37973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B42F0E-F3EF-B0CD-4D3C-09B82DE6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4x3 Grid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4ED40-DE5A-5D21-F8C7-D6BE61B02D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98223" y="2122573"/>
                <a:ext cx="2874195" cy="2667000"/>
              </a:xfr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Goal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For each square: determine what direction should we try to go to maximize the total utility?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called a </a:t>
                </a:r>
                <a:r>
                  <a:rPr lang="en-US" b="1" dirty="0"/>
                  <a:t>policy</a:t>
                </a:r>
                <a:r>
                  <a:rPr lang="en-US" dirty="0"/>
                  <a:t> written as the function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𝐴𝐶𝑇𝐼𝑂𝑁𝑆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4ED40-DE5A-5D21-F8C7-D6BE61B02D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98223" y="2122573"/>
                <a:ext cx="2874195" cy="2667000"/>
              </a:xfrm>
              <a:blipFill>
                <a:blip r:embed="rId3"/>
                <a:stretch>
                  <a:fillRect l="-1688" t="-3401" r="-2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peech Bubble: Rectangle with Corners Rounded 11">
                <a:extLst>
                  <a:ext uri="{FF2B5EF4-FFF2-40B4-BE49-F238E27FC236}">
                    <a16:creationId xmlns:a16="http://schemas.microsoft.com/office/drawing/2014/main" id="{7B336FFC-97FC-F486-4336-82F07857FA0F}"/>
                  </a:ext>
                </a:extLst>
              </p:cNvPr>
              <p:cNvSpPr/>
              <p:nvPr/>
            </p:nvSpPr>
            <p:spPr>
              <a:xfrm>
                <a:off x="4648201" y="1524000"/>
                <a:ext cx="2057882" cy="547688"/>
              </a:xfrm>
              <a:prstGeom prst="wedgeRoundRectCallout">
                <a:avLst>
                  <a:gd name="adj1" fmla="val -38832"/>
                  <a:gd name="adj2" fmla="val 172395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Rewards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Speech Bubble: Rectangle with Corners Rounded 11">
                <a:extLst>
                  <a:ext uri="{FF2B5EF4-FFF2-40B4-BE49-F238E27FC236}">
                    <a16:creationId xmlns:a16="http://schemas.microsoft.com/office/drawing/2014/main" id="{7B336FFC-97FC-F486-4336-82F07857FA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1" y="1524000"/>
                <a:ext cx="2057882" cy="547688"/>
              </a:xfrm>
              <a:prstGeom prst="wedgeRoundRectCallout">
                <a:avLst>
                  <a:gd name="adj1" fmla="val -38832"/>
                  <a:gd name="adj2" fmla="val 172395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with Corners Rounded 12">
                <a:extLst>
                  <a:ext uri="{FF2B5EF4-FFF2-40B4-BE49-F238E27FC236}">
                    <a16:creationId xmlns:a16="http://schemas.microsoft.com/office/drawing/2014/main" id="{89FF21E4-E93B-82AF-A6BF-AF54E9B56191}"/>
                  </a:ext>
                </a:extLst>
              </p:cNvPr>
              <p:cNvSpPr/>
              <p:nvPr/>
            </p:nvSpPr>
            <p:spPr>
              <a:xfrm>
                <a:off x="990601" y="1687116"/>
                <a:ext cx="2057882" cy="547688"/>
              </a:xfrm>
              <a:prstGeom prst="wedgeRoundRectCallout">
                <a:avLst>
                  <a:gd name="adj1" fmla="val 43287"/>
                  <a:gd name="adj2" fmla="val 125902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𝐴𝐶𝑇𝐼𝑂𝑁𝑆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Speech Bubble: Rectangle with Corners Rounded 12">
                <a:extLst>
                  <a:ext uri="{FF2B5EF4-FFF2-40B4-BE49-F238E27FC236}">
                    <a16:creationId xmlns:a16="http://schemas.microsoft.com/office/drawing/2014/main" id="{89FF21E4-E93B-82AF-A6BF-AF54E9B56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1687116"/>
                <a:ext cx="2057882" cy="547688"/>
              </a:xfrm>
              <a:prstGeom prst="wedgeRoundRectCallout">
                <a:avLst>
                  <a:gd name="adj1" fmla="val 43287"/>
                  <a:gd name="adj2" fmla="val 125902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38B68508-EF92-6382-782A-27E0C3FCA43C}"/>
                  </a:ext>
                </a:extLst>
              </p:cNvPr>
              <p:cNvSpPr/>
              <p:nvPr/>
            </p:nvSpPr>
            <p:spPr>
              <a:xfrm>
                <a:off x="648184" y="3429000"/>
                <a:ext cx="1600200" cy="1345407"/>
              </a:xfrm>
              <a:prstGeom prst="wedgeRoundRectCallout">
                <a:avLst>
                  <a:gd name="adj1" fmla="val 80433"/>
                  <a:gd name="adj2" fmla="val 7092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States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are squares. START is the initial state</a:t>
                </a:r>
              </a:p>
            </p:txBody>
          </p:sp>
        </mc:Choice>
        <mc:Fallback xmlns="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38B68508-EF92-6382-782A-27E0C3FCA4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84" y="3429000"/>
                <a:ext cx="1600200" cy="1345407"/>
              </a:xfrm>
              <a:prstGeom prst="wedgeRoundRectCallout">
                <a:avLst>
                  <a:gd name="adj1" fmla="val 80433"/>
                  <a:gd name="adj2" fmla="val 7092"/>
                  <a:gd name="adj3" fmla="val 16667"/>
                </a:avLst>
              </a:prstGeom>
              <a:blipFill>
                <a:blip r:embed="rId6"/>
                <a:stretch>
                  <a:fillRect b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with Corners Rounded 14">
                <a:extLst>
                  <a:ext uri="{FF2B5EF4-FFF2-40B4-BE49-F238E27FC236}">
                    <a16:creationId xmlns:a16="http://schemas.microsoft.com/office/drawing/2014/main" id="{6E323D86-BEF5-E35F-ED49-3FCDBF978A3A}"/>
                  </a:ext>
                </a:extLst>
              </p:cNvPr>
              <p:cNvSpPr/>
              <p:nvPr/>
            </p:nvSpPr>
            <p:spPr>
              <a:xfrm>
                <a:off x="6872954" y="4048537"/>
                <a:ext cx="1813846" cy="927165"/>
              </a:xfrm>
              <a:prstGeom prst="wedgeRoundRectCallout">
                <a:avLst>
                  <a:gd name="adj1" fmla="val -63346"/>
                  <a:gd name="adj2" fmla="val -81429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Stochastic transition model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 |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Speech Bubble: Rectangle with Corners Rounded 14">
                <a:extLst>
                  <a:ext uri="{FF2B5EF4-FFF2-40B4-BE49-F238E27FC236}">
                    <a16:creationId xmlns:a16="http://schemas.microsoft.com/office/drawing/2014/main" id="{6E323D86-BEF5-E35F-ED49-3FCDBF978A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954" y="4048537"/>
                <a:ext cx="1813846" cy="927165"/>
              </a:xfrm>
              <a:prstGeom prst="wedgeRoundRectCallout">
                <a:avLst>
                  <a:gd name="adj1" fmla="val -63346"/>
                  <a:gd name="adj2" fmla="val -81429"/>
                  <a:gd name="adj3" fmla="val 16667"/>
                </a:avLst>
              </a:prstGeom>
              <a:blipFill>
                <a:blip r:embed="rId7"/>
                <a:stretch>
                  <a:fillRect b="-3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3068467-0FCB-1E4D-E4E0-E7F68DCFDC53}"/>
              </a:ext>
            </a:extLst>
          </p:cNvPr>
          <p:cNvSpPr txBox="1"/>
          <p:nvPr/>
        </p:nvSpPr>
        <p:spPr>
          <a:xfrm>
            <a:off x="3962400" y="2743200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DBC30E-D02B-BD92-3754-2FFB7E222026}"/>
              </a:ext>
            </a:extLst>
          </p:cNvPr>
          <p:cNvSpPr txBox="1"/>
          <p:nvPr/>
        </p:nvSpPr>
        <p:spPr>
          <a:xfrm>
            <a:off x="3352800" y="2743200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9C976-4813-B15A-A743-906C34A1F818}"/>
              </a:ext>
            </a:extLst>
          </p:cNvPr>
          <p:cNvSpPr txBox="1"/>
          <p:nvPr/>
        </p:nvSpPr>
        <p:spPr>
          <a:xfrm>
            <a:off x="2743200" y="2758763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943E52-15C4-9CB7-081F-96BC5918B02E}"/>
              </a:ext>
            </a:extLst>
          </p:cNvPr>
          <p:cNvSpPr txBox="1"/>
          <p:nvPr/>
        </p:nvSpPr>
        <p:spPr>
          <a:xfrm>
            <a:off x="2743200" y="3329115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4974F9-684E-3AAE-CE41-E30A6DCD6B7E}"/>
              </a:ext>
            </a:extLst>
          </p:cNvPr>
          <p:cNvSpPr txBox="1"/>
          <p:nvPr/>
        </p:nvSpPr>
        <p:spPr>
          <a:xfrm>
            <a:off x="3962400" y="3329115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A0A62B-D258-BEE9-C232-8832220A4985}"/>
              </a:ext>
            </a:extLst>
          </p:cNvPr>
          <p:cNvSpPr txBox="1"/>
          <p:nvPr/>
        </p:nvSpPr>
        <p:spPr>
          <a:xfrm>
            <a:off x="2743200" y="4114276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4F2771-31FE-779B-C33A-7B83C8586708}"/>
              </a:ext>
            </a:extLst>
          </p:cNvPr>
          <p:cNvSpPr txBox="1"/>
          <p:nvPr/>
        </p:nvSpPr>
        <p:spPr>
          <a:xfrm>
            <a:off x="3352800" y="3958590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2F734F-DC1C-10CA-A1E2-BDAA434243AE}"/>
              </a:ext>
            </a:extLst>
          </p:cNvPr>
          <p:cNvSpPr txBox="1"/>
          <p:nvPr/>
        </p:nvSpPr>
        <p:spPr>
          <a:xfrm>
            <a:off x="3980246" y="3958590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AF65A6-EAEE-1855-E522-73765B98CBD7}"/>
              </a:ext>
            </a:extLst>
          </p:cNvPr>
          <p:cNvSpPr txBox="1"/>
          <p:nvPr/>
        </p:nvSpPr>
        <p:spPr>
          <a:xfrm>
            <a:off x="4607692" y="3942507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</p:spTree>
    <p:extLst>
      <p:ext uri="{BB962C8B-B14F-4D97-AF65-F5344CB8AC3E}">
        <p14:creationId xmlns:p14="http://schemas.microsoft.com/office/powerpoint/2010/main" val="38035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F5F5-EC40-5394-0867-04B1ECEE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1"/>
                <a:ext cx="10515600" cy="40386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A policy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r>
                  <a:rPr lang="en-US" dirty="0"/>
                  <a:t> defines for each state which action to take.</a:t>
                </a:r>
              </a:p>
              <a:p>
                <a:r>
                  <a:rPr lang="en-US" dirty="0"/>
                  <a:t>The expected utility of being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under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can be calculated as the sum: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goal of solving an MDP is to find an optimal policy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dirty="0"/>
                  <a:t> that maximizes the expected future utility for each state</a:t>
                </a:r>
                <a:br>
                  <a:rPr lang="en-US" dirty="0"/>
                </a:b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   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recursive </a:t>
                </a:r>
                <a:r>
                  <a:rPr lang="en-US" b="1" dirty="0"/>
                  <a:t>Bellman equation </a:t>
                </a:r>
                <a:r>
                  <a:rPr lang="en-US" dirty="0"/>
                  <a:t>holds for the optimal value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(“Bellman optimality condition”):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1"/>
                <a:ext cx="10515600" cy="4038600"/>
              </a:xfrm>
              <a:blipFill>
                <a:blip r:embed="rId3"/>
                <a:stretch>
                  <a:fillRect l="-406" t="-8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A26210CC-9E29-9A04-E6E5-11C82105BE20}"/>
                  </a:ext>
                </a:extLst>
              </p:cNvPr>
              <p:cNvSpPr/>
              <p:nvPr/>
            </p:nvSpPr>
            <p:spPr>
              <a:xfrm>
                <a:off x="4709156" y="5640388"/>
                <a:ext cx="1249689" cy="700087"/>
              </a:xfrm>
              <a:prstGeom prst="wedgeRoundRectCallout">
                <a:avLst>
                  <a:gd name="adj1" fmla="val 46502"/>
                  <a:gd name="adj2" fmla="val -105241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 uses the best action</a:t>
                </a:r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A26210CC-9E29-9A04-E6E5-11C82105B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156" y="5640388"/>
                <a:ext cx="1249689" cy="700087"/>
              </a:xfrm>
              <a:prstGeom prst="wedgeRoundRectCallout">
                <a:avLst>
                  <a:gd name="adj1" fmla="val 46502"/>
                  <a:gd name="adj2" fmla="val -105241"/>
                  <a:gd name="adj3" fmla="val 16667"/>
                </a:avLst>
              </a:prstGeom>
              <a:blipFill>
                <a:blip r:embed="rId4"/>
                <a:stretch>
                  <a:fillRect r="-1442" b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C67C9803-8943-8C24-4457-784219B8D714}"/>
              </a:ext>
            </a:extLst>
          </p:cNvPr>
          <p:cNvSpPr/>
          <p:nvPr/>
        </p:nvSpPr>
        <p:spPr>
          <a:xfrm rot="5400000">
            <a:off x="6697184" y="4946172"/>
            <a:ext cx="230188" cy="115824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1E7BE1-ED92-8AD8-287D-44F97CB02A5B}"/>
              </a:ext>
            </a:extLst>
          </p:cNvPr>
          <p:cNvSpPr/>
          <p:nvPr/>
        </p:nvSpPr>
        <p:spPr>
          <a:xfrm>
            <a:off x="6173935" y="5658073"/>
            <a:ext cx="1203961" cy="381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Expectation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7AC0B2C-DA4A-CAA0-E09F-86796BEC180E}"/>
              </a:ext>
            </a:extLst>
          </p:cNvPr>
          <p:cNvSpPr/>
          <p:nvPr/>
        </p:nvSpPr>
        <p:spPr>
          <a:xfrm>
            <a:off x="3433808" y="5637212"/>
            <a:ext cx="1150620" cy="703263"/>
          </a:xfrm>
          <a:prstGeom prst="wedgeRoundRectCallout">
            <a:avLst>
              <a:gd name="adj1" fmla="val 97434"/>
              <a:gd name="adj2" fmla="val -13486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Immediate Reward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02AB34F9-A061-85C1-4FF3-710294F2C039}"/>
              </a:ext>
            </a:extLst>
          </p:cNvPr>
          <p:cNvSpPr/>
          <p:nvPr/>
        </p:nvSpPr>
        <p:spPr>
          <a:xfrm>
            <a:off x="7592986" y="5658414"/>
            <a:ext cx="2133600" cy="381000"/>
          </a:xfrm>
          <a:prstGeom prst="wedgeRoundRectCallout">
            <a:avLst>
              <a:gd name="adj1" fmla="val -36495"/>
              <a:gd name="adj2" fmla="val -21084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Utility of the next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31D9B3-4164-79C5-D40F-C224C169531D}"/>
                  </a:ext>
                </a:extLst>
              </p:cNvPr>
              <p:cNvSpPr txBox="1"/>
              <p:nvPr/>
            </p:nvSpPr>
            <p:spPr>
              <a:xfrm>
                <a:off x="9067800" y="1143000"/>
                <a:ext cx="2819400" cy="181588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600" dirty="0"/>
                  <a:t> is a discounting factor to give more weight to immediate rewards.</a:t>
                </a:r>
                <a:br>
                  <a:rPr lang="en-US" sz="1600" dirty="0"/>
                </a:br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1600" dirty="0"/>
                  <a:t> is the expectation over sequences that can be created by following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31D9B3-4164-79C5-D40F-C224C1695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800" y="1143000"/>
                <a:ext cx="2819400" cy="1815882"/>
              </a:xfrm>
              <a:prstGeom prst="rect">
                <a:avLst/>
              </a:prstGeom>
              <a:blipFill>
                <a:blip r:embed="rId5"/>
                <a:stretch>
                  <a:fillRect l="-1075" t="-667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6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EDEEFA4-E419-AF4D-78C1-B8281FED2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3" y="2351872"/>
            <a:ext cx="3471874" cy="27807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8DF327-BBB7-F84A-8091-46B1673A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4x3 Grid World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E18FF0-4A39-D3D8-7AFD-F6F0099F3927}"/>
                  </a:ext>
                </a:extLst>
              </p:cNvPr>
              <p:cNvSpPr txBox="1"/>
              <p:nvPr/>
            </p:nvSpPr>
            <p:spPr>
              <a:xfrm>
                <a:off x="1794192" y="1690688"/>
                <a:ext cx="31607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Optimal action in each state</a:t>
                </a:r>
              </a:p>
              <a:p>
                <a:pPr algn="ctr"/>
                <a:r>
                  <a:rPr lang="en-US" sz="2000" b="1" dirty="0"/>
                  <a:t>(policy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1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E18FF0-4A39-D3D8-7AFD-F6F0099F3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192" y="1690688"/>
                <a:ext cx="3160737" cy="707886"/>
              </a:xfrm>
              <a:prstGeom prst="rect">
                <a:avLst/>
              </a:prstGeom>
              <a:blipFill>
                <a:blip r:embed="rId4"/>
                <a:stretch>
                  <a:fillRect l="-1927" t="-4310" r="-1541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335A55-766D-7C54-B365-34D36E67EC16}"/>
                  </a:ext>
                </a:extLst>
              </p:cNvPr>
              <p:cNvSpPr txBox="1"/>
              <p:nvPr/>
            </p:nvSpPr>
            <p:spPr>
              <a:xfrm>
                <a:off x="7534844" y="1734576"/>
                <a:ext cx="33704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/>
                  <a:t>Value of being in a state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br>
                  <a:rPr lang="en-US" sz="2000" b="1" dirty="0"/>
                </a:br>
                <a:r>
                  <a:rPr lang="en-US" sz="2000" b="1" dirty="0"/>
                  <a:t>(given that we will follow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1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335A55-766D-7C54-B365-34D36E67E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844" y="1734576"/>
                <a:ext cx="3370410" cy="707886"/>
              </a:xfrm>
              <a:prstGeom prst="rect">
                <a:avLst/>
              </a:prstGeom>
              <a:blipFill>
                <a:blip r:embed="rId5"/>
                <a:stretch>
                  <a:fillRect l="-1447" t="-5172" r="-181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B78A18-B86C-5580-E468-1234A1B13DE4}"/>
                  </a:ext>
                </a:extLst>
              </p:cNvPr>
              <p:cNvSpPr txBox="1"/>
              <p:nvPr/>
            </p:nvSpPr>
            <p:spPr>
              <a:xfrm>
                <a:off x="10058400" y="504825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B78A18-B86C-5580-E468-1234A1B1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0" y="5048250"/>
                <a:ext cx="1066800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E56DDC90-FE7A-C050-F2D5-632998C1CE73}"/>
              </a:ext>
            </a:extLst>
          </p:cNvPr>
          <p:cNvSpPr/>
          <p:nvPr/>
        </p:nvSpPr>
        <p:spPr>
          <a:xfrm flipH="1">
            <a:off x="5482045" y="1808551"/>
            <a:ext cx="1219200" cy="685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273CD9-E8E1-433D-84D4-A9991F2883D1}"/>
              </a:ext>
            </a:extLst>
          </p:cNvPr>
          <p:cNvSpPr txBox="1"/>
          <p:nvPr/>
        </p:nvSpPr>
        <p:spPr>
          <a:xfrm>
            <a:off x="4872444" y="2730471"/>
            <a:ext cx="2662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Always pick the action with the highest expected utility.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FA592E-1E5A-8CB3-DF4D-F85C3A3C3F6A}"/>
              </a:ext>
            </a:extLst>
          </p:cNvPr>
          <p:cNvSpPr txBox="1"/>
          <p:nvPr/>
        </p:nvSpPr>
        <p:spPr>
          <a:xfrm>
            <a:off x="1272024" y="5803201"/>
            <a:ext cx="976225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How to we find the optimal value function/optimal policy?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5C7546A-738F-A235-D50D-7D2ABEC84806}"/>
              </a:ext>
            </a:extLst>
          </p:cNvPr>
          <p:cNvSpPr/>
          <p:nvPr/>
        </p:nvSpPr>
        <p:spPr>
          <a:xfrm>
            <a:off x="1909777" y="5016007"/>
            <a:ext cx="3919526" cy="610789"/>
          </a:xfrm>
          <a:prstGeom prst="wedgeRoundRectCallout">
            <a:avLst>
              <a:gd name="adj1" fmla="val -22417"/>
              <a:gd name="adj2" fmla="val -14109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is it optimal to walk away from the +1 square?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E9B2602-8B3F-6D0F-0A77-E83DBBBB13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4726" y="2513973"/>
            <a:ext cx="3471874" cy="2505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E84145-A730-0132-3381-701E3F0AED0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0759" t="3531" r="13453" b="53102"/>
          <a:stretch/>
        </p:blipFill>
        <p:spPr>
          <a:xfrm>
            <a:off x="5424534" y="3661788"/>
            <a:ext cx="1457234" cy="13692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CC282A-034D-2D82-9350-0DAD96B3CF4D}"/>
              </a:ext>
            </a:extLst>
          </p:cNvPr>
          <p:cNvSpPr txBox="1"/>
          <p:nvPr/>
        </p:nvSpPr>
        <p:spPr>
          <a:xfrm>
            <a:off x="1302504" y="6297335"/>
            <a:ext cx="40314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Policy Iteration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44F2EB-EDE6-FB0D-20C0-D8AB0D9E7AC5}"/>
              </a:ext>
            </a:extLst>
          </p:cNvPr>
          <p:cNvSpPr txBox="1"/>
          <p:nvPr/>
        </p:nvSpPr>
        <p:spPr>
          <a:xfrm>
            <a:off x="6995162" y="6308209"/>
            <a:ext cx="40314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Value Iteration</a:t>
            </a:r>
          </a:p>
        </p:txBody>
      </p:sp>
    </p:spTree>
    <p:extLst>
      <p:ext uri="{BB962C8B-B14F-4D97-AF65-F5344CB8AC3E}">
        <p14:creationId xmlns:p14="http://schemas.microsoft.com/office/powerpoint/2010/main" val="206675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81C6-B1B6-F112-A6F9-054D2D60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67E42-948A-F22D-8397-4FA0611D4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200"/>
                <a:ext cx="10515600" cy="3370442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the state-action value function. It gives the expected utility of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Relationship with the state value function: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The Q-function is often used for convenience in algorithms.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67E42-948A-F22D-8397-4FA0611D4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200"/>
                <a:ext cx="10515600" cy="3370442"/>
              </a:xfrm>
              <a:blipFill>
                <a:blip r:embed="rId2"/>
                <a:stretch>
                  <a:fillRect l="-812" t="-4167" b="-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6B52A89E-DE87-F732-750C-99C3E8996E3D}"/>
              </a:ext>
            </a:extLst>
          </p:cNvPr>
          <p:cNvSpPr/>
          <p:nvPr/>
        </p:nvSpPr>
        <p:spPr>
          <a:xfrm>
            <a:off x="3962400" y="3051175"/>
            <a:ext cx="1150620" cy="573723"/>
          </a:xfrm>
          <a:prstGeom prst="wedgeRoundRectCallout">
            <a:avLst>
              <a:gd name="adj1" fmla="val 33573"/>
              <a:gd name="adj2" fmla="val -9754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Immediate Reward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8098075-90D7-0EF8-081A-B4F043DB9761}"/>
              </a:ext>
            </a:extLst>
          </p:cNvPr>
          <p:cNvSpPr/>
          <p:nvPr/>
        </p:nvSpPr>
        <p:spPr>
          <a:xfrm>
            <a:off x="6934200" y="3074035"/>
            <a:ext cx="2209800" cy="550863"/>
          </a:xfrm>
          <a:prstGeom prst="wedgeRoundRectCallout">
            <a:avLst>
              <a:gd name="adj1" fmla="val -22655"/>
              <a:gd name="adj2" fmla="val -9912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Expected utility of the next state</a:t>
            </a:r>
          </a:p>
        </p:txBody>
      </p:sp>
    </p:spTree>
    <p:extLst>
      <p:ext uri="{BB962C8B-B14F-4D97-AF65-F5344CB8AC3E}">
        <p14:creationId xmlns:p14="http://schemas.microsoft.com/office/powerpoint/2010/main" val="37389148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9487</TotalTime>
  <Words>1868</Words>
  <Application>Microsoft Office PowerPoint</Application>
  <PresentationFormat>Widescreen</PresentationFormat>
  <Paragraphs>239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source sans pro</vt:lpstr>
      <vt:lpstr>Office Theme</vt:lpstr>
      <vt:lpstr>CS 5/7320  Artificial Intelligence  Reinforcement Learning AIMA Chapter 17+22</vt:lpstr>
      <vt:lpstr>Remember Chapter 16:  Making Simple Decisions</vt:lpstr>
      <vt:lpstr>Sequential Decision Problems</vt:lpstr>
      <vt:lpstr>Sequential Decision Problems</vt:lpstr>
      <vt:lpstr>Definition: Markov Decision Process (MDP)</vt:lpstr>
      <vt:lpstr>Example: 4x3 Grid World</vt:lpstr>
      <vt:lpstr>Optimal Policy</vt:lpstr>
      <vt:lpstr>Solution: 4x3 Grid World </vt:lpstr>
      <vt:lpstr>Q-Function</vt:lpstr>
      <vt:lpstr>Value Iteration: Estimate the Optimal Value Function U^(π^∗ )</vt:lpstr>
      <vt:lpstr>Policy Iteration: Learn the Optimal Policy π^∗</vt:lpstr>
      <vt:lpstr>Partially Observable Markov Decision Model (POMDP)</vt:lpstr>
      <vt:lpstr>Reinforcement Learning</vt:lpstr>
      <vt:lpstr>Reinforcement Learning (RL)</vt:lpstr>
      <vt:lpstr>Q-Learning</vt:lpstr>
      <vt:lpstr>Value Function Approximation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Artificial Intelligence</dc:title>
  <dc:creator>michael</dc:creator>
  <cp:lastModifiedBy>Hahsler, Michael</cp:lastModifiedBy>
  <cp:revision>84</cp:revision>
  <dcterms:created xsi:type="dcterms:W3CDTF">2020-11-16T22:49:03Z</dcterms:created>
  <dcterms:modified xsi:type="dcterms:W3CDTF">2023-12-29T17:41:09Z</dcterms:modified>
</cp:coreProperties>
</file>