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4"/>
  </p:sldMasterIdLst>
  <p:notesMasterIdLst>
    <p:notesMasterId r:id="rId14"/>
  </p:notesMasterIdLst>
  <p:sldIdLst>
    <p:sldId id="746" r:id="rId5"/>
    <p:sldId id="817" r:id="rId6"/>
    <p:sldId id="821" r:id="rId7"/>
    <p:sldId id="820" r:id="rId8"/>
    <p:sldId id="752" r:id="rId9"/>
    <p:sldId id="776" r:id="rId10"/>
    <p:sldId id="808" r:id="rId11"/>
    <p:sldId id="818" r:id="rId12"/>
    <p:sldId id="82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C0D4"/>
    <a:srgbClr val="5B9BD5"/>
    <a:srgbClr val="0000FF"/>
    <a:srgbClr val="9900CC"/>
    <a:srgbClr val="009900"/>
    <a:srgbClr val="FF00FF"/>
    <a:srgbClr val="00FFFF"/>
    <a:srgbClr val="FFFF00"/>
    <a:srgbClr val="FF0000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64" autoAdjust="0"/>
    <p:restoredTop sz="85983" autoAdjust="0"/>
  </p:normalViewPr>
  <p:slideViewPr>
    <p:cSldViewPr>
      <p:cViewPr varScale="1">
        <p:scale>
          <a:sx n="64" d="100"/>
          <a:sy n="64" d="100"/>
        </p:scale>
        <p:origin x="1877" y="53"/>
      </p:cViewPr>
      <p:guideLst>
        <p:guide orient="horz" pos="2160"/>
        <p:guide pos="288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832AB2-8936-4470-B909-BE740232289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A3A96B7-CBB0-421E-8348-37E89F9DCC08}">
      <dgm:prSet/>
      <dgm:spPr/>
      <dgm:t>
        <a:bodyPr/>
        <a:lstStyle/>
        <a:p>
          <a:r>
            <a:rPr lang="en-US" dirty="0"/>
            <a:t>think like a human?</a:t>
          </a:r>
        </a:p>
      </dgm:t>
    </dgm:pt>
    <dgm:pt modelId="{04AE0A4E-B07C-4F7C-9018-F5F08434BBB8}" type="parTrans" cxnId="{79293258-1F1D-481C-BEF0-DEB360FD8894}">
      <dgm:prSet/>
      <dgm:spPr/>
      <dgm:t>
        <a:bodyPr/>
        <a:lstStyle/>
        <a:p>
          <a:endParaRPr lang="en-US"/>
        </a:p>
      </dgm:t>
    </dgm:pt>
    <dgm:pt modelId="{7E53CCB1-1282-4A85-8552-9211D16E0FF6}" type="sibTrans" cxnId="{79293258-1F1D-481C-BEF0-DEB360FD8894}">
      <dgm:prSet/>
      <dgm:spPr/>
      <dgm:t>
        <a:bodyPr/>
        <a:lstStyle/>
        <a:p>
          <a:endParaRPr lang="en-US"/>
        </a:p>
      </dgm:t>
    </dgm:pt>
    <dgm:pt modelId="{CE78E4BB-83F8-47E6-A961-7AC133F50D50}">
      <dgm:prSet/>
      <dgm:spPr/>
      <dgm:t>
        <a:bodyPr/>
        <a:lstStyle/>
        <a:p>
          <a:r>
            <a:rPr lang="en-US" dirty="0"/>
            <a:t>act like a human?</a:t>
          </a:r>
        </a:p>
      </dgm:t>
    </dgm:pt>
    <dgm:pt modelId="{9954E93C-DB74-4489-A2EB-C3560DD8465B}" type="parTrans" cxnId="{AE580DDA-90E7-4734-AB7C-C1348C4BD1E7}">
      <dgm:prSet/>
      <dgm:spPr/>
      <dgm:t>
        <a:bodyPr/>
        <a:lstStyle/>
        <a:p>
          <a:endParaRPr lang="en-US"/>
        </a:p>
      </dgm:t>
    </dgm:pt>
    <dgm:pt modelId="{26DCD576-8567-48DF-8A0D-00AF7A1DFC6D}" type="sibTrans" cxnId="{AE580DDA-90E7-4734-AB7C-C1348C4BD1E7}">
      <dgm:prSet/>
      <dgm:spPr/>
      <dgm:t>
        <a:bodyPr/>
        <a:lstStyle/>
        <a:p>
          <a:endParaRPr lang="en-US"/>
        </a:p>
      </dgm:t>
    </dgm:pt>
    <dgm:pt modelId="{699E814A-C7BB-45C9-8528-BC8893110D3A}">
      <dgm:prSet/>
      <dgm:spPr/>
      <dgm:t>
        <a:bodyPr/>
        <a:lstStyle/>
        <a:p>
          <a:r>
            <a:rPr lang="en-US" dirty="0"/>
            <a:t>think rationally?</a:t>
          </a:r>
        </a:p>
      </dgm:t>
    </dgm:pt>
    <dgm:pt modelId="{315CA7EE-92C9-4D75-994E-DB8B3B65E079}" type="parTrans" cxnId="{B3EB14C0-37D9-4E1E-B1F1-D77AF15ADB17}">
      <dgm:prSet/>
      <dgm:spPr/>
      <dgm:t>
        <a:bodyPr/>
        <a:lstStyle/>
        <a:p>
          <a:endParaRPr lang="en-US"/>
        </a:p>
      </dgm:t>
    </dgm:pt>
    <dgm:pt modelId="{5E170A91-AAF4-41A0-98AF-36E7EF8A8185}" type="sibTrans" cxnId="{B3EB14C0-37D9-4E1E-B1F1-D77AF15ADB17}">
      <dgm:prSet/>
      <dgm:spPr/>
      <dgm:t>
        <a:bodyPr/>
        <a:lstStyle/>
        <a:p>
          <a:endParaRPr lang="en-US"/>
        </a:p>
      </dgm:t>
    </dgm:pt>
    <dgm:pt modelId="{BB38D456-89FF-45BB-9803-6B30B36AACB9}">
      <dgm:prSet/>
      <dgm:spPr/>
      <dgm:t>
        <a:bodyPr/>
        <a:lstStyle/>
        <a:p>
          <a:r>
            <a:rPr lang="en-US" b="1" dirty="0"/>
            <a:t>act rationally.</a:t>
          </a:r>
        </a:p>
      </dgm:t>
    </dgm:pt>
    <dgm:pt modelId="{1AD6F811-8452-48AE-A0E3-1CAC1CBEC7F8}" type="parTrans" cxnId="{5C8C1C89-64B1-4A8F-84FD-D3CEC8F0FBFB}">
      <dgm:prSet/>
      <dgm:spPr/>
      <dgm:t>
        <a:bodyPr/>
        <a:lstStyle/>
        <a:p>
          <a:endParaRPr lang="en-US"/>
        </a:p>
      </dgm:t>
    </dgm:pt>
    <dgm:pt modelId="{C82D3F18-CB81-49C6-A3EA-F19001DD8F8A}" type="sibTrans" cxnId="{5C8C1C89-64B1-4A8F-84FD-D3CEC8F0FBFB}">
      <dgm:prSet/>
      <dgm:spPr/>
      <dgm:t>
        <a:bodyPr/>
        <a:lstStyle/>
        <a:p>
          <a:endParaRPr lang="en-US"/>
        </a:p>
      </dgm:t>
    </dgm:pt>
    <dgm:pt modelId="{8A865662-0E1F-48A4-A993-51A2BB9B2E4F}" type="pres">
      <dgm:prSet presAssocID="{E0832AB2-8936-4470-B909-BE740232289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C5ADFE-339A-4113-97C8-2B160FB55301}" type="pres">
      <dgm:prSet presAssocID="{6A3A96B7-CBB0-421E-8348-37E89F9DCC08}" presName="root" presStyleCnt="0"/>
      <dgm:spPr/>
    </dgm:pt>
    <dgm:pt modelId="{F7FD8F5A-9E67-42AB-81D8-27CA125220BB}" type="pres">
      <dgm:prSet presAssocID="{6A3A96B7-CBB0-421E-8348-37E89F9DCC08}" presName="rootComposite" presStyleCnt="0"/>
      <dgm:spPr/>
    </dgm:pt>
    <dgm:pt modelId="{3028E8D7-EA6F-4EA7-978A-43633D6AEAF6}" type="pres">
      <dgm:prSet presAssocID="{6A3A96B7-CBB0-421E-8348-37E89F9DCC08}" presName="rootText" presStyleLbl="node1" presStyleIdx="0" presStyleCnt="4"/>
      <dgm:spPr/>
    </dgm:pt>
    <dgm:pt modelId="{7E96EBE4-03A1-4197-A609-8D826601ABC1}" type="pres">
      <dgm:prSet presAssocID="{6A3A96B7-CBB0-421E-8348-37E89F9DCC08}" presName="rootConnector" presStyleLbl="node1" presStyleIdx="0" presStyleCnt="4"/>
      <dgm:spPr/>
    </dgm:pt>
    <dgm:pt modelId="{FD32282A-0269-4D8F-A4C8-0AC524E4BE98}" type="pres">
      <dgm:prSet presAssocID="{6A3A96B7-CBB0-421E-8348-37E89F9DCC08}" presName="childShape" presStyleCnt="0"/>
      <dgm:spPr/>
    </dgm:pt>
    <dgm:pt modelId="{4A7754E5-4AF7-4EF3-80D7-CE8DA9A463B0}" type="pres">
      <dgm:prSet presAssocID="{CE78E4BB-83F8-47E6-A961-7AC133F50D50}" presName="root" presStyleCnt="0"/>
      <dgm:spPr/>
    </dgm:pt>
    <dgm:pt modelId="{9FB9EDC3-647D-443D-8F9A-912D7651812C}" type="pres">
      <dgm:prSet presAssocID="{CE78E4BB-83F8-47E6-A961-7AC133F50D50}" presName="rootComposite" presStyleCnt="0"/>
      <dgm:spPr/>
    </dgm:pt>
    <dgm:pt modelId="{0BCE1037-9706-410D-834A-ECEC4388E735}" type="pres">
      <dgm:prSet presAssocID="{CE78E4BB-83F8-47E6-A961-7AC133F50D50}" presName="rootText" presStyleLbl="node1" presStyleIdx="1" presStyleCnt="4"/>
      <dgm:spPr/>
    </dgm:pt>
    <dgm:pt modelId="{26658136-CA3D-42D7-A36B-88198D905A09}" type="pres">
      <dgm:prSet presAssocID="{CE78E4BB-83F8-47E6-A961-7AC133F50D50}" presName="rootConnector" presStyleLbl="node1" presStyleIdx="1" presStyleCnt="4"/>
      <dgm:spPr/>
    </dgm:pt>
    <dgm:pt modelId="{F820BF47-1A0C-43F5-AAAD-6ACB2E9AD490}" type="pres">
      <dgm:prSet presAssocID="{CE78E4BB-83F8-47E6-A961-7AC133F50D50}" presName="childShape" presStyleCnt="0"/>
      <dgm:spPr/>
    </dgm:pt>
    <dgm:pt modelId="{5194E25F-D379-447F-929A-993DB7FDEBB6}" type="pres">
      <dgm:prSet presAssocID="{699E814A-C7BB-45C9-8528-BC8893110D3A}" presName="root" presStyleCnt="0"/>
      <dgm:spPr/>
    </dgm:pt>
    <dgm:pt modelId="{340FD182-E020-4339-8DC5-CEFA222C64AC}" type="pres">
      <dgm:prSet presAssocID="{699E814A-C7BB-45C9-8528-BC8893110D3A}" presName="rootComposite" presStyleCnt="0"/>
      <dgm:spPr/>
    </dgm:pt>
    <dgm:pt modelId="{405FCD6E-D4E8-41FA-B6A2-E4BB402E06BE}" type="pres">
      <dgm:prSet presAssocID="{699E814A-C7BB-45C9-8528-BC8893110D3A}" presName="rootText" presStyleLbl="node1" presStyleIdx="2" presStyleCnt="4"/>
      <dgm:spPr/>
    </dgm:pt>
    <dgm:pt modelId="{145781A5-5489-4E99-8DDD-A5C31F300089}" type="pres">
      <dgm:prSet presAssocID="{699E814A-C7BB-45C9-8528-BC8893110D3A}" presName="rootConnector" presStyleLbl="node1" presStyleIdx="2" presStyleCnt="4"/>
      <dgm:spPr/>
    </dgm:pt>
    <dgm:pt modelId="{4DD10E36-D14C-490A-BF06-A6B3FAFA273E}" type="pres">
      <dgm:prSet presAssocID="{699E814A-C7BB-45C9-8528-BC8893110D3A}" presName="childShape" presStyleCnt="0"/>
      <dgm:spPr/>
    </dgm:pt>
    <dgm:pt modelId="{C9B5881D-401D-4DFF-ADCD-A76BC6719BD1}" type="pres">
      <dgm:prSet presAssocID="{BB38D456-89FF-45BB-9803-6B30B36AACB9}" presName="root" presStyleCnt="0"/>
      <dgm:spPr/>
    </dgm:pt>
    <dgm:pt modelId="{3A20517E-5B01-4A3D-B6A4-42B27CCE0F77}" type="pres">
      <dgm:prSet presAssocID="{BB38D456-89FF-45BB-9803-6B30B36AACB9}" presName="rootComposite" presStyleCnt="0"/>
      <dgm:spPr/>
    </dgm:pt>
    <dgm:pt modelId="{8C5134CD-97C1-4A5D-8A99-397EA240E35C}" type="pres">
      <dgm:prSet presAssocID="{BB38D456-89FF-45BB-9803-6B30B36AACB9}" presName="rootText" presStyleLbl="node1" presStyleIdx="3" presStyleCnt="4"/>
      <dgm:spPr/>
    </dgm:pt>
    <dgm:pt modelId="{E785B7E3-F502-42E2-BE10-1B2C6EE54F76}" type="pres">
      <dgm:prSet presAssocID="{BB38D456-89FF-45BB-9803-6B30B36AACB9}" presName="rootConnector" presStyleLbl="node1" presStyleIdx="3" presStyleCnt="4"/>
      <dgm:spPr/>
    </dgm:pt>
    <dgm:pt modelId="{FECB1FBB-D3A5-464E-A91C-971D9A42C899}" type="pres">
      <dgm:prSet presAssocID="{BB38D456-89FF-45BB-9803-6B30B36AACB9}" presName="childShape" presStyleCnt="0"/>
      <dgm:spPr/>
    </dgm:pt>
  </dgm:ptLst>
  <dgm:cxnLst>
    <dgm:cxn modelId="{1A1E0818-8BC6-4A02-9D1E-E295C53E254E}" type="presOf" srcId="{699E814A-C7BB-45C9-8528-BC8893110D3A}" destId="{405FCD6E-D4E8-41FA-B6A2-E4BB402E06BE}" srcOrd="0" destOrd="0" presId="urn:microsoft.com/office/officeart/2005/8/layout/hierarchy3"/>
    <dgm:cxn modelId="{B1BB7568-5333-44BF-B6BD-938932D55139}" type="presOf" srcId="{6A3A96B7-CBB0-421E-8348-37E89F9DCC08}" destId="{3028E8D7-EA6F-4EA7-978A-43633D6AEAF6}" srcOrd="0" destOrd="0" presId="urn:microsoft.com/office/officeart/2005/8/layout/hierarchy3"/>
    <dgm:cxn modelId="{79293258-1F1D-481C-BEF0-DEB360FD8894}" srcId="{E0832AB2-8936-4470-B909-BE7402322893}" destId="{6A3A96B7-CBB0-421E-8348-37E89F9DCC08}" srcOrd="0" destOrd="0" parTransId="{04AE0A4E-B07C-4F7C-9018-F5F08434BBB8}" sibTransId="{7E53CCB1-1282-4A85-8552-9211D16E0FF6}"/>
    <dgm:cxn modelId="{9431497A-9835-404F-8A09-7068AAA8F50A}" type="presOf" srcId="{E0832AB2-8936-4470-B909-BE7402322893}" destId="{8A865662-0E1F-48A4-A993-51A2BB9B2E4F}" srcOrd="0" destOrd="0" presId="urn:microsoft.com/office/officeart/2005/8/layout/hierarchy3"/>
    <dgm:cxn modelId="{5C8C1C89-64B1-4A8F-84FD-D3CEC8F0FBFB}" srcId="{E0832AB2-8936-4470-B909-BE7402322893}" destId="{BB38D456-89FF-45BB-9803-6B30B36AACB9}" srcOrd="3" destOrd="0" parTransId="{1AD6F811-8452-48AE-A0E3-1CAC1CBEC7F8}" sibTransId="{C82D3F18-CB81-49C6-A3EA-F19001DD8F8A}"/>
    <dgm:cxn modelId="{CC528B8E-AA26-4738-8842-B207932A21D5}" type="presOf" srcId="{BB38D456-89FF-45BB-9803-6B30B36AACB9}" destId="{8C5134CD-97C1-4A5D-8A99-397EA240E35C}" srcOrd="0" destOrd="0" presId="urn:microsoft.com/office/officeart/2005/8/layout/hierarchy3"/>
    <dgm:cxn modelId="{8E448EA0-A335-4286-98A7-8350A9806306}" type="presOf" srcId="{CE78E4BB-83F8-47E6-A961-7AC133F50D50}" destId="{0BCE1037-9706-410D-834A-ECEC4388E735}" srcOrd="0" destOrd="0" presId="urn:microsoft.com/office/officeart/2005/8/layout/hierarchy3"/>
    <dgm:cxn modelId="{B3EB14C0-37D9-4E1E-B1F1-D77AF15ADB17}" srcId="{E0832AB2-8936-4470-B909-BE7402322893}" destId="{699E814A-C7BB-45C9-8528-BC8893110D3A}" srcOrd="2" destOrd="0" parTransId="{315CA7EE-92C9-4D75-994E-DB8B3B65E079}" sibTransId="{5E170A91-AAF4-41A0-98AF-36E7EF8A8185}"/>
    <dgm:cxn modelId="{AE580DDA-90E7-4734-AB7C-C1348C4BD1E7}" srcId="{E0832AB2-8936-4470-B909-BE7402322893}" destId="{CE78E4BB-83F8-47E6-A961-7AC133F50D50}" srcOrd="1" destOrd="0" parTransId="{9954E93C-DB74-4489-A2EB-C3560DD8465B}" sibTransId="{26DCD576-8567-48DF-8A0D-00AF7A1DFC6D}"/>
    <dgm:cxn modelId="{B735ECDB-F431-41D7-B5EB-7C8389FBDFD6}" type="presOf" srcId="{699E814A-C7BB-45C9-8528-BC8893110D3A}" destId="{145781A5-5489-4E99-8DDD-A5C31F300089}" srcOrd="1" destOrd="0" presId="urn:microsoft.com/office/officeart/2005/8/layout/hierarchy3"/>
    <dgm:cxn modelId="{384373DD-C986-4CA9-A0DB-89E762222F0D}" type="presOf" srcId="{6A3A96B7-CBB0-421E-8348-37E89F9DCC08}" destId="{7E96EBE4-03A1-4197-A609-8D826601ABC1}" srcOrd="1" destOrd="0" presId="urn:microsoft.com/office/officeart/2005/8/layout/hierarchy3"/>
    <dgm:cxn modelId="{5495CCE2-1673-4E88-9A5E-57DDFB70BC3C}" type="presOf" srcId="{BB38D456-89FF-45BB-9803-6B30B36AACB9}" destId="{E785B7E3-F502-42E2-BE10-1B2C6EE54F76}" srcOrd="1" destOrd="0" presId="urn:microsoft.com/office/officeart/2005/8/layout/hierarchy3"/>
    <dgm:cxn modelId="{E284C6F6-1A3F-499B-8EAB-E8CE265967BA}" type="presOf" srcId="{CE78E4BB-83F8-47E6-A961-7AC133F50D50}" destId="{26658136-CA3D-42D7-A36B-88198D905A09}" srcOrd="1" destOrd="0" presId="urn:microsoft.com/office/officeart/2005/8/layout/hierarchy3"/>
    <dgm:cxn modelId="{61A8217F-96E9-4BAA-A1E0-D8AA7A509C9C}" type="presParOf" srcId="{8A865662-0E1F-48A4-A993-51A2BB9B2E4F}" destId="{EAC5ADFE-339A-4113-97C8-2B160FB55301}" srcOrd="0" destOrd="0" presId="urn:microsoft.com/office/officeart/2005/8/layout/hierarchy3"/>
    <dgm:cxn modelId="{7613275C-A0D6-4EF6-B31A-B65540E57CFB}" type="presParOf" srcId="{EAC5ADFE-339A-4113-97C8-2B160FB55301}" destId="{F7FD8F5A-9E67-42AB-81D8-27CA125220BB}" srcOrd="0" destOrd="0" presId="urn:microsoft.com/office/officeart/2005/8/layout/hierarchy3"/>
    <dgm:cxn modelId="{585E41AC-2740-4B8E-87F9-86B474095BBD}" type="presParOf" srcId="{F7FD8F5A-9E67-42AB-81D8-27CA125220BB}" destId="{3028E8D7-EA6F-4EA7-978A-43633D6AEAF6}" srcOrd="0" destOrd="0" presId="urn:microsoft.com/office/officeart/2005/8/layout/hierarchy3"/>
    <dgm:cxn modelId="{FC964F3F-3CD1-4826-B7CD-BDE6731DA5AF}" type="presParOf" srcId="{F7FD8F5A-9E67-42AB-81D8-27CA125220BB}" destId="{7E96EBE4-03A1-4197-A609-8D826601ABC1}" srcOrd="1" destOrd="0" presId="urn:microsoft.com/office/officeart/2005/8/layout/hierarchy3"/>
    <dgm:cxn modelId="{C3B81C11-C670-484E-A374-0401397E49E6}" type="presParOf" srcId="{EAC5ADFE-339A-4113-97C8-2B160FB55301}" destId="{FD32282A-0269-4D8F-A4C8-0AC524E4BE98}" srcOrd="1" destOrd="0" presId="urn:microsoft.com/office/officeart/2005/8/layout/hierarchy3"/>
    <dgm:cxn modelId="{E341820C-E79E-431E-8B54-90529DAC17CF}" type="presParOf" srcId="{8A865662-0E1F-48A4-A993-51A2BB9B2E4F}" destId="{4A7754E5-4AF7-4EF3-80D7-CE8DA9A463B0}" srcOrd="1" destOrd="0" presId="urn:microsoft.com/office/officeart/2005/8/layout/hierarchy3"/>
    <dgm:cxn modelId="{8FDC9BB2-9B10-4D96-86A1-F2CEDA771BEC}" type="presParOf" srcId="{4A7754E5-4AF7-4EF3-80D7-CE8DA9A463B0}" destId="{9FB9EDC3-647D-443D-8F9A-912D7651812C}" srcOrd="0" destOrd="0" presId="urn:microsoft.com/office/officeart/2005/8/layout/hierarchy3"/>
    <dgm:cxn modelId="{D3AFDFCB-4C6E-4611-BC4A-12EDAF1079EE}" type="presParOf" srcId="{9FB9EDC3-647D-443D-8F9A-912D7651812C}" destId="{0BCE1037-9706-410D-834A-ECEC4388E735}" srcOrd="0" destOrd="0" presId="urn:microsoft.com/office/officeart/2005/8/layout/hierarchy3"/>
    <dgm:cxn modelId="{EAF80534-F4C5-43E7-AAC8-CFDCF1BF4496}" type="presParOf" srcId="{9FB9EDC3-647D-443D-8F9A-912D7651812C}" destId="{26658136-CA3D-42D7-A36B-88198D905A09}" srcOrd="1" destOrd="0" presId="urn:microsoft.com/office/officeart/2005/8/layout/hierarchy3"/>
    <dgm:cxn modelId="{CDF54187-655A-4EF6-B3B1-CE81B0392EC2}" type="presParOf" srcId="{4A7754E5-4AF7-4EF3-80D7-CE8DA9A463B0}" destId="{F820BF47-1A0C-43F5-AAAD-6ACB2E9AD490}" srcOrd="1" destOrd="0" presId="urn:microsoft.com/office/officeart/2005/8/layout/hierarchy3"/>
    <dgm:cxn modelId="{9AECAAFC-9667-4D11-9A0C-883A96F4955B}" type="presParOf" srcId="{8A865662-0E1F-48A4-A993-51A2BB9B2E4F}" destId="{5194E25F-D379-447F-929A-993DB7FDEBB6}" srcOrd="2" destOrd="0" presId="urn:microsoft.com/office/officeart/2005/8/layout/hierarchy3"/>
    <dgm:cxn modelId="{CDB3A7B7-D579-4F0A-B250-CF11F10931A1}" type="presParOf" srcId="{5194E25F-D379-447F-929A-993DB7FDEBB6}" destId="{340FD182-E020-4339-8DC5-CEFA222C64AC}" srcOrd="0" destOrd="0" presId="urn:microsoft.com/office/officeart/2005/8/layout/hierarchy3"/>
    <dgm:cxn modelId="{A18CDA89-75E1-4009-8662-12823BE0C735}" type="presParOf" srcId="{340FD182-E020-4339-8DC5-CEFA222C64AC}" destId="{405FCD6E-D4E8-41FA-B6A2-E4BB402E06BE}" srcOrd="0" destOrd="0" presId="urn:microsoft.com/office/officeart/2005/8/layout/hierarchy3"/>
    <dgm:cxn modelId="{39F44687-47CC-4847-B5FA-9171626C02EE}" type="presParOf" srcId="{340FD182-E020-4339-8DC5-CEFA222C64AC}" destId="{145781A5-5489-4E99-8DDD-A5C31F300089}" srcOrd="1" destOrd="0" presId="urn:microsoft.com/office/officeart/2005/8/layout/hierarchy3"/>
    <dgm:cxn modelId="{1739F4D7-7A71-46AD-AF18-AE4507282747}" type="presParOf" srcId="{5194E25F-D379-447F-929A-993DB7FDEBB6}" destId="{4DD10E36-D14C-490A-BF06-A6B3FAFA273E}" srcOrd="1" destOrd="0" presId="urn:microsoft.com/office/officeart/2005/8/layout/hierarchy3"/>
    <dgm:cxn modelId="{068BC3C5-4BFA-4DCA-883A-52FFA4FC7135}" type="presParOf" srcId="{8A865662-0E1F-48A4-A993-51A2BB9B2E4F}" destId="{C9B5881D-401D-4DFF-ADCD-A76BC6719BD1}" srcOrd="3" destOrd="0" presId="urn:microsoft.com/office/officeart/2005/8/layout/hierarchy3"/>
    <dgm:cxn modelId="{C65A04CF-331A-4999-B842-9651C3153CDB}" type="presParOf" srcId="{C9B5881D-401D-4DFF-ADCD-A76BC6719BD1}" destId="{3A20517E-5B01-4A3D-B6A4-42B27CCE0F77}" srcOrd="0" destOrd="0" presId="urn:microsoft.com/office/officeart/2005/8/layout/hierarchy3"/>
    <dgm:cxn modelId="{D3B3F63B-8FA7-4795-B320-E50599E40129}" type="presParOf" srcId="{3A20517E-5B01-4A3D-B6A4-42B27CCE0F77}" destId="{8C5134CD-97C1-4A5D-8A99-397EA240E35C}" srcOrd="0" destOrd="0" presId="urn:microsoft.com/office/officeart/2005/8/layout/hierarchy3"/>
    <dgm:cxn modelId="{46962050-7F6F-48CC-9B66-DDECEE9590AA}" type="presParOf" srcId="{3A20517E-5B01-4A3D-B6A4-42B27CCE0F77}" destId="{E785B7E3-F502-42E2-BE10-1B2C6EE54F76}" srcOrd="1" destOrd="0" presId="urn:microsoft.com/office/officeart/2005/8/layout/hierarchy3"/>
    <dgm:cxn modelId="{2AA459FA-75DB-4EFA-B026-73AF51A19058}" type="presParOf" srcId="{C9B5881D-401D-4DFF-ADCD-A76BC6719BD1}" destId="{FECB1FBB-D3A5-464E-A91C-971D9A42C899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28E8D7-EA6F-4EA7-978A-43633D6AEAF6}">
      <dsp:nvSpPr>
        <dsp:cNvPr id="0" name=""/>
        <dsp:cNvSpPr/>
      </dsp:nvSpPr>
      <dsp:spPr>
        <a:xfrm>
          <a:off x="1238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think like a human?</a:t>
          </a:r>
        </a:p>
      </dsp:txBody>
      <dsp:txXfrm>
        <a:off x="22080" y="1840707"/>
        <a:ext cx="1381531" cy="669923"/>
      </dsp:txXfrm>
    </dsp:sp>
    <dsp:sp modelId="{0BCE1037-9706-410D-834A-ECEC4388E735}">
      <dsp:nvSpPr>
        <dsp:cNvPr id="0" name=""/>
        <dsp:cNvSpPr/>
      </dsp:nvSpPr>
      <dsp:spPr>
        <a:xfrm>
          <a:off x="1780257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act like a human?</a:t>
          </a:r>
        </a:p>
      </dsp:txBody>
      <dsp:txXfrm>
        <a:off x="1801099" y="1840707"/>
        <a:ext cx="1381531" cy="669923"/>
      </dsp:txXfrm>
    </dsp:sp>
    <dsp:sp modelId="{405FCD6E-D4E8-41FA-B6A2-E4BB402E06BE}">
      <dsp:nvSpPr>
        <dsp:cNvPr id="0" name=""/>
        <dsp:cNvSpPr/>
      </dsp:nvSpPr>
      <dsp:spPr>
        <a:xfrm>
          <a:off x="3559276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think rationally?</a:t>
          </a:r>
        </a:p>
      </dsp:txBody>
      <dsp:txXfrm>
        <a:off x="3580118" y="1840707"/>
        <a:ext cx="1381531" cy="669923"/>
      </dsp:txXfrm>
    </dsp:sp>
    <dsp:sp modelId="{8C5134CD-97C1-4A5D-8A99-397EA240E35C}">
      <dsp:nvSpPr>
        <dsp:cNvPr id="0" name=""/>
        <dsp:cNvSpPr/>
      </dsp:nvSpPr>
      <dsp:spPr>
        <a:xfrm>
          <a:off x="5338296" y="1819865"/>
          <a:ext cx="1423215" cy="7116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 dirty="0"/>
            <a:t>act rationally.</a:t>
          </a:r>
        </a:p>
      </dsp:txBody>
      <dsp:txXfrm>
        <a:off x="5359138" y="1840707"/>
        <a:ext cx="1381531" cy="6699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l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spcBef>
                <a:spcPct val="0"/>
              </a:spcBef>
              <a:defRPr sz="1300" b="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767FC3A7-0F7B-44C6-ACD4-A5FC741D94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D7B03-BE14-45DB-B0F7-17EB6D027DC3}" type="slidenum">
              <a:rPr lang="en-US" smtClean="0">
                <a:latin typeface="Arial" pitchFamily="34" charset="0"/>
              </a:rPr>
              <a:pPr/>
              <a:t>1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8FB721F-31C6-4B60-861A-A0998B2E02B0}" type="slidenum">
              <a:rPr lang="en-US" smtClean="0">
                <a:latin typeface="Arial" pitchFamily="34" charset="0"/>
              </a:rPr>
              <a:pPr/>
              <a:t>4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229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257300" y="720725"/>
            <a:ext cx="4800600" cy="3600450"/>
          </a:xfrm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6437020-ABE3-4089-A7B9-E1FE78834896}" type="slidenum">
              <a:rPr lang="en-US" smtClean="0">
                <a:latin typeface="Arial" pitchFamily="34" charset="0"/>
              </a:rPr>
              <a:pPr/>
              <a:t>5</a:t>
            </a:fld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7300" y="720725"/>
            <a:ext cx="48006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3052CD-1CA6-4627-843B-5157C53BE13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67FC3A7-0F7B-44C6-ACD4-A5FC741D946B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63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0C20-5775-4E7F-A3EC-52E9A4EB1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505B3E-D682-44EF-89F1-734091B1E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82C89-6214-40BE-8A04-9B469B17E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E172-3F0D-47F1-9BDE-DA9E38382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41F75-FB2C-42B4-AEAA-5372A2475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BAC3F58-2633-43B5-944D-9A29CA4A9EC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4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6C67-AF82-4FC2-9F3C-B9503D0E8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50696-A89C-4594-8FB6-CD9536D80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ADF9B-DF76-4C95-BB70-70C72A4C4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E2DDC-CC38-4490-9706-7372F9067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6E73F-3C1B-47AA-A2E6-232F4128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C7C65B-D709-43A0-BF27-CBEBE59D506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4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9BF392-9F17-47F5-A177-2D789C2D41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0C6891-CA4F-47D7-A137-A66B885D6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C21C2-F07D-4456-A15A-54C1E5F05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7394F-CD28-4ADC-9E46-D12CE6240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C2D4-35F0-4363-8F27-210FF6F0C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2BCF5F-F163-48A3-8709-B31AFB4E6F3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40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8261-F704-4585-AB72-4E29844A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B3A5E-74FB-424F-A8B7-4F1D02E38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076DD-CE4C-4526-A04C-877ACE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1B763-F512-4FE1-8603-DA323DBD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BFC8E-9D9A-44B9-BE36-9FDA505B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C49721-C3A1-4425-99EF-30C57743CC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215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628B-CC09-4A9C-8432-610F73027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E4899-FCC3-4072-BFCF-49E77D2EAD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CB8505-546D-4BCD-BE40-BA17908EF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E4AE3-8EA8-458A-B0A0-119C34656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03DC4-AE7C-448F-B123-64EE4BD6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6BB52-192B-4E7D-9E15-B5945998B30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0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94B85-73E1-412A-8A4C-6D85024B5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95AF5-619B-4A82-A03E-2F586264A2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972E35-414A-4074-A16D-AE6B53907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96B5D-4D4A-4851-A9EB-0D03FD25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A047D-6661-4A8E-A75A-4DD41F879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0BB15-F810-4C9B-9C85-DBA1CE0FC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634D7A-5DE0-40F6-876D-D2AFBCA7647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269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86BB-CFA5-4726-8A68-A7EF1D6EA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5E137-DADD-4989-BC75-6FFB3AC46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D472E-4BD4-451E-BD61-3856A4C9C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515214-CA2E-4C78-B5B8-9618FD00ED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EB452F-F20A-42F1-AD7C-BF09870832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BAE953-2A8B-4E09-A098-96632DB7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617EC1-64DD-406A-84BB-EC465D7B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E1D943-5BEC-451A-A2B0-67DAEBC0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733130-C1C8-4197-ACEE-A73DA10DD2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892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A9FD4-7EAD-446E-BFFE-71AD4C85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04E90E-2DF4-47BB-BA90-62D6BC09C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C46E8-B988-47F7-B4CB-E5978990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839F5-D429-4352-AC06-70362736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8389DD-3A77-4664-9585-0D0E9A5EB6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44F640-8A63-4DD7-98CA-0DACD14D4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1B706A-2201-45BC-A281-CD27839A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E2F5A9-E96F-4265-9FAF-B0F214FFB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740A81-9E01-4FD9-8249-D9D456571D4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25891-F02F-4D9A-AC5A-C8EB56179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9C98B-F3B4-4C59-85DE-FD38E9BBE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D78FF-02AC-42B6-98BB-E57ADE59A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AF3261-9661-4D31-BDB4-D3BA017D4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B0389-7F45-472A-B9FC-04A3F8E0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56C9-503A-48B7-959E-6852AD215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6D5C0-30C3-4567-9087-D7285F18DED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4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A5B35-1C5E-420B-9740-940022230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37EFF4-4C72-4378-B10E-C20254973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104AE-4CF2-4B58-B75A-67C932C57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792F6-EF3E-44D6-A0F1-633AB6549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17120-CCDF-4DB3-909F-BA9F88CAC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BA7C1-ADB7-4792-B51D-DF7FD1AA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9245C4-C502-4096-92D6-EC376ED5F3D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94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2935CF-5EF8-49FE-BFEA-D6791D2E6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7E9ED-C2B6-4B12-AA78-EF10628BD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F69CB-930A-4713-83D6-4F464BFD28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98A63-1BF4-4650-BE13-382534EA5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CB9A7-AE34-478B-98FB-3550B8050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DE62156-1480-49ED-B33B-CE1D8F42A3C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53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creativecommons.org/licenses/by-sa/4.0/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rge_language_mode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open-llm-leaderboard/open_llm_leaderboar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7" name="Rectangle 96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See the source image">
            <a:extLst>
              <a:ext uri="{FF2B5EF4-FFF2-40B4-BE49-F238E27FC236}">
                <a16:creationId xmlns:a16="http://schemas.microsoft.com/office/drawing/2014/main" id="{A671EBC5-8F77-4D05-B52D-24E94DBD9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27" r="9089" b="8614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Rectangle 98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sz="2900" b="1" dirty="0"/>
              <a:t>CS 5/7320 </a:t>
            </a:r>
            <a:br>
              <a:rPr lang="en-US" sz="2900" b="1" dirty="0"/>
            </a:br>
            <a:r>
              <a:rPr lang="en-US" sz="2900" b="1" dirty="0"/>
              <a:t>Artificial Intelligence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Introduction</a:t>
            </a:r>
            <a:br>
              <a:rPr lang="en-US" sz="2900" b="1" dirty="0"/>
            </a:br>
            <a:br>
              <a:rPr lang="en-US" sz="2900" b="1" dirty="0"/>
            </a:br>
            <a:r>
              <a:rPr lang="en-US" sz="2900" b="1" dirty="0"/>
              <a:t>AIMA Chapter 1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B7A57B8C-CE4A-4FFA-B532-30C583B94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7" y="4872924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700" dirty="0"/>
              <a:t>with figures and cover art from the AIMA textbook. 	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13" name="Picture 4" descr="Creative Commons License">
            <a:extLst>
              <a:ext uri="{FF2B5EF4-FFF2-40B4-BE49-F238E27FC236}">
                <a16:creationId xmlns:a16="http://schemas.microsoft.com/office/drawing/2014/main" id="{BC730582-CB30-4505-AAF1-FC128A765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91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0202BD-23F9-4699-B3FD-8AC22A4625BF}"/>
              </a:ext>
            </a:extLst>
          </p:cNvPr>
          <p:cNvSpPr txBox="1"/>
          <p:nvPr/>
        </p:nvSpPr>
        <p:spPr>
          <a:xfrm>
            <a:off x="1219202" y="6324602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This work is licensed under a 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Attribution-ShareAlike 4.0 International License</a:t>
            </a:r>
            <a:r>
              <a:rPr lang="en-US" sz="1100">
                <a:solidFill>
                  <a:schemeClr val="tx1">
                    <a:lumMod val="50000"/>
                  </a:schemeClr>
                </a:solidFill>
                <a:latin typeface="source sans pro" panose="020B0503030403020204" pitchFamily="34" charset="0"/>
              </a:rPr>
              <a:t>.</a:t>
            </a:r>
            <a:endParaRPr lang="en-US" sz="11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6577E9-129F-3ED8-385F-CFB2A8301115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DFAD8B-23D0-075A-F5B7-9F03B16C7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334644"/>
            <a:ext cx="7882128" cy="10769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Large Language Models (LLMs)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079" y="0"/>
            <a:ext cx="7879842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1512994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DE0DF8D-9589-133F-308C-71BE1080A7F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371" y="1737360"/>
            <a:ext cx="6013501" cy="4250339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12055-8E42-642E-D4EA-190E3B5DD662}"/>
              </a:ext>
            </a:extLst>
          </p:cNvPr>
          <p:cNvSpPr txBox="1"/>
          <p:nvPr/>
        </p:nvSpPr>
        <p:spPr>
          <a:xfrm>
            <a:off x="2771069" y="5660778"/>
            <a:ext cx="834554" cy="402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201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…</a:t>
            </a:r>
            <a:endParaRPr lang="en-US" sz="2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58E27-976D-88FE-940C-02BFA855B1F2}"/>
              </a:ext>
            </a:extLst>
          </p:cNvPr>
          <p:cNvSpPr txBox="1"/>
          <p:nvPr/>
        </p:nvSpPr>
        <p:spPr>
          <a:xfrm>
            <a:off x="4825356" y="6013490"/>
            <a:ext cx="3402414" cy="2732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68096">
              <a:spcAft>
                <a:spcPts val="600"/>
              </a:spcAft>
            </a:pP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Source: </a:t>
            </a: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  <a:hlinkClick r:id="rId3"/>
              </a:rPr>
              <a:t>https://chat.openai.com/</a:t>
            </a:r>
            <a:r>
              <a:rPr lang="en-US" sz="1176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955156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FAC05-D72C-A066-D205-63D7F326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 Language Models (LLMs)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B973E-AB25-EFA1-1F9C-53B3A6AF1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 large language model (LLM) is a computational model notable for its ability to achieve general-purpose language generation and other natural language processing tasks such as classification … LLMs acquire these abilities by learning statistical relationships from vast amounts of text during a computationally intensive self-supervised and semi-supervised training process. LLMs can be used for text generation, a form of generative AI, by taking an input text and repeatedly predicting the next token or word.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342900" lvl="1" indent="0" algn="r">
              <a:buNone/>
            </a:pPr>
            <a:r>
              <a:rPr lang="en-US" dirty="0"/>
              <a:t>Source: Large language model – Wikipedia </a:t>
            </a:r>
            <a:r>
              <a:rPr lang="en-US" dirty="0">
                <a:hlinkClick r:id="rId2"/>
              </a:rPr>
              <a:t>https://en.wikipedia.org/wiki/Large_language_model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7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Large Language Models fit into the AI Framework in this Course?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66B7DF7-FCCC-4D51-B98D-02AC3932B9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6103470"/>
              </p:ext>
            </p:extLst>
          </p:nvPr>
        </p:nvGraphicFramePr>
        <p:xfrm>
          <a:off x="1190625" y="741309"/>
          <a:ext cx="676275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84441B2-D68C-44C5-ACDC-31A309778453}"/>
              </a:ext>
            </a:extLst>
          </p:cNvPr>
          <p:cNvSpPr/>
          <p:nvPr/>
        </p:nvSpPr>
        <p:spPr>
          <a:xfrm>
            <a:off x="2971800" y="4114800"/>
            <a:ext cx="3571875" cy="830997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dirty="0"/>
              <a:t>What do LLMs do?</a:t>
            </a:r>
          </a:p>
          <a:p>
            <a:pPr algn="ctr"/>
            <a:r>
              <a:rPr lang="en-US" sz="2400" b="1" dirty="0"/>
              <a:t>Do LLMs act rationally?</a:t>
            </a:r>
          </a:p>
        </p:txBody>
      </p:sp>
    </p:spTree>
    <p:extLst>
      <p:ext uri="{BB962C8B-B14F-4D97-AF65-F5344CB8AC3E}">
        <p14:creationId xmlns:p14="http://schemas.microsoft.com/office/powerpoint/2010/main" val="760498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572793" y="102469"/>
            <a:ext cx="4579175" cy="1325563"/>
          </a:xfrm>
        </p:spPr>
        <p:txBody>
          <a:bodyPr/>
          <a:lstStyle/>
          <a:p>
            <a:r>
              <a:rPr lang="en-US" dirty="0"/>
              <a:t>Turing Test: Large Language Models (LLMs)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3360697"/>
            <a:ext cx="4505090" cy="2963903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Would a modern LLM pass the Turing Test?</a:t>
            </a:r>
          </a:p>
          <a:p>
            <a:pPr lvl="1"/>
            <a:r>
              <a:rPr lang="en-US" dirty="0"/>
              <a:t>Try it for 5 minutes!</a:t>
            </a:r>
          </a:p>
          <a:p>
            <a:pPr lvl="1"/>
            <a:r>
              <a:rPr lang="en-US" dirty="0"/>
              <a:t>Why does it or does it not pass your test?</a:t>
            </a:r>
          </a:p>
          <a:p>
            <a:pPr lvl="1"/>
            <a:r>
              <a:rPr lang="en-US" dirty="0"/>
              <a:t>What does this mean for artificial general intelligence (AGI) or narrow AI?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do we currently test the performance of LLMs?</a:t>
            </a:r>
          </a:p>
          <a:p>
            <a:pPr lvl="1"/>
            <a:r>
              <a:rPr lang="en-US" dirty="0"/>
              <a:t>See : Open LLM Leaderboard (Hugging Face) </a:t>
            </a:r>
            <a:r>
              <a:rPr lang="en-US" dirty="0">
                <a:hlinkClick r:id="rId3"/>
              </a:rPr>
              <a:t>https://huggingface.co/spaces/open-llm-leaderboard/open_llm_leaderboard</a:t>
            </a:r>
            <a:endParaRPr lang="en-US" dirty="0"/>
          </a:p>
        </p:txBody>
      </p:sp>
      <p:pic>
        <p:nvPicPr>
          <p:cNvPr id="6146" name="Picture 2" descr="Robots that gain consciousness and become like humans. « Psychological ...">
            <a:extLst>
              <a:ext uri="{FF2B5EF4-FFF2-40B4-BE49-F238E27FC236}">
                <a16:creationId xmlns:a16="http://schemas.microsoft.com/office/drawing/2014/main" id="{032C3494-7E0D-AE45-B66A-C2D26844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719" y="2428875"/>
            <a:ext cx="3048000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93C4225-2660-EA17-EAC2-588B90A17022}"/>
              </a:ext>
            </a:extLst>
          </p:cNvPr>
          <p:cNvSpPr txBox="1"/>
          <p:nvPr/>
        </p:nvSpPr>
        <p:spPr>
          <a:xfrm>
            <a:off x="5973233" y="1394632"/>
            <a:ext cx="2781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do LLMs relate to this:</a:t>
            </a:r>
          </a:p>
          <a:p>
            <a:endParaRPr lang="en-US" b="1" dirty="0"/>
          </a:p>
          <a:p>
            <a:r>
              <a:rPr lang="en-US" b="1" dirty="0"/>
              <a:t>Chinese Room Argument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D0DCB2-4A36-0BDB-EB16-18BD8B3FBACE}"/>
              </a:ext>
            </a:extLst>
          </p:cNvPr>
          <p:cNvSpPr txBox="1"/>
          <p:nvPr/>
        </p:nvSpPr>
        <p:spPr>
          <a:xfrm>
            <a:off x="5938252" y="4468561"/>
            <a:ext cx="289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Thought experiment by John Searle (1980): Imitate intelligence using rules.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694F0D9-0638-DFA0-D73B-BC2AB56271F7}"/>
              </a:ext>
            </a:extLst>
          </p:cNvPr>
          <p:cNvCxnSpPr>
            <a:cxnSpLocks/>
          </p:cNvCxnSpPr>
          <p:nvPr/>
        </p:nvCxnSpPr>
        <p:spPr>
          <a:xfrm>
            <a:off x="5562600" y="1066800"/>
            <a:ext cx="0" cy="5257800"/>
          </a:xfrm>
          <a:prstGeom prst="line">
            <a:avLst/>
          </a:prstGeom>
          <a:ln w="2857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turing">
            <a:extLst>
              <a:ext uri="{FF2B5EF4-FFF2-40B4-BE49-F238E27FC236}">
                <a16:creationId xmlns:a16="http://schemas.microsoft.com/office/drawing/2014/main" id="{42B16D82-9E77-CD4D-0144-F7B657762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rgbClr val="D9C3A5">
                <a:tint val="50000"/>
                <a:satMod val="180000"/>
              </a:srgbClr>
            </a:duotone>
          </a:blip>
          <a:srcRect/>
          <a:stretch>
            <a:fillRect/>
          </a:stretch>
        </p:blipFill>
        <p:spPr bwMode="auto">
          <a:xfrm>
            <a:off x="712492" y="1543203"/>
            <a:ext cx="4579176" cy="1587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EA4FB3-DAE0-CF6E-77A7-F2AD6A89F071}"/>
              </a:ext>
            </a:extLst>
          </p:cNvPr>
          <p:cNvGrpSpPr/>
          <p:nvPr/>
        </p:nvGrpSpPr>
        <p:grpSpPr>
          <a:xfrm>
            <a:off x="6527392" y="280695"/>
            <a:ext cx="1423215" cy="711607"/>
            <a:chOff x="1780257" y="1819865"/>
            <a:chExt cx="1423215" cy="711607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3C1074F-98A9-F096-C426-1C26C3D24AE2}"/>
                </a:ext>
              </a:extLst>
            </p:cNvPr>
            <p:cNvSpPr/>
            <p:nvPr/>
          </p:nvSpPr>
          <p:spPr>
            <a:xfrm>
              <a:off x="1780257" y="1819865"/>
              <a:ext cx="1423215" cy="711607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ectangle: Rounded Corners 4">
              <a:extLst>
                <a:ext uri="{FF2B5EF4-FFF2-40B4-BE49-F238E27FC236}">
                  <a16:creationId xmlns:a16="http://schemas.microsoft.com/office/drawing/2014/main" id="{362AD847-00A1-5D30-51B1-0B4850323820}"/>
                </a:ext>
              </a:extLst>
            </p:cNvPr>
            <p:cNvSpPr txBox="1"/>
            <p:nvPr/>
          </p:nvSpPr>
          <p:spPr>
            <a:xfrm>
              <a:off x="1801099" y="1840707"/>
              <a:ext cx="1381531" cy="66992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27940" rIns="41910" bIns="27940" numCol="1" spcCol="1270" anchor="ctr" anchorCtr="0">
              <a:noAutofit/>
            </a:bodyPr>
            <a:lstStyle/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act like a human?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The AI Effect: </a:t>
            </a:r>
            <a:br>
              <a:rPr lang="en-US" dirty="0"/>
            </a:br>
            <a:r>
              <a:rPr lang="en-US" dirty="0"/>
              <a:t>AI gets no respect?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4075" y="2438402"/>
            <a:ext cx="4939867" cy="3785419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sz="1800" dirty="0"/>
              <a:t>How do you think LLMs will affect the value of being able to write </a:t>
            </a:r>
            <a:r>
              <a:rPr lang="en-US" sz="1800" b="1" dirty="0"/>
              <a:t>assays</a:t>
            </a:r>
            <a:r>
              <a:rPr lang="en-US" sz="1800" dirty="0"/>
              <a:t> as taught in high school?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LLMs write computer </a:t>
            </a:r>
            <a:r>
              <a:rPr lang="en-US" sz="1800" b="1" dirty="0"/>
              <a:t>code</a:t>
            </a:r>
            <a:r>
              <a:rPr lang="en-US" sz="1800" dirty="0"/>
              <a:t>. What does this mean for the value of learning to code?</a:t>
            </a:r>
          </a:p>
          <a:p>
            <a:pPr>
              <a:buFont typeface="Arial" pitchFamily="34" charset="0"/>
              <a:buChar char="•"/>
            </a:pP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dirty="0"/>
              <a:t>When should students be allowed to use the following tools? Give reasons for your decision.</a:t>
            </a:r>
          </a:p>
          <a:p>
            <a:pPr lvl="1"/>
            <a:r>
              <a:rPr lang="en-US" sz="1400" dirty="0"/>
              <a:t>A pocket calculator</a:t>
            </a:r>
          </a:p>
          <a:p>
            <a:pPr lvl="1"/>
            <a:r>
              <a:rPr lang="en-US" sz="1400" dirty="0"/>
              <a:t>LLMs (to answer homework questions and write assays)</a:t>
            </a:r>
          </a:p>
          <a:p>
            <a:pPr lvl="1"/>
            <a:r>
              <a:rPr lang="en-US" sz="1400" dirty="0"/>
              <a:t>LLMs to write or support writing code</a:t>
            </a:r>
          </a:p>
        </p:txBody>
      </p:sp>
      <p:pic>
        <p:nvPicPr>
          <p:cNvPr id="1026" name="Picture 2" descr="Congo, the Late Chimpanzee Painter Whose Works Have Sold for ...">
            <a:extLst>
              <a:ext uri="{FF2B5EF4-FFF2-40B4-BE49-F238E27FC236}">
                <a16:creationId xmlns:a16="http://schemas.microsoft.com/office/drawing/2014/main" id="{A547E43F-7FA1-4385-A80C-22660F717F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23" r="36533" b="-2"/>
          <a:stretch/>
        </p:blipFill>
        <p:spPr bwMode="auto">
          <a:xfrm>
            <a:off x="22" y="10"/>
            <a:ext cx="3476673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FFE9-6106-099C-4A59-121058D4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700" dirty="0"/>
              <a:t>AI Safety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F66F8-536B-6DB4-2048-E5BBE78484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93" y="2694091"/>
            <a:ext cx="3090349" cy="2900725"/>
          </a:xfr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900" dirty="0"/>
              <a:t>How are LLMs affected by:</a:t>
            </a:r>
          </a:p>
          <a:p>
            <a:r>
              <a:rPr lang="en-US" sz="1900" dirty="0"/>
              <a:t>Robustness: Black swan vs. adversarial robustness</a:t>
            </a:r>
          </a:p>
          <a:p>
            <a:r>
              <a:rPr lang="en-US" sz="1900" dirty="0"/>
              <a:t>Monitoring AI</a:t>
            </a:r>
          </a:p>
          <a:p>
            <a:r>
              <a:rPr lang="en-US" sz="1900" dirty="0"/>
              <a:t>What about liability?</a:t>
            </a:r>
          </a:p>
          <a:p>
            <a:r>
              <a:rPr lang="en-US" sz="1900" dirty="0"/>
              <a:t>Goal/reward alignment</a:t>
            </a:r>
          </a:p>
          <a:p>
            <a:r>
              <a:rPr lang="en-US" sz="1900" dirty="0"/>
              <a:t>Reward hacking</a:t>
            </a:r>
          </a:p>
          <a:p>
            <a:r>
              <a:rPr lang="en-US" sz="1900" dirty="0"/>
              <a:t>AGI and instrumental convergence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57264-E37D-FB82-09E6-8445BB6CE3A4}"/>
              </a:ext>
            </a:extLst>
          </p:cNvPr>
          <p:cNvGrpSpPr/>
          <p:nvPr/>
        </p:nvGrpSpPr>
        <p:grpSpPr>
          <a:xfrm>
            <a:off x="3876178" y="1492922"/>
            <a:ext cx="5001887" cy="4440505"/>
            <a:chOff x="473549" y="3860247"/>
            <a:chExt cx="3540339" cy="251291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93AD3FD-5A6F-6732-7C91-B1204BC0D035}"/>
                </a:ext>
              </a:extLst>
            </p:cNvPr>
            <p:cNvGrpSpPr/>
            <p:nvPr/>
          </p:nvGrpSpPr>
          <p:grpSpPr>
            <a:xfrm>
              <a:off x="586421" y="3886200"/>
              <a:ext cx="3235530" cy="2486965"/>
              <a:chOff x="1161391" y="615149"/>
              <a:chExt cx="7282448" cy="5966843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550D55D-9F32-D75C-433F-6FD2CCBE6AC8}"/>
                  </a:ext>
                </a:extLst>
              </p:cNvPr>
              <p:cNvSpPr/>
              <p:nvPr/>
            </p:nvSpPr>
            <p:spPr>
              <a:xfrm>
                <a:off x="2895600" y="1524000"/>
                <a:ext cx="2133600" cy="1828800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3">
                <a:schemeClr val="dk1"/>
              </a:fillRef>
              <a:effectRef idx="2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Intelligent Agent: LLM</a:t>
                </a:r>
                <a:endParaRPr lang="en-US" sz="600" dirty="0"/>
              </a:p>
            </p:txBody>
          </p:sp>
          <p:pic>
            <p:nvPicPr>
              <p:cNvPr id="7" name="Graphic 6" descr="Group with solid fill">
                <a:extLst>
                  <a:ext uri="{FF2B5EF4-FFF2-40B4-BE49-F238E27FC236}">
                    <a16:creationId xmlns:a16="http://schemas.microsoft.com/office/drawing/2014/main" id="{5389ADA1-C740-215D-A420-2283491FF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34484" y="5239409"/>
                <a:ext cx="1313791" cy="1313791"/>
              </a:xfrm>
              <a:prstGeom prst="rect">
                <a:avLst/>
              </a:prstGeom>
            </p:spPr>
          </p:pic>
          <p:pic>
            <p:nvPicPr>
              <p:cNvPr id="8" name="Graphic 7" descr="Woman Shrugging with solid fill">
                <a:extLst>
                  <a:ext uri="{FF2B5EF4-FFF2-40B4-BE49-F238E27FC236}">
                    <a16:creationId xmlns:a16="http://schemas.microsoft.com/office/drawing/2014/main" id="{86D582CC-4605-7113-9E4C-175A7E6992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6096000" y="1344097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281FB642-A55C-67D8-C7D9-7F44D049FB3D}"/>
                  </a:ext>
                </a:extLst>
              </p:cNvPr>
              <p:cNvSpPr/>
              <p:nvPr/>
            </p:nvSpPr>
            <p:spPr>
              <a:xfrm rot="1606142">
                <a:off x="5201309" y="2640032"/>
                <a:ext cx="838200" cy="228600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0" name="Arrow: Right 9">
                <a:extLst>
                  <a:ext uri="{FF2B5EF4-FFF2-40B4-BE49-F238E27FC236}">
                    <a16:creationId xmlns:a16="http://schemas.microsoft.com/office/drawing/2014/main" id="{A4CA3A75-9214-7EE3-BD2C-E829EE0579DE}"/>
                  </a:ext>
                </a:extLst>
              </p:cNvPr>
              <p:cNvSpPr/>
              <p:nvPr/>
            </p:nvSpPr>
            <p:spPr>
              <a:xfrm rot="10060878">
                <a:off x="5193137" y="1943113"/>
                <a:ext cx="838200" cy="228600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4CE341-C122-42D6-80D0-CEB1451506A8}"/>
                  </a:ext>
                </a:extLst>
              </p:cNvPr>
              <p:cNvSpPr txBox="1"/>
              <p:nvPr/>
            </p:nvSpPr>
            <p:spPr>
              <a:xfrm>
                <a:off x="6244463" y="990600"/>
                <a:ext cx="697682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6"/>
                    </a:solidFill>
                  </a:rPr>
                  <a:t>User</a:t>
                </a:r>
              </a:p>
            </p:txBody>
          </p:sp>
          <p:sp>
            <p:nvSpPr>
              <p:cNvPr id="12" name="Thought Bubble: Cloud 11">
                <a:extLst>
                  <a:ext uri="{FF2B5EF4-FFF2-40B4-BE49-F238E27FC236}">
                    <a16:creationId xmlns:a16="http://schemas.microsoft.com/office/drawing/2014/main" id="{ECB88D9B-06B8-AEE4-5446-A34AE175FF13}"/>
                  </a:ext>
                </a:extLst>
              </p:cNvPr>
              <p:cNvSpPr/>
              <p:nvPr/>
            </p:nvSpPr>
            <p:spPr>
              <a:xfrm>
                <a:off x="1161391" y="4771505"/>
                <a:ext cx="1676400" cy="685791"/>
              </a:xfrm>
              <a:prstGeom prst="cloudCallout">
                <a:avLst>
                  <a:gd name="adj1" fmla="val 39355"/>
                  <a:gd name="adj2" fmla="val 6824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Goals</a:t>
                </a: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665C4A83-53D1-A166-C215-B418750632E5}"/>
                  </a:ext>
                </a:extLst>
              </p:cNvPr>
              <p:cNvSpPr/>
              <p:nvPr/>
            </p:nvSpPr>
            <p:spPr>
              <a:xfrm rot="17007124">
                <a:off x="2542930" y="4154810"/>
                <a:ext cx="1897008" cy="562038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4" name="Scroll: Vertical 13">
                <a:extLst>
                  <a:ext uri="{FF2B5EF4-FFF2-40B4-BE49-F238E27FC236}">
                    <a16:creationId xmlns:a16="http://schemas.microsoft.com/office/drawing/2014/main" id="{EC1EF92C-FD9C-8344-CF97-57C0E6620760}"/>
                  </a:ext>
                </a:extLst>
              </p:cNvPr>
              <p:cNvSpPr/>
              <p:nvPr/>
            </p:nvSpPr>
            <p:spPr>
              <a:xfrm>
                <a:off x="4476091" y="5210507"/>
                <a:ext cx="2484856" cy="1313786"/>
              </a:xfrm>
              <a:prstGeom prst="verticalScroll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600" dirty="0">
                    <a:solidFill>
                      <a:schemeClr val="bg1"/>
                    </a:solidFill>
                  </a:rPr>
                  <a:t>Data</a:t>
                </a:r>
                <a:endParaRPr lang="en-US" sz="24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5" name="Arrow: Right 14">
                <a:extLst>
                  <a:ext uri="{FF2B5EF4-FFF2-40B4-BE49-F238E27FC236}">
                    <a16:creationId xmlns:a16="http://schemas.microsoft.com/office/drawing/2014/main" id="{9DD3CB4A-9A77-6873-649A-AE9D009B1C74}"/>
                  </a:ext>
                </a:extLst>
              </p:cNvPr>
              <p:cNvSpPr/>
              <p:nvPr/>
            </p:nvSpPr>
            <p:spPr>
              <a:xfrm rot="14238213">
                <a:off x="3682967" y="3999328"/>
                <a:ext cx="1840786" cy="585176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 dirty="0"/>
              </a:p>
            </p:txBody>
          </p:sp>
          <p:sp>
            <p:nvSpPr>
              <p:cNvPr id="16" name="Arrow: Right 15">
                <a:extLst>
                  <a:ext uri="{FF2B5EF4-FFF2-40B4-BE49-F238E27FC236}">
                    <a16:creationId xmlns:a16="http://schemas.microsoft.com/office/drawing/2014/main" id="{C6FEB165-0BEA-1E73-3397-68E13FB8582F}"/>
                  </a:ext>
                </a:extLst>
              </p:cNvPr>
              <p:cNvSpPr/>
              <p:nvPr/>
            </p:nvSpPr>
            <p:spPr>
              <a:xfrm>
                <a:off x="3848274" y="5705967"/>
                <a:ext cx="725217" cy="380609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EF93A49-024A-3F04-1071-78B79FEC0F2D}"/>
                  </a:ext>
                </a:extLst>
              </p:cNvPr>
              <p:cNvSpPr txBox="1"/>
              <p:nvPr/>
            </p:nvSpPr>
            <p:spPr>
              <a:xfrm>
                <a:off x="3758318" y="5372656"/>
                <a:ext cx="804941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select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760F0DF-320F-F25C-8687-ABFD7EE1EA03}"/>
                  </a:ext>
                </a:extLst>
              </p:cNvPr>
              <p:cNvSpPr txBox="1"/>
              <p:nvPr/>
            </p:nvSpPr>
            <p:spPr>
              <a:xfrm>
                <a:off x="4766362" y="4034657"/>
                <a:ext cx="702789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train</a:t>
                </a:r>
              </a:p>
            </p:txBody>
          </p:sp>
          <p:sp>
            <p:nvSpPr>
              <p:cNvPr id="19" name="Scroll: Vertical 18">
                <a:extLst>
                  <a:ext uri="{FF2B5EF4-FFF2-40B4-BE49-F238E27FC236}">
                    <a16:creationId xmlns:a16="http://schemas.microsoft.com/office/drawing/2014/main" id="{58ABD6A5-148D-9B36-C6B0-577BFD2134DA}"/>
                  </a:ext>
                </a:extLst>
              </p:cNvPr>
              <p:cNvSpPr/>
              <p:nvPr/>
            </p:nvSpPr>
            <p:spPr>
              <a:xfrm>
                <a:off x="1600096" y="990600"/>
                <a:ext cx="1676397" cy="1478224"/>
              </a:xfrm>
              <a:prstGeom prst="verticalScroll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bg1"/>
                    </a:solidFill>
                  </a:rPr>
                  <a:t>Rules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C60E39-63F9-3415-A4FC-05E16ECFEA0C}"/>
                  </a:ext>
                </a:extLst>
              </p:cNvPr>
              <p:cNvSpPr txBox="1"/>
              <p:nvPr/>
            </p:nvSpPr>
            <p:spPr>
              <a:xfrm>
                <a:off x="2142764" y="6237237"/>
                <a:ext cx="2099689" cy="3447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50" dirty="0">
                    <a:solidFill>
                      <a:schemeClr val="accent2"/>
                    </a:solidFill>
                  </a:rPr>
                  <a:t>Developers / owners</a:t>
                </a:r>
              </a:p>
            </p:txBody>
          </p:sp>
          <p:sp>
            <p:nvSpPr>
              <p:cNvPr id="21" name="Thought Bubble: Cloud 20">
                <a:extLst>
                  <a:ext uri="{FF2B5EF4-FFF2-40B4-BE49-F238E27FC236}">
                    <a16:creationId xmlns:a16="http://schemas.microsoft.com/office/drawing/2014/main" id="{12AB4813-7874-5DF2-0105-8AE8073AFD28}"/>
                  </a:ext>
                </a:extLst>
              </p:cNvPr>
              <p:cNvSpPr/>
              <p:nvPr/>
            </p:nvSpPr>
            <p:spPr>
              <a:xfrm>
                <a:off x="6780487" y="615149"/>
                <a:ext cx="1663352" cy="685791"/>
              </a:xfrm>
              <a:prstGeom prst="cloudCallout">
                <a:avLst>
                  <a:gd name="adj1" fmla="val -53096"/>
                  <a:gd name="adj2" fmla="val 65948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Goals</a:t>
                </a:r>
              </a:p>
            </p:txBody>
          </p:sp>
        </p:grpSp>
        <p:sp>
          <p:nvSpPr>
            <p:cNvPr id="26" name="Explosion: 14 Points 25">
              <a:extLst>
                <a:ext uri="{FF2B5EF4-FFF2-40B4-BE49-F238E27FC236}">
                  <a16:creationId xmlns:a16="http://schemas.microsoft.com/office/drawing/2014/main" id="{407FDD98-5879-C1FA-9418-4CEB791392FA}"/>
                </a:ext>
              </a:extLst>
            </p:cNvPr>
            <p:cNvSpPr/>
            <p:nvPr/>
          </p:nvSpPr>
          <p:spPr>
            <a:xfrm>
              <a:off x="2188079" y="4781931"/>
              <a:ext cx="1825809" cy="596477"/>
            </a:xfrm>
            <a:prstGeom prst="irregularSeal2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Generated Text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4566AF4-60EB-F8EF-3B84-66C3F67BCC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152" y="4777806"/>
              <a:ext cx="158696" cy="84075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05EC02-0490-D691-CA0E-7067963BE1AB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V="1">
              <a:off x="1564069" y="4042687"/>
              <a:ext cx="1435706" cy="42393"/>
            </a:xfrm>
            <a:prstGeom prst="line">
              <a:avLst/>
            </a:prstGeom>
            <a:ln>
              <a:headEnd type="arrow" w="med" len="med"/>
              <a:tailEnd type="arrow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04D843-9E70-9738-DF18-C678715897D3}"/>
                </a:ext>
              </a:extLst>
            </p:cNvPr>
            <p:cNvSpPr txBox="1"/>
            <p:nvPr/>
          </p:nvSpPr>
          <p:spPr>
            <a:xfrm>
              <a:off x="473549" y="4658807"/>
              <a:ext cx="722926" cy="17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Alignment?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9B57C0F-D4EC-297D-B837-A6C1BA97C563}"/>
                </a:ext>
              </a:extLst>
            </p:cNvPr>
            <p:cNvSpPr txBox="1"/>
            <p:nvPr/>
          </p:nvSpPr>
          <p:spPr>
            <a:xfrm>
              <a:off x="1920458" y="3860247"/>
              <a:ext cx="722926" cy="174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accent1"/>
                  </a:solidFill>
                </a:rPr>
                <a:t>Alignment?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EEFA7D2-4980-A89D-7113-860B5CE87DBF}"/>
                </a:ext>
              </a:extLst>
            </p:cNvPr>
            <p:cNvSpPr txBox="1"/>
            <p:nvPr/>
          </p:nvSpPr>
          <p:spPr>
            <a:xfrm>
              <a:off x="1055200" y="5234471"/>
              <a:ext cx="463147" cy="1436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accent2"/>
                  </a:solidFill>
                </a:rPr>
                <a:t>program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3BEC4449-0F42-F297-6269-8B9A0C8A2DFA}"/>
              </a:ext>
            </a:extLst>
          </p:cNvPr>
          <p:cNvSpPr txBox="1"/>
          <p:nvPr/>
        </p:nvSpPr>
        <p:spPr>
          <a:xfrm>
            <a:off x="623760" y="1584962"/>
            <a:ext cx="35197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“Prevent accidents, misuse, or other harmful consequences of AI.”</a:t>
            </a:r>
          </a:p>
        </p:txBody>
      </p:sp>
    </p:spTree>
    <p:extLst>
      <p:ext uri="{BB962C8B-B14F-4D97-AF65-F5344CB8AC3E}">
        <p14:creationId xmlns:p14="http://schemas.microsoft.com/office/powerpoint/2010/main" val="3716978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E89D55-5800-7960-D379-4B0DEBDA1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0"/>
            <a:ext cx="673584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D3EBB26-C99C-180B-943D-C62BC8C56CCA}"/>
              </a:ext>
            </a:extLst>
          </p:cNvPr>
          <p:cNvSpPr txBox="1"/>
          <p:nvPr/>
        </p:nvSpPr>
        <p:spPr>
          <a:xfrm>
            <a:off x="6934200" y="457200"/>
            <a:ext cx="2079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Some important points:</a:t>
            </a:r>
          </a:p>
          <a:p>
            <a:endParaRPr lang="en-US" sz="1600" b="0" i="0" dirty="0">
              <a:solidFill>
                <a:srgbClr val="0A2458"/>
              </a:solidFill>
              <a:effectLst/>
              <a:highlight>
                <a:srgbClr val="FFFFFF"/>
              </a:highlight>
              <a:latin typeface="MercurySSm-Book-Pro_We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Artificial Intelligence must be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safe and secure</a:t>
            </a: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Promoting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responsible innovation, competition, and collaboration</a:t>
            </a:r>
            <a:endParaRPr lang="en-US" sz="1600" b="1" dirty="0">
              <a:solidFill>
                <a:srgbClr val="0A2458"/>
              </a:solidFill>
              <a:highlight>
                <a:srgbClr val="FFFFFF"/>
              </a:highlight>
              <a:latin typeface="MercurySSm-Book-Pro_Web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Americans’ </a:t>
            </a:r>
            <a:r>
              <a:rPr lang="en-US" sz="1600" b="1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privacy and civil liberties </a:t>
            </a:r>
            <a:r>
              <a:rPr lang="en-US" sz="1600" b="0" i="0" dirty="0">
                <a:solidFill>
                  <a:srgbClr val="0A2458"/>
                </a:solidFill>
                <a:effectLst/>
                <a:highlight>
                  <a:srgbClr val="FFFFFF"/>
                </a:highlight>
                <a:latin typeface="MercurySSm-Book-Pro_Web"/>
              </a:rPr>
              <a:t>must be protected.</a:t>
            </a:r>
          </a:p>
          <a:p>
            <a:endParaRPr lang="en-US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D0290-83A7-DAD6-D51E-E582E4F1FEE8}"/>
              </a:ext>
            </a:extLst>
          </p:cNvPr>
          <p:cNvSpPr/>
          <p:nvPr/>
        </p:nvSpPr>
        <p:spPr>
          <a:xfrm>
            <a:off x="76200" y="76200"/>
            <a:ext cx="6735847" cy="67056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A640AA-ADC2-FBC4-05FC-76D9B975B84D}"/>
              </a:ext>
            </a:extLst>
          </p:cNvPr>
          <p:cNvCxnSpPr>
            <a:cxnSpLocks/>
          </p:cNvCxnSpPr>
          <p:nvPr/>
        </p:nvCxnSpPr>
        <p:spPr>
          <a:xfrm>
            <a:off x="2209800" y="4876800"/>
            <a:ext cx="11430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8F2478D-0D62-40E2-4F07-E112DA799242}"/>
              </a:ext>
            </a:extLst>
          </p:cNvPr>
          <p:cNvSpPr txBox="1"/>
          <p:nvPr/>
        </p:nvSpPr>
        <p:spPr>
          <a:xfrm>
            <a:off x="6204620" y="4495800"/>
            <a:ext cx="2765090" cy="175432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use of LLMs be regulated?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about copyright?</a:t>
            </a:r>
          </a:p>
        </p:txBody>
      </p:sp>
    </p:spTree>
    <p:extLst>
      <p:ext uri="{BB962C8B-B14F-4D97-AF65-F5344CB8AC3E}">
        <p14:creationId xmlns:p14="http://schemas.microsoft.com/office/powerpoint/2010/main" val="230514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BD99-2966-86AD-08AE-655C5DCA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212" y="1326724"/>
            <a:ext cx="3985902" cy="994172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98439-8719-8389-4FDA-5CE5821F2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12" y="2433494"/>
            <a:ext cx="3813986" cy="4119706"/>
          </a:xfrm>
        </p:spPr>
        <p:txBody>
          <a:bodyPr anchor="t">
            <a:normAutofit fontScale="92500"/>
          </a:bodyPr>
          <a:lstStyle/>
          <a:p>
            <a:r>
              <a:rPr lang="en-US" sz="1800" dirty="0"/>
              <a:t>LLMs are a powerful new generative AI technology which many applications.</a:t>
            </a:r>
          </a:p>
          <a:p>
            <a:endParaRPr lang="en-US" sz="1800" dirty="0"/>
          </a:p>
          <a:p>
            <a:r>
              <a:rPr lang="en-US" sz="1800" dirty="0"/>
              <a:t>Unfortunately, there are many open questions. For example:</a:t>
            </a:r>
          </a:p>
          <a:p>
            <a:pPr lvl="1"/>
            <a:r>
              <a:rPr lang="en-US" dirty="0"/>
              <a:t>How do LLMs reason and what are the </a:t>
            </a:r>
            <a:r>
              <a:rPr lang="en-US" b="1" dirty="0"/>
              <a:t>limits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make sure that LLMs generate factually </a:t>
            </a:r>
            <a:r>
              <a:rPr lang="en-US" b="1" dirty="0"/>
              <a:t>correct</a:t>
            </a:r>
            <a:r>
              <a:rPr lang="en-US" dirty="0"/>
              <a:t> </a:t>
            </a:r>
            <a:r>
              <a:rPr lang="en-US" b="1" dirty="0"/>
              <a:t>output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How do we fairly </a:t>
            </a:r>
            <a:r>
              <a:rPr lang="en-US" b="1" dirty="0"/>
              <a:t>compensate</a:t>
            </a:r>
            <a:r>
              <a:rPr lang="en-US" dirty="0"/>
              <a:t> the people who create the data that is used to train LLMs?</a:t>
            </a:r>
          </a:p>
          <a:p>
            <a:pPr lvl="1"/>
            <a:r>
              <a:rPr lang="en-US" dirty="0"/>
              <a:t>How do we use LLMs in </a:t>
            </a:r>
            <a:r>
              <a:rPr lang="en-US" b="1" dirty="0"/>
              <a:t>learning</a:t>
            </a:r>
            <a:r>
              <a:rPr lang="en-US" dirty="0"/>
              <a:t>, so human learning is not compromised?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F62D2A7-8207-488C-9F46-316BA81A1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19600" y="0"/>
            <a:ext cx="4724400" cy="4919011"/>
          </a:xfrm>
          <a:custGeom>
            <a:avLst/>
            <a:gdLst>
              <a:gd name="connsiteX0" fmla="*/ 0 w 5609220"/>
              <a:gd name="connsiteY0" fmla="*/ 0 h 5840278"/>
              <a:gd name="connsiteX1" fmla="*/ 4637091 w 5609220"/>
              <a:gd name="connsiteY1" fmla="*/ 0 h 5840278"/>
              <a:gd name="connsiteX2" fmla="*/ 4822569 w 5609220"/>
              <a:gd name="connsiteY2" fmla="*/ 204077 h 5840278"/>
              <a:gd name="connsiteX3" fmla="*/ 5609220 w 5609220"/>
              <a:gd name="connsiteY3" fmla="*/ 2395363 h 5840278"/>
              <a:gd name="connsiteX4" fmla="*/ 2164305 w 5609220"/>
              <a:gd name="connsiteY4" fmla="*/ 5840278 h 5840278"/>
              <a:gd name="connsiteX5" fmla="*/ 238220 w 5609220"/>
              <a:gd name="connsiteY5" fmla="*/ 5251941 h 5840278"/>
              <a:gd name="connsiteX6" fmla="*/ 0 w 5609220"/>
              <a:gd name="connsiteY6" fmla="*/ 5073803 h 58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09220" h="5840278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2AC6D7F-F068-4E11-BB06-F601D89BB9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61" y="1505"/>
            <a:ext cx="4583439" cy="4762908"/>
          </a:xfrm>
          <a:custGeom>
            <a:avLst/>
            <a:gdLst>
              <a:gd name="connsiteX0" fmla="*/ 1041368 w 5441859"/>
              <a:gd name="connsiteY0" fmla="*/ 0 h 5654940"/>
              <a:gd name="connsiteX1" fmla="*/ 5441859 w 5441859"/>
              <a:gd name="connsiteY1" fmla="*/ 0 h 5654940"/>
              <a:gd name="connsiteX2" fmla="*/ 5441859 w 5441859"/>
              <a:gd name="connsiteY2" fmla="*/ 4820612 h 5654940"/>
              <a:gd name="connsiteX3" fmla="*/ 5285166 w 5441859"/>
              <a:gd name="connsiteY3" fmla="*/ 4957981 h 5654940"/>
              <a:gd name="connsiteX4" fmla="*/ 3267719 w 5441859"/>
              <a:gd name="connsiteY4" fmla="*/ 5654940 h 5654940"/>
              <a:gd name="connsiteX5" fmla="*/ 0 w 5441859"/>
              <a:gd name="connsiteY5" fmla="*/ 2387221 h 5654940"/>
              <a:gd name="connsiteX6" fmla="*/ 957093 w 5441859"/>
              <a:gd name="connsiteY6" fmla="*/ 76595 h 5654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41859" h="565494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>
              <a:defRPr/>
            </a:pPr>
            <a:endParaRPr lang="en-US" sz="1350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Graphic 6" descr="Customer Review">
            <a:extLst>
              <a:ext uri="{FF2B5EF4-FFF2-40B4-BE49-F238E27FC236}">
                <a16:creationId xmlns:a16="http://schemas.microsoft.com/office/drawing/2014/main" id="{6CB1596C-C18D-3AE7-3130-B4CFF07098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2767" y="485518"/>
            <a:ext cx="3197870" cy="319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495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9eab711-90d1-4c0f-9775-bfb7f5e5a79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2C0C88D39C234FAEC96AAE0F671565" ma:contentTypeVersion="13" ma:contentTypeDescription="Create a new document." ma:contentTypeScope="" ma:versionID="910a4736c6ae9b0a74b637f589bed834">
  <xsd:schema xmlns:xsd="http://www.w3.org/2001/XMLSchema" xmlns:xs="http://www.w3.org/2001/XMLSchema" xmlns:p="http://schemas.microsoft.com/office/2006/metadata/properties" xmlns:ns3="49eab711-90d1-4c0f-9775-bfb7f5e5a799" xmlns:ns4="609867d6-2629-4535-86dd-ac3b97a3ffd8" targetNamespace="http://schemas.microsoft.com/office/2006/metadata/properties" ma:root="true" ma:fieldsID="56512280202f27bcbcd60b874abf9df2" ns3:_="" ns4:_="">
    <xsd:import namespace="49eab711-90d1-4c0f-9775-bfb7f5e5a799"/>
    <xsd:import namespace="609867d6-2629-4535-86dd-ac3b97a3ffd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b711-90d1-4c0f-9775-bfb7f5e5a7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9867d6-2629-4535-86dd-ac3b97a3ffd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49F902-3FEA-4340-AB71-BA3CC3945F6B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609867d6-2629-4535-86dd-ac3b97a3ffd8"/>
    <ds:schemaRef ds:uri="http://schemas.microsoft.com/office/infopath/2007/PartnerControls"/>
    <ds:schemaRef ds:uri="49eab711-90d1-4c0f-9775-bfb7f5e5a799"/>
  </ds:schemaRefs>
</ds:datastoreItem>
</file>

<file path=customXml/itemProps2.xml><?xml version="1.0" encoding="utf-8"?>
<ds:datastoreItem xmlns:ds="http://schemas.openxmlformats.org/officeDocument/2006/customXml" ds:itemID="{2BBCFA1F-F3A2-4180-962A-F86B4F5DD5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0EBFF6-BEC2-42C5-9895-72BE68ED8B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b711-90d1-4c0f-9775-bfb7f5e5a799"/>
    <ds:schemaRef ds:uri="609867d6-2629-4535-86dd-ac3b97a3ff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3785</TotalTime>
  <Words>600</Words>
  <Application>Microsoft Office PowerPoint</Application>
  <PresentationFormat>On-screen Show (4:3)</PresentationFormat>
  <Paragraphs>89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MercurySSm-Book-Pro_Web</vt:lpstr>
      <vt:lpstr>source sans pro</vt:lpstr>
      <vt:lpstr>Times New Roman</vt:lpstr>
      <vt:lpstr>Office Theme</vt:lpstr>
      <vt:lpstr>CS 5/7320  Artificial Intelligence  Introduction  AIMA Chapter 1</vt:lpstr>
      <vt:lpstr>Large Language Models (LLMs)</vt:lpstr>
      <vt:lpstr>Large Language Models (LLMs)</vt:lpstr>
      <vt:lpstr>How do Large Language Models fit into the AI Framework in this Course?</vt:lpstr>
      <vt:lpstr>Turing Test: Large Language Models (LLMs)</vt:lpstr>
      <vt:lpstr>The AI Effect:  AI gets no respect?</vt:lpstr>
      <vt:lpstr>AI Safety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Introduction</dc:title>
  <dc:creator>michael</dc:creator>
  <cp:lastModifiedBy>Hahsler, Michael</cp:lastModifiedBy>
  <cp:revision>59</cp:revision>
  <dcterms:created xsi:type="dcterms:W3CDTF">2021-01-29T15:10:36Z</dcterms:created>
  <dcterms:modified xsi:type="dcterms:W3CDTF">2024-06-07T19:09:26Z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0x010100E62C0C88D39C234FAEC96AAE0F671565</vt:lpwstr>
  </property>
</Properties>
</file>