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406" r:id="rId30"/>
    <p:sldId id="346" r:id="rId31"/>
    <p:sldId id="324" r:id="rId32"/>
    <p:sldId id="361" r:id="rId33"/>
    <p:sldId id="344" r:id="rId34"/>
    <p:sldId id="358" r:id="rId35"/>
    <p:sldId id="303" r:id="rId36"/>
    <p:sldId id="348" r:id="rId37"/>
    <p:sldId id="302" r:id="rId38"/>
    <p:sldId id="306" r:id="rId39"/>
    <p:sldId id="338" r:id="rId40"/>
    <p:sldId id="343" r:id="rId41"/>
    <p:sldId id="342" r:id="rId42"/>
    <p:sldId id="327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/>
            <a:t>Probabilities are long-run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613711"/>
          <a:ext cx="78867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Probabilities are long-run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613711"/>
        <a:ext cx="7886700" cy="1981350"/>
      </dsp:txXfrm>
    </dsp:sp>
    <dsp:sp modelId="{AB4ABA34-3E08-47C9-AA77-FAE853E5389A}">
      <dsp:nvSpPr>
        <dsp:cNvPr id="0" name=""/>
        <dsp:cNvSpPr/>
      </dsp:nvSpPr>
      <dsp:spPr>
        <a:xfrm>
          <a:off x="394335" y="36279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418833" y="387289"/>
        <a:ext cx="5471694" cy="452844"/>
      </dsp:txXfrm>
    </dsp:sp>
    <dsp:sp modelId="{E3E80759-9233-4547-B2D2-6AC2A5545E73}">
      <dsp:nvSpPr>
        <dsp:cNvPr id="0" name=""/>
        <dsp:cNvSpPr/>
      </dsp:nvSpPr>
      <dsp:spPr>
        <a:xfrm>
          <a:off x="0" y="2937781"/>
          <a:ext cx="78867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degrees of belief based on prior knowledge and updated by evidence.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update our degrees of belief given observations?</a:t>
          </a:r>
        </a:p>
      </dsp:txBody>
      <dsp:txXfrm>
        <a:off x="0" y="2937781"/>
        <a:ext cx="7886700" cy="1820700"/>
      </dsp:txXfrm>
    </dsp:sp>
    <dsp:sp modelId="{A073672D-5AF0-4362-A734-A2B74FC9D972}">
      <dsp:nvSpPr>
        <dsp:cNvPr id="0" name=""/>
        <dsp:cNvSpPr/>
      </dsp:nvSpPr>
      <dsp:spPr>
        <a:xfrm>
          <a:off x="394335" y="268686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418833" y="2711359"/>
        <a:ext cx="54716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Conditional Probability</a:t>
          </a:r>
        </a:p>
      </dsp:txBody>
      <dsp:txXfrm>
        <a:off x="2395239" y="1596826"/>
        <a:ext cx="1305521" cy="870346"/>
      </dsp:txXfrm>
    </dsp:sp>
    <dsp:sp modelId="{ACDC72BE-1F9B-416E-B33C-26F17CA6A98C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Bayes’ Theorem</a:t>
          </a: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7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tags" Target="../tags/tag3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5.xm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tags" Target="../tags/tag4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05200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E1CFF12-59F3-59CA-21C4-CA5E48211F39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</a:t>
            </a:r>
            <a:r>
              <a:rPr lang="en-US" sz="16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13ADA771-7020-32C3-F12E-FE78F731F11C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738F395-435E-847C-90E0-C724C544554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492754" y="1182906"/>
            <a:ext cx="1422647" cy="530225"/>
          </a:xfrm>
          <a:prstGeom prst="wedgeRectCallout">
            <a:avLst>
              <a:gd name="adj1" fmla="val -85680"/>
              <a:gd name="adj2" fmla="val 1266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Posteriori </a:t>
            </a:r>
          </a:p>
          <a:p>
            <a:pPr algn="ctr"/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2E086F0-8D7C-0EC8-F2D7-4D84BC82CB3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 joint probability table and the tables with conditional probabilities are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table,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  <a:blipFill>
                <a:blip r:embed="rId2"/>
                <a:stretch>
                  <a:fillRect l="-541" t="-3890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324100" y="1292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70531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124200" y="1600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89D9E89-C5F0-2461-EB5A-BAAEB860C74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ADE6991-984C-257B-5F86-21783EAEEAD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7EB357-945A-CFED-E9D9-115229D16BC2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02" y="1447800"/>
            <a:ext cx="258794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if we know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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in it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4649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2000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2000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2000" dirty="0"/>
                  <a:t>Chain rule </a:t>
                </a:r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endParaRPr lang="en-US" sz="20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independent if and only if:</a:t>
                </a:r>
              </a:p>
              <a:p>
                <a:pPr marL="0" indent="0">
                  <a:buNone/>
                  <a:defRPr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4649"/>
                <a:ext cx="7886700" cy="4351338"/>
              </a:xfrm>
              <a:blipFill>
                <a:blip r:embed="rId7"/>
                <a:stretch>
                  <a:fillRect l="-696" t="-154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87" y="2844618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86" y="4988326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99298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507461"/>
            <a:ext cx="7023790" cy="1025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9990F65-3D61-AE86-4D6A-23B36D0AA4BB}"/>
              </a:ext>
            </a:extLst>
          </p:cNvPr>
          <p:cNvGrpSpPr/>
          <p:nvPr/>
        </p:nvGrpSpPr>
        <p:grpSpPr>
          <a:xfrm>
            <a:off x="3788320" y="1926371"/>
            <a:ext cx="3943350" cy="672704"/>
            <a:chOff x="3752850" y="1935837"/>
            <a:chExt cx="3943350" cy="672704"/>
          </a:xfrm>
        </p:grpSpPr>
        <p:pic>
          <p:nvPicPr>
            <p:cNvPr id="17412" name="Picture 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1935837"/>
              <a:ext cx="2250126" cy="67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E783C2-B0C0-4B6C-8482-1736FD09DAD8}"/>
                    </a:ext>
                  </a:extLst>
                </p:cNvPr>
                <p:cNvSpPr txBox="1"/>
                <p:nvPr/>
              </p:nvSpPr>
              <p:spPr>
                <a:xfrm>
                  <a:off x="6210088" y="2059661"/>
                  <a:ext cx="14861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E783C2-B0C0-4B6C-8482-1736FD09D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088" y="2059661"/>
                  <a:ext cx="1486112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646" r="-69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BF9ED-169D-80CA-6B58-98047FE0D351}"/>
                  </a:ext>
                </a:extLst>
              </p:cNvPr>
              <p:cNvSpPr txBox="1"/>
              <p:nvPr/>
            </p:nvSpPr>
            <p:spPr>
              <a:xfrm>
                <a:off x="6664809" y="5235821"/>
                <a:ext cx="203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sz="2000" b="0" i="0" smtClean="0"/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BF9ED-169D-80CA-6B58-98047FE0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09" y="5235821"/>
                <a:ext cx="2032000" cy="400110"/>
              </a:xfrm>
              <a:prstGeom prst="rect">
                <a:avLst/>
              </a:prstGeom>
              <a:blipFill>
                <a:blip r:embed="rId14"/>
                <a:stretch>
                  <a:fillRect l="-2994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D370C-1488-81EF-AB09-75B5CD5870EC}"/>
                  </a:ext>
                </a:extLst>
              </p:cNvPr>
              <p:cNvSpPr txBox="1"/>
              <p:nvPr/>
            </p:nvSpPr>
            <p:spPr>
              <a:xfrm>
                <a:off x="6512409" y="6023724"/>
                <a:ext cx="233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m:rPr>
                        <m:nor/>
                      </m:rPr>
                      <a:rPr lang="en-US" sz="2000" b="0" i="0" smtClean="0"/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D370C-1488-81EF-AB09-75B5CD58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09" y="6023724"/>
                <a:ext cx="2336800" cy="400110"/>
              </a:xfrm>
              <a:prstGeom prst="rect">
                <a:avLst/>
              </a:prstGeom>
              <a:blipFill>
                <a:blip r:embed="rId15"/>
                <a:stretch>
                  <a:fillRect l="-26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theory: </a:t>
                </a: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927" t="-1958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1AA73DF3-6BBA-FC43-85BF-0437F78B7AC9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F845840-3D1F-509C-8BCB-EB19FF2CCE3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we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Examples: </a:t>
                </a:r>
              </a:p>
              <a:p>
                <a:pPr marL="342900" lvl="1" indent="0">
                  <a:buNone/>
                </a:pP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1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Notation: We use 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  <a:blipFill>
                <a:blip r:embed="rId3"/>
                <a:stretch>
                  <a:fillRect l="-1236" t="-2621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6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zebra. If the likelihood for cats is smaller, but the prior probability is much higher, cat may have a larger posterior probability!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blipFill>
                <a:blip r:embed="rId4"/>
                <a:stretch>
                  <a:fillRect l="-763" t="-2765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B266A29-C073-D54E-7A53-7522E57498C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48175B22-6475-9BDB-ADCF-86C2AF7349A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to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  <a:blipFill>
                <a:blip r:embed="rId3"/>
                <a:stretch>
                  <a:fillRect l="-850" t="-221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DC0E1F1D-D6B4-DA5F-4F80-8FDCC4C72D5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message.</a:t>
                </a:r>
              </a:p>
              <a:p>
                <a:r>
                  <a:rPr lang="en-US" sz="2400" dirty="0"/>
                  <a:t>Estimate parameters to make a MAP decision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F6477B6-999D-C6D0-03F9-B13D5269D9FE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Features: 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Extract document features as a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 in the message.</a:t>
                </a:r>
              </a:p>
              <a:p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10411A1-ED15-9724-A3AE-9470DCF4638C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use the simplifying assumption that each word is conditionally independent of the others given the message class (spam or not spam):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we can calculate the a posteriori probability after the evidence of the message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477676" y="5276053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4239418" y="574626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2816514" y="4701117"/>
            <a:ext cx="185225" cy="1905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2453306" y="5768293"/>
            <a:ext cx="11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5861545" y="5175745"/>
            <a:ext cx="228472" cy="13072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317569" y="5930555"/>
            <a:ext cx="33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likelihoods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(presents and absence of words)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5B04C96-10F9-BBD3-65F3-6DD2D4C74A61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C8B9C0B-F04B-11A9-FF0E-90EB62CC1768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Needed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541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925315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581045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581045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010915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5810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3035740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4DA7A6-D943-3AAD-1E9A-A3066A92C62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0|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93966BA-08F9-1BA9-ABF4-FF790C48BDB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/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  <a:blipFill>
                <a:blip r:embed="rId8"/>
                <a:stretch>
                  <a:fillRect t="-5455" r="-7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5C41C5-FC69-BCA7-884F-BF4DEDA41017}"/>
              </a:ext>
            </a:extLst>
          </p:cNvPr>
          <p:cNvSpPr/>
          <p:nvPr/>
        </p:nvSpPr>
        <p:spPr>
          <a:xfrm>
            <a:off x="2153039" y="160020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0C31B-E541-4B8E-52FB-9E103A8BCBA6}"/>
              </a:ext>
            </a:extLst>
          </p:cNvPr>
          <p:cNvSpPr/>
          <p:nvPr/>
        </p:nvSpPr>
        <p:spPr>
          <a:xfrm>
            <a:off x="2229239" y="1938755"/>
            <a:ext cx="29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messages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  <a:endParaRPr lang="en-US" sz="16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E5C52-336E-B14F-B4A8-4B91BA1D9629}"/>
              </a:ext>
            </a:extLst>
          </p:cNvPr>
          <p:cNvCxnSpPr>
            <a:cxnSpLocks/>
          </p:cNvCxnSpPr>
          <p:nvPr/>
        </p:nvCxnSpPr>
        <p:spPr>
          <a:xfrm>
            <a:off x="2233341" y="1938755"/>
            <a:ext cx="2942026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/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1|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6CC5B0-EB47-85D9-6395-592DA5E435B4}"/>
              </a:ext>
            </a:extLst>
          </p:cNvPr>
          <p:cNvSpPr/>
          <p:nvPr/>
        </p:nvSpPr>
        <p:spPr>
          <a:xfrm>
            <a:off x="3043586" y="2224968"/>
            <a:ext cx="4012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4216-B11D-5C1C-D4CC-708A0EB9E81A}"/>
              </a:ext>
            </a:extLst>
          </p:cNvPr>
          <p:cNvSpPr/>
          <p:nvPr/>
        </p:nvSpPr>
        <p:spPr>
          <a:xfrm>
            <a:off x="3276600" y="2557046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spam messages</a:t>
            </a:r>
            <a:r>
              <a:rPr lang="en-US" sz="1600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C46B8-7E57-C381-3E04-260477510D05}"/>
              </a:ext>
            </a:extLst>
          </p:cNvPr>
          <p:cNvCxnSpPr>
            <a:cxnSpLocks/>
          </p:cNvCxnSpPr>
          <p:nvPr/>
        </p:nvCxnSpPr>
        <p:spPr>
          <a:xfrm>
            <a:off x="3136521" y="2548822"/>
            <a:ext cx="382664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61595" y="1129245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</a:extLst>
          </p:cNvPr>
          <p:cNvSpPr/>
          <p:nvPr/>
        </p:nvSpPr>
        <p:spPr>
          <a:xfrm>
            <a:off x="7086599" y="1676400"/>
            <a:ext cx="1782001" cy="575674"/>
          </a:xfrm>
          <a:prstGeom prst="wedgeRoundRectCallout">
            <a:avLst>
              <a:gd name="adj1" fmla="val -56389"/>
              <a:gd name="adj2" fmla="val 683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requires:</a:t>
            </a:r>
            <a:endParaRPr lang="en-US" sz="2500" dirty="0"/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Estimating probabilities of outcomes for different actions.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Assign utility to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 decision rule</a:t>
            </a:r>
            <a:br>
              <a:rPr lang="en-US" sz="2800" dirty="0"/>
            </a:br>
            <a:r>
              <a:rPr lang="en-US" sz="2800" dirty="0"/>
              <a:t>Choose the most likely outcome by minimizing expected 0-1 loss. Required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Estimate prior probabilities of outcomes and the likelihood of seeing evidence given different outcomes.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Use the evidence to update the probability of the outcome.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  <a:p>
            <a:r>
              <a:rPr lang="en-US" sz="2800" dirty="0"/>
              <a:t>Issue is that we need to define/learn the complete joint probability distribution! Much of ML is about overcoming this issue.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5FAA03-4652-4AFA-1FC9-7989D1406C8F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824444DA-2761-A30D-FCCE-4F4919CDE7F2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4276</Words>
  <Application>Microsoft Office PowerPoint</Application>
  <PresentationFormat>On-screen Show (4:3)</PresentationFormat>
  <Paragraphs>553</Paragraphs>
  <Slides>42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Wingdings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Issue With Applying Bayes’ Theorem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Probability Recap</vt:lpstr>
      <vt:lpstr>Bayesian Decision Making Making Decisions Under Uncertainty Based on Evidence</vt:lpstr>
      <vt:lpstr>Probabilistic Inference</vt:lpstr>
      <vt:lpstr>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Bag of Words from NLP</vt:lpstr>
      <vt:lpstr>Naïve Bayes Spam Filter Using Words</vt:lpstr>
      <vt:lpstr>Model and Parameters</vt:lpstr>
      <vt:lpstr>Parameter Estimation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41</cp:revision>
  <dcterms:created xsi:type="dcterms:W3CDTF">2020-12-02T20:47:32Z</dcterms:created>
  <dcterms:modified xsi:type="dcterms:W3CDTF">2024-05-19T15:38:03Z</dcterms:modified>
</cp:coreProperties>
</file>