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113" d="100"/>
          <a:sy n="113" d="100"/>
        </p:scale>
        <p:origin x="122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79649" y="887917"/>
          <a:ext cx="5098725" cy="446080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46963" y="111095"/>
          <a:ext cx="2117407" cy="888766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23170" y="0"/>
          <a:ext cx="3493733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 dirty="0"/>
            <a:t>Exploration</a:t>
          </a:r>
          <a:r>
            <a:rPr lang="en-US" sz="1500" kern="1200" dirty="0"/>
            <a:t>: perform more playouts from states that currently have no or few playouts.</a:t>
          </a:r>
        </a:p>
      </dsp:txBody>
      <dsp:txXfrm>
        <a:off x="3123170" y="0"/>
        <a:ext cx="3493733" cy="933204"/>
      </dsp:txXfrm>
    </dsp:sp>
    <dsp:sp modelId="{EC55A2F8-97C2-4D3B-ADF8-DBE6FB6A38DF}">
      <dsp:nvSpPr>
        <dsp:cNvPr id="0" name=""/>
        <dsp:cNvSpPr/>
      </dsp:nvSpPr>
      <dsp:spPr>
        <a:xfrm>
          <a:off x="4093654" y="1222053"/>
          <a:ext cx="2117407" cy="888766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2187" y="1288711"/>
          <a:ext cx="3971601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202187" y="1288711"/>
        <a:ext cx="3971601" cy="933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B7EA5C9-3F50-8BE1-FDF2-228EDC3D8409}"/>
              </a:ext>
            </a:extLst>
          </p:cNvPr>
          <p:cNvSpPr/>
          <p:nvPr/>
        </p:nvSpPr>
        <p:spPr>
          <a:xfrm>
            <a:off x="4648200" y="4419636"/>
            <a:ext cx="1726390" cy="807240"/>
          </a:xfrm>
          <a:prstGeom prst="wedgeRoundRectCallout">
            <a:avLst>
              <a:gd name="adj1" fmla="val -95341"/>
              <a:gd name="adj2" fmla="val -26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How do we determine the MVs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 animBg="1"/>
      <p:bldP spid="44" grpId="0" animBg="1"/>
      <p:bldP spid="8" grpId="0"/>
      <p:bldP spid="9" grpId="0"/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502002"/>
          </a:xfrm>
          <a:prstGeom prst="wedgeRectCallout">
            <a:avLst>
              <a:gd name="adj1" fmla="val -82131"/>
              <a:gd name="adj2" fmla="val -4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 Find the maximum.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895600" y="5791200"/>
            <a:ext cx="2438400" cy="551960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  <a:p>
            <a:pPr algn="ctr"/>
            <a:r>
              <a:rPr lang="en-US" dirty="0"/>
              <a:t>Find the minimum.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r>
              <a:rPr lang="en-US" sz="2000" dirty="0"/>
              <a:t>Games are episodic.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  <a:blipFill>
                <a:blip r:embed="rId5"/>
                <a:stretch>
                  <a:fillRect l="-1444" t="-909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best-known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best-known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>
            <a:cxnSpLocks/>
          </p:cNvCxnSpPr>
          <p:nvPr/>
        </p:nvCxnSpPr>
        <p:spPr>
          <a:xfrm>
            <a:off x="762000" y="4114800"/>
            <a:ext cx="77533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143289" y="1295962"/>
            <a:ext cx="4292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HMV = heuristic minimax value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A9C53-3F07-F8E1-1F5E-D326AE1351B4}"/>
              </a:ext>
            </a:extLst>
          </p:cNvPr>
          <p:cNvSpPr txBox="1"/>
          <p:nvPr/>
        </p:nvSpPr>
        <p:spPr>
          <a:xfrm>
            <a:off x="5576001" y="5957475"/>
            <a:ext cx="25717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also called: search with a “look ahead” of 2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5605613" y="2300230"/>
            <a:ext cx="82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324600" y="1686580"/>
            <a:ext cx="262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1600" dirty="0">
                <a:solidFill>
                  <a:srgbClr val="FF0000"/>
                </a:solidFill>
              </a:rPr>
              <a:t>… prune low HMV actions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62000" y="4114801"/>
            <a:ext cx="7543800" cy="324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6615-1DE4-C6C8-D0E2-671D50092CC2}"/>
              </a:ext>
            </a:extLst>
          </p:cNvPr>
          <p:cNvCxnSpPr>
            <a:cxnSpLocks/>
          </p:cNvCxnSpPr>
          <p:nvPr/>
        </p:nvCxnSpPr>
        <p:spPr>
          <a:xfrm>
            <a:off x="4876802" y="3149896"/>
            <a:ext cx="295274" cy="27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3AFB8-A28D-4B7F-AEEA-3B2ADA2968EB}"/>
              </a:ext>
            </a:extLst>
          </p:cNvPr>
          <p:cNvCxnSpPr>
            <a:cxnSpLocks/>
          </p:cNvCxnSpPr>
          <p:nvPr/>
        </p:nvCxnSpPr>
        <p:spPr>
          <a:xfrm flipH="1">
            <a:off x="5460444" y="3126489"/>
            <a:ext cx="80726" cy="30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77017-6EFB-70DA-1820-6F4A23FA9FF0}"/>
              </a:ext>
            </a:extLst>
          </p:cNvPr>
          <p:cNvCxnSpPr>
            <a:cxnSpLocks/>
          </p:cNvCxnSpPr>
          <p:nvPr/>
        </p:nvCxnSpPr>
        <p:spPr>
          <a:xfrm flipH="1">
            <a:off x="6477000" y="3124434"/>
            <a:ext cx="359453" cy="28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  <a:blipFill>
                <a:blip r:embed="rId2"/>
                <a:stretch>
                  <a:fillRect l="-484" t="-1127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playout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 make the tree very wide).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results in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Optimality 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endParaRPr lang="en-US" dirty="0"/>
              </a:p>
              <a:p>
                <a:r>
                  <a:rPr lang="en-US" dirty="0"/>
                  <a:t>Typical strategy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 budget for the move.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 (i.e., good moves).</a:t>
            </a:r>
          </a:p>
          <a:p>
            <a:pPr marL="0" indent="0">
              <a:buNone/>
            </a:pPr>
            <a:r>
              <a:rPr lang="en-US" dirty="0"/>
              <a:t>This presents the following tradeoff: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981492"/>
              </p:ext>
            </p:extLst>
          </p:nvPr>
        </p:nvGraphicFramePr>
        <p:xfrm>
          <a:off x="1019175" y="4270958"/>
          <a:ext cx="7058025" cy="222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a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Pure Monte Carlo </a:t>
            </a:r>
            <a:r>
              <a:rPr lang="en-US" sz="2400" dirty="0"/>
              <a:t>search always start playouts from a given state.</a:t>
            </a:r>
          </a:p>
          <a:p>
            <a:pPr marL="0" indent="0">
              <a:buNone/>
            </a:pPr>
            <a:r>
              <a:rPr lang="en-US" sz="2400" b="1" dirty="0"/>
              <a:t>Monte Carlo Tree Search </a:t>
            </a:r>
            <a:r>
              <a:rPr lang="en-US" sz="2400" dirty="0"/>
              <a:t>builds a </a:t>
            </a:r>
            <a:r>
              <a:rPr lang="en-US" sz="2400" b="1" dirty="0"/>
              <a:t>partial game tree </a:t>
            </a:r>
            <a:r>
              <a:rPr lang="en-US" sz="2400" dirty="0"/>
              <a:t>and can start playouts from any state (node) in that tree.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considerations:</a:t>
            </a:r>
          </a:p>
          <a:p>
            <a:r>
              <a:rPr lang="en-US" sz="2400" dirty="0"/>
              <a:t>We can use UCB1 as the </a:t>
            </a:r>
            <a:r>
              <a:rPr lang="en-US" sz="2400" b="1" dirty="0"/>
              <a:t>selection strategy</a:t>
            </a:r>
            <a:r>
              <a:rPr lang="en-US" sz="2400" dirty="0"/>
              <a:t> to decide what part of the tree we should focus on for the next playout. This balances exploration and exploitation.</a:t>
            </a:r>
          </a:p>
          <a:p>
            <a:r>
              <a:rPr lang="en-US" sz="2400" dirty="0"/>
              <a:t>We typically can only store a small </a:t>
            </a:r>
            <a:r>
              <a:rPr lang="en-US" sz="2400" b="1" dirty="0"/>
              <a:t>part of the game tree</a:t>
            </a:r>
            <a:r>
              <a:rPr lang="en-US" sz="2400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a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Play 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Symbol (x/o) is placed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562350" y="5943600"/>
            <a:ext cx="533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terminal 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C66EB-52F1-37CC-C861-DA25F3FB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t="50522" r="71698" b="35151"/>
          <a:stretch/>
        </p:blipFill>
        <p:spPr>
          <a:xfrm>
            <a:off x="4756234" y="4186713"/>
            <a:ext cx="533400" cy="703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067819" cy="625473"/>
          </a:xfrm>
          <a:prstGeom prst="wedgeRectCallout">
            <a:avLst>
              <a:gd name="adj1" fmla="val 51634"/>
              <a:gd name="adj2" fmla="val 825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12648</TotalTime>
  <Words>3260</Words>
  <Application>Microsoft Office PowerPoint</Application>
  <PresentationFormat>On-screen Show (4:3)</PresentationFormat>
  <Paragraphs>452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 (MCTS)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69</cp:revision>
  <dcterms:created xsi:type="dcterms:W3CDTF">2021-03-18T20:20:32Z</dcterms:created>
  <dcterms:modified xsi:type="dcterms:W3CDTF">2023-11-01T17:28:26Z</dcterms:modified>
</cp:coreProperties>
</file>