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5" r:id="rId36"/>
    <p:sldId id="316" r:id="rId37"/>
    <p:sldId id="313" r:id="rId38"/>
    <p:sldId id="299"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70" d="100"/>
          <a:sy n="70" d="100"/>
        </p:scale>
        <p:origin x="170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8/11/2023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 and can predict the outcome of 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767160" cy="391495"/>
            </a:xfrm>
            <a:prstGeom prst="rect">
              <a:avLst/>
            </a:prstGeom>
          </p:spPr>
          <p:txBody>
            <a:bodyPr wrap="none">
              <a:spAutoFit/>
            </a:bodyPr>
            <a:lstStyle/>
            <a:p>
              <a:r>
                <a:rPr lang="en-US" dirty="0"/>
                <a:t>Multi</a:t>
              </a:r>
            </a:p>
          </p:txBody>
        </p:sp>
        <p:sp>
          <p:nvSpPr>
            <p:cNvPr id="21" name="Rectangle 20"/>
            <p:cNvSpPr/>
            <p:nvPr/>
          </p:nvSpPr>
          <p:spPr>
            <a:xfrm>
              <a:off x="5611572" y="6027617"/>
              <a:ext cx="767160" cy="391495"/>
            </a:xfrm>
            <a:prstGeom prst="rect">
              <a:avLst/>
            </a:prstGeom>
          </p:spPr>
          <p:txBody>
            <a:bodyPr wrap="none">
              <a:spAutoFit/>
            </a:bodyPr>
            <a:lstStyle/>
            <a:p>
              <a:r>
                <a:rPr lang="en-US" dirty="0"/>
                <a:t>Multi</a:t>
              </a:r>
            </a:p>
          </p:txBody>
        </p:sp>
        <p:sp>
          <p:nvSpPr>
            <p:cNvPr id="22" name="Rectangle 21"/>
            <p:cNvSpPr/>
            <p:nvPr/>
          </p:nvSpPr>
          <p:spPr>
            <a:xfrm>
              <a:off x="7516573" y="6046727"/>
              <a:ext cx="767160"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agent does not know about the performance measure, but well-designed rules can lead to good performance.</a:t>
            </a:r>
          </a:p>
          <a:p>
            <a:r>
              <a:rPr lang="en-US" dirty="0"/>
              <a:t>The agent needs no memory and ignores all past percepts.</a:t>
            </a:r>
          </a:p>
        </p:txBody>
      </p:sp>
      <p:sp>
        <p:nvSpPr>
          <p:cNvPr id="2" name="Rectangle 1">
            <a:extLst>
              <a:ext uri="{FF2B5EF4-FFF2-40B4-BE49-F238E27FC236}">
                <a16:creationId xmlns:a16="http://schemas.microsoft.com/office/drawing/2014/main" id="{85F931F8-34A1-48EC-9F54-75986756E228}"/>
              </a:ext>
            </a:extLst>
          </p:cNvPr>
          <p:cNvSpPr/>
          <p:nvPr/>
        </p:nvSpPr>
        <p:spPr>
          <a:xfrm>
            <a:off x="405084" y="6159150"/>
            <a:ext cx="8110265" cy="369332"/>
          </a:xfrm>
          <a:prstGeom prst="rect">
            <a:avLst/>
          </a:prstGeom>
        </p:spPr>
        <p:txBody>
          <a:bodyPr wrap="square">
            <a:spAutoFit/>
          </a:bodyPr>
          <a:lstStyle/>
          <a:p>
            <a:r>
              <a:rPr lang="en-US" b="1" dirty="0"/>
              <a:t>Example</a:t>
            </a:r>
            <a:r>
              <a:rPr lang="en-US" dirty="0"/>
              <a:t>: A simple vacuum cleaner that uses rules based on its current sensor input.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958951"/>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4"/>
                <a:stretch>
                  <a:fillRect b="-13333"/>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6"/>
            <a:ext cx="7886700" cy="1192878"/>
          </a:xfrm>
        </p:spPr>
        <p:txBody>
          <a:bodyPr>
            <a:normAutofit fontScale="92500" lnSpcReduction="1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a:t>
            </a:r>
          </a:p>
          <a:p>
            <a:r>
              <a:rPr lang="en-US" dirty="0"/>
              <a:t>There is now more information for the </a:t>
            </a:r>
            <a:r>
              <a:rPr lang="en-US" b="1" dirty="0">
                <a:solidFill>
                  <a:srgbClr val="FF0000"/>
                </a:solidFill>
              </a:rPr>
              <a:t>rules</a:t>
            </a:r>
            <a:r>
              <a:rPr lang="en-US" dirty="0"/>
              <a:t> to make better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A vacuum cleaner that remembers were it has already cleaned.</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171509"/>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171509"/>
                <a:ext cx="1447800" cy="369332"/>
              </a:xfrm>
              <a:prstGeom prst="rect">
                <a:avLst/>
              </a:prstGeom>
              <a:blipFill>
                <a:blip r:embed="rId4"/>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773" t="-1372"/>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a:t>
            </a:r>
            <a:r>
              <a:rPr lang="en-US" dirty="0"/>
              <a:t>.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1893636" y="5643173"/>
                <a:ext cx="5181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argmin</m:t>
                              </m:r>
                            </m:e>
                            <m:sub>
                              <m:r>
                                <m:rPr>
                                  <m:sty m:val="p"/>
                                </m:rPr>
                                <a:rPr lang="en-US" b="0" i="0" smtClean="0">
                                  <a:latin typeface="Cambria Math" panose="02040503050406030204" pitchFamily="18" charset="0"/>
                                </a:rPr>
                                <m:t>a</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rPr>
                            <m:t>[</m:t>
                          </m:r>
                          <m:r>
                            <a:rPr lang="en-US" i="1">
                              <a:latin typeface="Cambria Math" panose="02040503050406030204" pitchFamily="18" charset="0"/>
                            </a:rPr>
                            <m:t>𝑐𝑜𝑠𝑡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𝑔𝑜𝑎𝑙</m:t>
                              </m:r>
                            </m:e>
                          </m:d>
                          <m:r>
                            <a:rPr lang="en-US" i="1">
                              <a:latin typeface="Cambria Math" panose="02040503050406030204" pitchFamily="18" charset="0"/>
                            </a:rPr>
                            <m:t>]</m:t>
                          </m:r>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1893636" y="5643173"/>
                <a:ext cx="5181600" cy="369332"/>
              </a:xfrm>
              <a:prstGeom prst="rect">
                <a:avLst/>
              </a:prstGeom>
              <a:blipFill>
                <a:blip r:embed="rId4"/>
                <a:stretch>
                  <a:fillRect b="-16667"/>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95941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lnSpcReduction="100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Performance measure: Choose actions to maximize expected utility over time (i.e., stay in desirable states).</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773" t="-6612" r="-618" b="-8264"/>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44840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457200" y="618702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907784"/>
                <a:ext cx="3048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r>
                                <m:rPr>
                                  <m:sty m:val="p"/>
                                </m:rPr>
                                <a:rPr lang="en-US" b="0" i="0" smtClean="0">
                                  <a:latin typeface="Cambria Math" panose="02040503050406030204" pitchFamily="18" charset="0"/>
                                </a:rPr>
                                <m:t>a</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907784"/>
                <a:ext cx="3048000" cy="972702"/>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2" y="339885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42922" y="4125242"/>
            <a:ext cx="1530052" cy="646331"/>
          </a:xfrm>
          <a:prstGeom prst="rect">
            <a:avLst/>
          </a:prstGeom>
          <a:noFill/>
        </p:spPr>
        <p:txBody>
          <a:bodyPr wrap="square" rtlCol="0">
            <a:spAutoFit/>
          </a:bodyPr>
          <a:lstStyle/>
          <a:p>
            <a:pPr algn="ctr"/>
            <a:r>
              <a:rPr lang="en-US" dirty="0"/>
              <a:t>Expected future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5078084"/>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Modern Robot Vacuum?</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959905"/>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09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3048000" y="6063112"/>
            <a:ext cx="3224024" cy="646331"/>
          </a:xfrm>
          <a:prstGeom prst="rect">
            <a:avLst/>
          </a:prstGeom>
          <a:noFill/>
        </p:spPr>
        <p:txBody>
          <a:bodyPr wrap="none" rtlCol="0">
            <a:spAutoFit/>
          </a:bodyPr>
          <a:lstStyle/>
          <a:p>
            <a:pPr marL="285750" indent="-285750">
              <a:buFont typeface="Arial" panose="020B0604020202020204" pitchFamily="34" charset="0"/>
              <a:buChar char="•"/>
            </a:pPr>
            <a:r>
              <a:rPr lang="en-US" dirty="0"/>
              <a:t>Does it pass the Touring test?</a:t>
            </a:r>
          </a:p>
          <a:p>
            <a:pPr marL="285750" indent="-285750">
              <a:buFont typeface="Arial" panose="020B0604020202020204" pitchFamily="34" charset="0"/>
              <a:buChar char="•"/>
            </a:pPr>
            <a:r>
              <a:rPr lang="en-US" dirty="0"/>
              <a:t>Is it a rational agent?</a:t>
            </a:r>
          </a:p>
        </p:txBody>
      </p:sp>
    </p:spTree>
    <p:extLst>
      <p:ext uri="{BB962C8B-B14F-4D97-AF65-F5344CB8AC3E}">
        <p14:creationId xmlns:p14="http://schemas.microsoft.com/office/powerpoint/2010/main" val="3434945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711007976"/>
              </p:ext>
            </p:extLst>
          </p:nvPr>
        </p:nvGraphicFramePr>
        <p:xfrm>
          <a:off x="290540" y="27352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929807" y="5170970"/>
            <a:ext cx="3962400" cy="646331"/>
          </a:xfrm>
          <a:prstGeom prst="rect">
            <a:avLst/>
          </a:prstGeom>
          <a:noFill/>
        </p:spPr>
        <p:txBody>
          <a:bodyPr wrap="square" rtlCol="0">
            <a:spAutoFit/>
          </a:bodyPr>
          <a:lstStyle/>
          <a:p>
            <a:pPr lvl="0"/>
            <a:r>
              <a:rPr lang="en-US" dirty="0"/>
              <a:t>R</a:t>
            </a:r>
            <a:r>
              <a:rPr lang="en-US" sz="1800" dirty="0"/>
              <a:t>eact to unforeseen issues like a child running in front of the car quickly.</a:t>
            </a:r>
            <a:endParaRPr lang="en-US" dirty="0"/>
          </a:p>
        </p:txBody>
      </p:sp>
      <p:sp>
        <p:nvSpPr>
          <p:cNvPr id="6" name="TextBox 5">
            <a:extLst>
              <a:ext uri="{FF2B5EF4-FFF2-40B4-BE49-F238E27FC236}">
                <a16:creationId xmlns:a16="http://schemas.microsoft.com/office/drawing/2014/main" id="{2D499C2C-DA7C-4702-8951-9F3A8E6E1800}"/>
              </a:ext>
            </a:extLst>
          </p:cNvPr>
          <p:cNvSpPr txBox="1"/>
          <p:nvPr/>
        </p:nvSpPr>
        <p:spPr>
          <a:xfrm>
            <a:off x="3933926" y="3058805"/>
            <a:ext cx="5137400" cy="646331"/>
          </a:xfrm>
          <a:prstGeom prst="rect">
            <a:avLst/>
          </a:prstGeom>
          <a:noFill/>
        </p:spPr>
        <p:txBody>
          <a:bodyPr wrap="square" rtlCol="0">
            <a:spAutoFit/>
          </a:bodyPr>
          <a:lstStyle/>
          <a:p>
            <a:pPr lvl="0"/>
            <a:r>
              <a:rPr lang="en-US" sz="18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929806" y="3907091"/>
            <a:ext cx="3550150" cy="369332"/>
          </a:xfrm>
          <a:prstGeom prst="rect">
            <a:avLst/>
          </a:prstGeom>
          <a:noFill/>
        </p:spPr>
        <p:txBody>
          <a:bodyPr wrap="square" rtlCol="0">
            <a:spAutoFit/>
          </a:bodyPr>
          <a:lstStyle/>
          <a:p>
            <a:pPr lvl="0"/>
            <a:r>
              <a:rPr lang="en-US" sz="18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66448" y="42976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459494"/>
            <a:ext cx="4923653" cy="646331"/>
          </a:xfrm>
          <a:prstGeom prst="rect">
            <a:avLst/>
          </a:prstGeom>
          <a:noFill/>
        </p:spPr>
        <p:txBody>
          <a:bodyPr wrap="square" rtlCol="0">
            <a:spAutoFit/>
          </a:bodyPr>
          <a:lstStyle/>
          <a:p>
            <a:pPr lvl="0"/>
            <a:r>
              <a:rPr lang="en-US" dirty="0"/>
              <a:t>Remember where every other car is and calculate where they will be in the next few seconds.</a:t>
            </a:r>
          </a:p>
        </p:txBody>
      </p:sp>
    </p:spTree>
    <p:extLst>
      <p:ext uri="{BB962C8B-B14F-4D97-AF65-F5344CB8AC3E}">
        <p14:creationId xmlns:p14="http://schemas.microsoft.com/office/powerpoint/2010/main" val="1386669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mc:Choice xmlns:a14="http://schemas.microsoft.com/office/drawing/2010/main"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22606</TotalTime>
  <Words>2375</Words>
  <Application>Microsoft Office PowerPoint</Application>
  <PresentationFormat>On-screen Show (4:3)</PresentationFormat>
  <Paragraphs>445</Paragraphs>
  <Slides>38</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a Modern Robot Vacuum?</vt:lpstr>
      <vt:lpstr>What Type of Intelligent  Agent is this?</vt:lpstr>
      <vt:lpstr>PEAS Description of ChatGPT</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173</cp:revision>
  <cp:lastPrinted>2021-08-30T18:56:39Z</cp:lastPrinted>
  <dcterms:created xsi:type="dcterms:W3CDTF">2003-12-17T02:32:09Z</dcterms:created>
  <dcterms:modified xsi:type="dcterms:W3CDTF">2023-08-11T20:09:08Z</dcterms:modified>
</cp:coreProperties>
</file>