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372" r:id="rId2"/>
    <p:sldId id="387" r:id="rId3"/>
    <p:sldId id="379" r:id="rId4"/>
    <p:sldId id="259" r:id="rId5"/>
    <p:sldId id="376" r:id="rId6"/>
    <p:sldId id="388" r:id="rId7"/>
    <p:sldId id="360" r:id="rId8"/>
    <p:sldId id="390" r:id="rId9"/>
    <p:sldId id="281" r:id="rId10"/>
    <p:sldId id="371" r:id="rId11"/>
    <p:sldId id="282" r:id="rId12"/>
    <p:sldId id="377" r:id="rId13"/>
    <p:sldId id="370" r:id="rId14"/>
    <p:sldId id="272" r:id="rId15"/>
    <p:sldId id="280" r:id="rId16"/>
    <p:sldId id="365" r:id="rId17"/>
    <p:sldId id="361" r:id="rId18"/>
    <p:sldId id="362" r:id="rId19"/>
    <p:sldId id="363" r:id="rId20"/>
    <p:sldId id="364" r:id="rId21"/>
    <p:sldId id="367" r:id="rId22"/>
    <p:sldId id="368" r:id="rId23"/>
    <p:sldId id="382" r:id="rId24"/>
    <p:sldId id="383" r:id="rId25"/>
    <p:sldId id="330" r:id="rId26"/>
    <p:sldId id="373" r:id="rId27"/>
    <p:sldId id="391" r:id="rId28"/>
    <p:sldId id="260" r:id="rId29"/>
    <p:sldId id="261" r:id="rId30"/>
    <p:sldId id="266" r:id="rId31"/>
    <p:sldId id="268" r:id="rId32"/>
    <p:sldId id="270" r:id="rId33"/>
    <p:sldId id="271" r:id="rId34"/>
    <p:sldId id="374" r:id="rId35"/>
    <p:sldId id="326" r:id="rId36"/>
    <p:sldId id="378" r:id="rId37"/>
    <p:sldId id="381" r:id="rId38"/>
    <p:sldId id="389" r:id="rId39"/>
    <p:sldId id="384" r:id="rId40"/>
    <p:sldId id="385" r:id="rId41"/>
    <p:sldId id="386" r:id="rId42"/>
    <p:sldId id="392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2" autoAdjust="0"/>
    <p:restoredTop sz="79866" autoAdjust="0"/>
  </p:normalViewPr>
  <p:slideViewPr>
    <p:cSldViewPr>
      <p:cViewPr varScale="1">
        <p:scale>
          <a:sx n="113" d="100"/>
          <a:sy n="113" d="100"/>
        </p:scale>
        <p:origin x="165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/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B3089079-62BF-4236-BDC5-31C483C867A5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Propositional </a:t>
          </a:r>
        </a:p>
      </dgm:t>
    </dgm:pt>
    <dgm:pt modelId="{E728F6A4-4303-4ACA-B643-8A865DB888BC}" type="parTrans" cxnId="{EC248CCC-FE26-480C-9693-66488EED713D}">
      <dgm:prSet/>
      <dgm:spPr/>
      <dgm:t>
        <a:bodyPr/>
        <a:lstStyle/>
        <a:p>
          <a:endParaRPr lang="en-US"/>
        </a:p>
      </dgm:t>
    </dgm:pt>
    <dgm:pt modelId="{DBF12FCF-FF0E-4589-B610-98219F1E8B54}" type="sibTrans" cxnId="{EC248CCC-FE26-480C-9693-66488EED713D}">
      <dgm:prSet/>
      <dgm:spPr/>
      <dgm:t>
        <a:bodyPr/>
        <a:lstStyle/>
        <a:p>
          <a:endParaRPr lang="en-US"/>
        </a:p>
      </dgm:t>
    </dgm:pt>
    <dgm:pt modelId="{B025AE3D-E9CB-4B47-B684-0F28F0E89DC6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First-Order</a:t>
          </a:r>
        </a:p>
      </dgm:t>
    </dgm:pt>
    <dgm:pt modelId="{1EC3DDB8-659C-4DC1-884F-9F1AC9AEBFCA}" type="parTrans" cxnId="{BBF1EDCD-5CA2-4906-8801-1465B9E59591}">
      <dgm:prSet/>
      <dgm:spPr/>
      <dgm:t>
        <a:bodyPr/>
        <a:lstStyle/>
        <a:p>
          <a:endParaRPr lang="en-US"/>
        </a:p>
      </dgm:t>
    </dgm:pt>
    <dgm:pt modelId="{887735D4-AEE0-453C-8650-5D5DCCD89027}" type="sibTrans" cxnId="{BBF1EDCD-5CA2-4906-8801-1465B9E59591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3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3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BB9484A4-F0E4-4980-89AD-0280890DC162}" type="presOf" srcId="{B3089079-62BF-4236-BDC5-31C483C867A5}" destId="{C6028030-79D6-4C56-83A0-FFCC4FFD9531}" srcOrd="0" destOrd="1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D6CF81BD-11F6-4CF8-B341-D0CB4EB44DF2}" type="presOf" srcId="{B025AE3D-E9CB-4B47-B684-0F28F0E89DC6}" destId="{C6028030-79D6-4C56-83A0-FFCC4FFD9531}" srcOrd="0" destOrd="2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EC248CCC-FE26-480C-9693-66488EED713D}" srcId="{9E214E60-5A9E-4034-A939-32CBE9FE7F67}" destId="{B3089079-62BF-4236-BDC5-31C483C867A5}" srcOrd="0" destOrd="0" parTransId="{E728F6A4-4303-4ACA-B643-8A865DB888BC}" sibTransId="{DBF12FCF-FF0E-4589-B610-98219F1E8B54}"/>
    <dgm:cxn modelId="{BBF1EDCD-5CA2-4906-8801-1465B9E59591}" srcId="{9E214E60-5A9E-4034-A939-32CBE9FE7F67}" destId="{B025AE3D-E9CB-4B47-B684-0F28F0E89DC6}" srcOrd="1" destOrd="0" parTransId="{1EC3DDB8-659C-4DC1-884F-9F1AC9AEBFCA}" sibTransId="{887735D4-AEE0-453C-8650-5D5DCCD89027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/>
      <dgm:spPr/>
      <dgm:t>
        <a:bodyPr/>
        <a:lstStyle/>
        <a:p>
          <a:r>
            <a:rPr lang="en-US" dirty="0"/>
            <a:t>Logic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B3089079-62BF-4236-BDC5-31C483C867A5}">
      <dgm:prSet/>
      <dgm:spPr/>
      <dgm:t>
        <a:bodyPr/>
        <a:lstStyle/>
        <a:p>
          <a:r>
            <a:rPr lang="en-US" dirty="0"/>
            <a:t>Propositional </a:t>
          </a:r>
        </a:p>
      </dgm:t>
    </dgm:pt>
    <dgm:pt modelId="{E728F6A4-4303-4ACA-B643-8A865DB888BC}" type="parTrans" cxnId="{EC248CCC-FE26-480C-9693-66488EED713D}">
      <dgm:prSet/>
      <dgm:spPr/>
      <dgm:t>
        <a:bodyPr/>
        <a:lstStyle/>
        <a:p>
          <a:endParaRPr lang="en-US"/>
        </a:p>
      </dgm:t>
    </dgm:pt>
    <dgm:pt modelId="{DBF12FCF-FF0E-4589-B610-98219F1E8B54}" type="sibTrans" cxnId="{EC248CCC-FE26-480C-9693-66488EED713D}">
      <dgm:prSet/>
      <dgm:spPr/>
      <dgm:t>
        <a:bodyPr/>
        <a:lstStyle/>
        <a:p>
          <a:endParaRPr lang="en-US"/>
        </a:p>
      </dgm:t>
    </dgm:pt>
    <dgm:pt modelId="{B025AE3D-E9CB-4B47-B684-0F28F0E89DC6}">
      <dgm:prSet/>
      <dgm:spPr/>
      <dgm:t>
        <a:bodyPr/>
        <a:lstStyle/>
        <a:p>
          <a:r>
            <a:rPr lang="en-US" dirty="0"/>
            <a:t>First-Order</a:t>
          </a:r>
        </a:p>
      </dgm:t>
    </dgm:pt>
    <dgm:pt modelId="{1EC3DDB8-659C-4DC1-884F-9F1AC9AEBFCA}" type="parTrans" cxnId="{BBF1EDCD-5CA2-4906-8801-1465B9E59591}">
      <dgm:prSet/>
      <dgm:spPr/>
      <dgm:t>
        <a:bodyPr/>
        <a:lstStyle/>
        <a:p>
          <a:endParaRPr lang="en-US"/>
        </a:p>
      </dgm:t>
    </dgm:pt>
    <dgm:pt modelId="{887735D4-AEE0-453C-8650-5D5DCCD89027}" type="sibTrans" cxnId="{BBF1EDCD-5CA2-4906-8801-1465B9E59591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3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3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BB9484A4-F0E4-4980-89AD-0280890DC162}" type="presOf" srcId="{B3089079-62BF-4236-BDC5-31C483C867A5}" destId="{C6028030-79D6-4C56-83A0-FFCC4FFD9531}" srcOrd="0" destOrd="1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D6CF81BD-11F6-4CF8-B341-D0CB4EB44DF2}" type="presOf" srcId="{B025AE3D-E9CB-4B47-B684-0F28F0E89DC6}" destId="{C6028030-79D6-4C56-83A0-FFCC4FFD9531}" srcOrd="0" destOrd="2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EC248CCC-FE26-480C-9693-66488EED713D}" srcId="{9E214E60-5A9E-4034-A939-32CBE9FE7F67}" destId="{B3089079-62BF-4236-BDC5-31C483C867A5}" srcOrd="0" destOrd="0" parTransId="{E728F6A4-4303-4ACA-B643-8A865DB888BC}" sibTransId="{DBF12FCF-FF0E-4589-B610-98219F1E8B54}"/>
    <dgm:cxn modelId="{BBF1EDCD-5CA2-4906-8801-1465B9E59591}" srcId="{9E214E60-5A9E-4034-A939-32CBE9FE7F67}" destId="{B025AE3D-E9CB-4B47-B684-0F28F0E89DC6}" srcOrd="1" destOrd="0" parTransId="{1EC3DDB8-659C-4DC1-884F-9F1AC9AEBFCA}" sibTransId="{887735D4-AEE0-453C-8650-5D5DCCD89027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 dirty="0"/>
            <a:t>Logic</a:t>
          </a:r>
          <a:r>
            <a:rPr lang="en-US" dirty="0"/>
            <a:t> is a formal system for representing and manipulating facts (i.e., knowledge)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 custT="1"/>
      <dgm:spPr/>
      <dgm:t>
        <a:bodyPr/>
        <a:lstStyle/>
        <a:p>
          <a:r>
            <a:rPr lang="en-US" sz="2800" dirty="0">
              <a:solidFill>
                <a:schemeClr val="bg1">
                  <a:lumMod val="65000"/>
                </a:schemeClr>
              </a:solidFill>
            </a:rPr>
            <a:t>Logic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B3089079-62BF-4236-BDC5-31C483C867A5}">
      <dgm:prSet custT="1"/>
      <dgm:spPr/>
      <dgm:t>
        <a:bodyPr/>
        <a:lstStyle/>
        <a:p>
          <a:r>
            <a:rPr lang="en-US" sz="2000" b="1" dirty="0"/>
            <a:t>Propositional Logic</a:t>
          </a:r>
          <a:r>
            <a:rPr lang="en-US" sz="2000" dirty="0"/>
            <a:t> </a:t>
          </a:r>
        </a:p>
      </dgm:t>
    </dgm:pt>
    <dgm:pt modelId="{E728F6A4-4303-4ACA-B643-8A865DB888BC}" type="parTrans" cxnId="{EC248CCC-FE26-480C-9693-66488EED713D}">
      <dgm:prSet/>
      <dgm:spPr/>
      <dgm:t>
        <a:bodyPr/>
        <a:lstStyle/>
        <a:p>
          <a:endParaRPr lang="en-US"/>
        </a:p>
      </dgm:t>
    </dgm:pt>
    <dgm:pt modelId="{DBF12FCF-FF0E-4589-B610-98219F1E8B54}" type="sibTrans" cxnId="{EC248CCC-FE26-480C-9693-66488EED713D}">
      <dgm:prSet/>
      <dgm:spPr/>
      <dgm:t>
        <a:bodyPr/>
        <a:lstStyle/>
        <a:p>
          <a:endParaRPr lang="en-US"/>
        </a:p>
      </dgm:t>
    </dgm:pt>
    <dgm:pt modelId="{B025AE3D-E9CB-4B47-B684-0F28F0E89DC6}">
      <dgm:prSet custT="1"/>
      <dgm:spPr/>
      <dgm:t>
        <a:bodyPr/>
        <a:lstStyle/>
        <a:p>
          <a:r>
            <a:rPr lang="en-US" sz="2000" dirty="0">
              <a:solidFill>
                <a:schemeClr val="bg1">
                  <a:lumMod val="65000"/>
                </a:schemeClr>
              </a:solidFill>
            </a:rPr>
            <a:t>First-Order</a:t>
          </a:r>
        </a:p>
      </dgm:t>
    </dgm:pt>
    <dgm:pt modelId="{1EC3DDB8-659C-4DC1-884F-9F1AC9AEBFCA}" type="parTrans" cxnId="{BBF1EDCD-5CA2-4906-8801-1465B9E59591}">
      <dgm:prSet/>
      <dgm:spPr/>
      <dgm:t>
        <a:bodyPr/>
        <a:lstStyle/>
        <a:p>
          <a:endParaRPr lang="en-US"/>
        </a:p>
      </dgm:t>
    </dgm:pt>
    <dgm:pt modelId="{887735D4-AEE0-453C-8650-5D5DCCD89027}" type="sibTrans" cxnId="{BBF1EDCD-5CA2-4906-8801-1465B9E59591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3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3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BB9484A4-F0E4-4980-89AD-0280890DC162}" type="presOf" srcId="{B3089079-62BF-4236-BDC5-31C483C867A5}" destId="{C6028030-79D6-4C56-83A0-FFCC4FFD9531}" srcOrd="0" destOrd="1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D6CF81BD-11F6-4CF8-B341-D0CB4EB44DF2}" type="presOf" srcId="{B025AE3D-E9CB-4B47-B684-0F28F0E89DC6}" destId="{C6028030-79D6-4C56-83A0-FFCC4FFD9531}" srcOrd="0" destOrd="2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EC248CCC-FE26-480C-9693-66488EED713D}" srcId="{9E214E60-5A9E-4034-A939-32CBE9FE7F67}" destId="{B3089079-62BF-4236-BDC5-31C483C867A5}" srcOrd="0" destOrd="0" parTransId="{E728F6A4-4303-4ACA-B643-8A865DB888BC}" sibTransId="{DBF12FCF-FF0E-4589-B610-98219F1E8B54}"/>
    <dgm:cxn modelId="{BBF1EDCD-5CA2-4906-8801-1465B9E59591}" srcId="{9E214E60-5A9E-4034-A939-32CBE9FE7F67}" destId="{B025AE3D-E9CB-4B47-B684-0F28F0E89DC6}" srcOrd="1" destOrd="0" parTransId="{1EC3DDB8-659C-4DC1-884F-9F1AC9AEBFCA}" sibTransId="{887735D4-AEE0-453C-8650-5D5DCCD89027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models/worlds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are called tautologies and are 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current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 custT="1"/>
      <dgm:spPr/>
      <dgm:t>
        <a:bodyPr/>
        <a:lstStyle/>
        <a:p>
          <a:r>
            <a:rPr lang="en-US" sz="2800" dirty="0">
              <a:solidFill>
                <a:schemeClr val="bg1">
                  <a:lumMod val="65000"/>
                </a:schemeClr>
              </a:solidFill>
            </a:rPr>
            <a:t>Logic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B3089079-62BF-4236-BDC5-31C483C867A5}">
      <dgm:prSet custT="1"/>
      <dgm:spPr/>
      <dgm:t>
        <a:bodyPr/>
        <a:lstStyle/>
        <a:p>
          <a:r>
            <a:rPr lang="en-US" sz="2000" b="1" dirty="0">
              <a:solidFill>
                <a:schemeClr val="bg1">
                  <a:lumMod val="75000"/>
                </a:schemeClr>
              </a:solidFill>
            </a:rPr>
            <a:t>Propositional Logic</a:t>
          </a:r>
          <a:r>
            <a:rPr lang="en-US" sz="2000" dirty="0">
              <a:solidFill>
                <a:schemeClr val="bg1">
                  <a:lumMod val="75000"/>
                </a:schemeClr>
              </a:solidFill>
            </a:rPr>
            <a:t> </a:t>
          </a:r>
        </a:p>
      </dgm:t>
    </dgm:pt>
    <dgm:pt modelId="{E728F6A4-4303-4ACA-B643-8A865DB888BC}" type="parTrans" cxnId="{EC248CCC-FE26-480C-9693-66488EED713D}">
      <dgm:prSet/>
      <dgm:spPr/>
      <dgm:t>
        <a:bodyPr/>
        <a:lstStyle/>
        <a:p>
          <a:endParaRPr lang="en-US"/>
        </a:p>
      </dgm:t>
    </dgm:pt>
    <dgm:pt modelId="{DBF12FCF-FF0E-4589-B610-98219F1E8B54}" type="sibTrans" cxnId="{EC248CCC-FE26-480C-9693-66488EED713D}">
      <dgm:prSet/>
      <dgm:spPr/>
      <dgm:t>
        <a:bodyPr/>
        <a:lstStyle/>
        <a:p>
          <a:endParaRPr lang="en-US"/>
        </a:p>
      </dgm:t>
    </dgm:pt>
    <dgm:pt modelId="{B025AE3D-E9CB-4B47-B684-0F28F0E89DC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First-Order Logic</a:t>
          </a:r>
        </a:p>
      </dgm:t>
    </dgm:pt>
    <dgm:pt modelId="{1EC3DDB8-659C-4DC1-884F-9F1AC9AEBFCA}" type="parTrans" cxnId="{BBF1EDCD-5CA2-4906-8801-1465B9E59591}">
      <dgm:prSet/>
      <dgm:spPr/>
      <dgm:t>
        <a:bodyPr/>
        <a:lstStyle/>
        <a:p>
          <a:endParaRPr lang="en-US"/>
        </a:p>
      </dgm:t>
    </dgm:pt>
    <dgm:pt modelId="{887735D4-AEE0-453C-8650-5D5DCCD89027}" type="sibTrans" cxnId="{BBF1EDCD-5CA2-4906-8801-1465B9E59591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3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3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BB9484A4-F0E4-4980-89AD-0280890DC162}" type="presOf" srcId="{B3089079-62BF-4236-BDC5-31C483C867A5}" destId="{C6028030-79D6-4C56-83A0-FFCC4FFD9531}" srcOrd="0" destOrd="1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D6CF81BD-11F6-4CF8-B341-D0CB4EB44DF2}" type="presOf" srcId="{B025AE3D-E9CB-4B47-B684-0F28F0E89DC6}" destId="{C6028030-79D6-4C56-83A0-FFCC4FFD9531}" srcOrd="0" destOrd="2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EC248CCC-FE26-480C-9693-66488EED713D}" srcId="{9E214E60-5A9E-4034-A939-32CBE9FE7F67}" destId="{B3089079-62BF-4236-BDC5-31C483C867A5}" srcOrd="0" destOrd="0" parTransId="{E728F6A4-4303-4ACA-B643-8A865DB888BC}" sibTransId="{DBF12FCF-FF0E-4589-B610-98219F1E8B54}"/>
    <dgm:cxn modelId="{BBF1EDCD-5CA2-4906-8801-1465B9E59591}" srcId="{9E214E60-5A9E-4034-A939-32CBE9FE7F67}" destId="{B025AE3D-E9CB-4B47-B684-0F28F0E89DC6}" srcOrd="1" destOrd="0" parTransId="{1EC3DDB8-659C-4DC1-884F-9F1AC9AEBFCA}" sibTransId="{887735D4-AEE0-453C-8650-5D5DCCD89027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/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B3089079-62BF-4236-BDC5-31C483C867A5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Propositional </a:t>
          </a:r>
        </a:p>
      </dgm:t>
    </dgm:pt>
    <dgm:pt modelId="{E728F6A4-4303-4ACA-B643-8A865DB888BC}" type="parTrans" cxnId="{EC248CCC-FE26-480C-9693-66488EED713D}">
      <dgm:prSet/>
      <dgm:spPr/>
      <dgm:t>
        <a:bodyPr/>
        <a:lstStyle/>
        <a:p>
          <a:endParaRPr lang="en-US"/>
        </a:p>
      </dgm:t>
    </dgm:pt>
    <dgm:pt modelId="{DBF12FCF-FF0E-4589-B610-98219F1E8B54}" type="sibTrans" cxnId="{EC248CCC-FE26-480C-9693-66488EED713D}">
      <dgm:prSet/>
      <dgm:spPr/>
      <dgm:t>
        <a:bodyPr/>
        <a:lstStyle/>
        <a:p>
          <a:endParaRPr lang="en-US"/>
        </a:p>
      </dgm:t>
    </dgm:pt>
    <dgm:pt modelId="{B025AE3D-E9CB-4B47-B684-0F28F0E89DC6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First-Order</a:t>
          </a:r>
        </a:p>
      </dgm:t>
    </dgm:pt>
    <dgm:pt modelId="{1EC3DDB8-659C-4DC1-884F-9F1AC9AEBFCA}" type="parTrans" cxnId="{BBF1EDCD-5CA2-4906-8801-1465B9E59591}">
      <dgm:prSet/>
      <dgm:spPr/>
      <dgm:t>
        <a:bodyPr/>
        <a:lstStyle/>
        <a:p>
          <a:endParaRPr lang="en-US"/>
        </a:p>
      </dgm:t>
    </dgm:pt>
    <dgm:pt modelId="{887735D4-AEE0-453C-8650-5D5DCCD89027}" type="sibTrans" cxnId="{BBF1EDCD-5CA2-4906-8801-1465B9E59591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3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3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BB9484A4-F0E4-4980-89AD-0280890DC162}" type="presOf" srcId="{B3089079-62BF-4236-BDC5-31C483C867A5}" destId="{C6028030-79D6-4C56-83A0-FFCC4FFD9531}" srcOrd="0" destOrd="1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D6CF81BD-11F6-4CF8-B341-D0CB4EB44DF2}" type="presOf" srcId="{B025AE3D-E9CB-4B47-B684-0F28F0E89DC6}" destId="{C6028030-79D6-4C56-83A0-FFCC4FFD9531}" srcOrd="0" destOrd="2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EC248CCC-FE26-480C-9693-66488EED713D}" srcId="{9E214E60-5A9E-4034-A939-32CBE9FE7F67}" destId="{B3089079-62BF-4236-BDC5-31C483C867A5}" srcOrd="0" destOrd="0" parTransId="{E728F6A4-4303-4ACA-B643-8A865DB888BC}" sibTransId="{DBF12FCF-FF0E-4589-B610-98219F1E8B54}"/>
    <dgm:cxn modelId="{BBF1EDCD-5CA2-4906-8801-1465B9E59591}" srcId="{9E214E60-5A9E-4034-A939-32CBE9FE7F67}" destId="{B025AE3D-E9CB-4B47-B684-0F28F0E89DC6}" srcOrd="1" destOrd="0" parTransId="{1EC3DDB8-659C-4DC1-884F-9F1AC9AEBFCA}" sibTransId="{887735D4-AEE0-453C-8650-5D5DCCD89027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Knowledge-Based Agents</a:t>
          </a:r>
        </a:p>
      </dsp:txBody>
      <dsp:txXfrm>
        <a:off x="352220" y="1390367"/>
        <a:ext cx="2196078" cy="1570603"/>
      </dsp:txXfrm>
    </dsp:sp>
    <dsp:sp modelId="{C6028030-79D6-4C56-83A0-FFCC4FFD9531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Propositional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First-Order</a:t>
          </a:r>
        </a:p>
      </dsp:txBody>
      <dsp:txXfrm>
        <a:off x="2845310" y="1390367"/>
        <a:ext cx="2196078" cy="1570603"/>
      </dsp:txXfrm>
    </dsp:sp>
    <dsp:sp modelId="{2E3B89D9-371F-4849-B1A1-13AE09760E56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Large Language Models</a:t>
          </a:r>
        </a:p>
      </dsp:txBody>
      <dsp:txXfrm>
        <a:off x="5338401" y="1390367"/>
        <a:ext cx="219607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Knowledge-Based Agents</a:t>
          </a:r>
        </a:p>
      </dsp:txBody>
      <dsp:txXfrm>
        <a:off x="352220" y="1390367"/>
        <a:ext cx="2196078" cy="1570603"/>
      </dsp:txXfrm>
    </dsp:sp>
    <dsp:sp modelId="{C6028030-79D6-4C56-83A0-FFCC4FFD9531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Propositional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First-Order</a:t>
          </a:r>
        </a:p>
      </dsp:txBody>
      <dsp:txXfrm>
        <a:off x="2845310" y="1390367"/>
        <a:ext cx="2196078" cy="1570603"/>
      </dsp:txXfrm>
    </dsp:sp>
    <dsp:sp modelId="{2E3B89D9-371F-4849-B1A1-13AE09760E56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Large Language Models</a:t>
          </a:r>
        </a:p>
      </dsp:txBody>
      <dsp:txXfrm>
        <a:off x="5338401" y="1390367"/>
        <a:ext cx="2196078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Logic</a:t>
          </a:r>
          <a:r>
            <a:rPr lang="en-US" sz="1800" kern="1200" dirty="0"/>
            <a:t> is a formal system for representing and manipulating facts (i.e., knowledge)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850" y="1305401"/>
          <a:ext cx="2541612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Knowledge-Based Agents</a:t>
          </a:r>
        </a:p>
      </dsp:txBody>
      <dsp:txXfrm>
        <a:off x="88816" y="1390367"/>
        <a:ext cx="2371680" cy="1570603"/>
      </dsp:txXfrm>
    </dsp:sp>
    <dsp:sp modelId="{C6028030-79D6-4C56-83A0-FFCC4FFD9531}">
      <dsp:nvSpPr>
        <dsp:cNvPr id="0" name=""/>
        <dsp:cNvSpPr/>
      </dsp:nvSpPr>
      <dsp:spPr>
        <a:xfrm>
          <a:off x="2672543" y="1305401"/>
          <a:ext cx="2541612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65000"/>
                </a:schemeClr>
              </a:solidFill>
            </a:rPr>
            <a:t>Logic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Propositional Logic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>
                  <a:lumMod val="65000"/>
                </a:schemeClr>
              </a:solidFill>
            </a:rPr>
            <a:t>First-Order</a:t>
          </a:r>
        </a:p>
      </dsp:txBody>
      <dsp:txXfrm>
        <a:off x="2757509" y="1390367"/>
        <a:ext cx="2371680" cy="1570603"/>
      </dsp:txXfrm>
    </dsp:sp>
    <dsp:sp modelId="{2E3B89D9-371F-4849-B1A1-13AE09760E56}">
      <dsp:nvSpPr>
        <dsp:cNvPr id="0" name=""/>
        <dsp:cNvSpPr/>
      </dsp:nvSpPr>
      <dsp:spPr>
        <a:xfrm>
          <a:off x="5341236" y="1305401"/>
          <a:ext cx="2541612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Large Language Models</a:t>
          </a:r>
        </a:p>
      </dsp:txBody>
      <dsp:txXfrm>
        <a:off x="5426202" y="1390367"/>
        <a:ext cx="2371680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are called tautologies and are 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>
              <a:solidFill>
                <a:schemeClr val="bg1"/>
              </a:solidFill>
            </a:rPr>
            <a:t>valid</a:t>
          </a:r>
          <a:r>
            <a:rPr lang="en-US" sz="2400" kern="1200" dirty="0"/>
            <a:t> if it is true in </a:t>
          </a:r>
          <a:r>
            <a:rPr lang="en-US" sz="2400" b="1" kern="1200" dirty="0"/>
            <a:t>all</a:t>
          </a:r>
          <a:r>
            <a:rPr lang="en-US" sz="2400" kern="1200" dirty="0"/>
            <a:t> models/worlds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current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satisfiable</a:t>
          </a:r>
          <a:r>
            <a:rPr lang="en-US" sz="2400" kern="1200" dirty="0"/>
            <a:t> if it is true in </a:t>
          </a:r>
          <a:r>
            <a:rPr lang="en-US" sz="2400" b="1" kern="1200" dirty="0"/>
            <a:t>some</a:t>
          </a:r>
          <a:r>
            <a:rPr lang="en-US" sz="24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unsatisfiable</a:t>
          </a:r>
          <a:r>
            <a:rPr lang="en-US" sz="24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850" y="1305401"/>
          <a:ext cx="2541612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Knowledge-Based Agents</a:t>
          </a:r>
        </a:p>
      </dsp:txBody>
      <dsp:txXfrm>
        <a:off x="88816" y="1390367"/>
        <a:ext cx="2371680" cy="1570603"/>
      </dsp:txXfrm>
    </dsp:sp>
    <dsp:sp modelId="{C6028030-79D6-4C56-83A0-FFCC4FFD9531}">
      <dsp:nvSpPr>
        <dsp:cNvPr id="0" name=""/>
        <dsp:cNvSpPr/>
      </dsp:nvSpPr>
      <dsp:spPr>
        <a:xfrm>
          <a:off x="2672543" y="1305401"/>
          <a:ext cx="2541612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65000"/>
                </a:schemeClr>
              </a:solidFill>
            </a:rPr>
            <a:t>Logic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chemeClr val="bg1">
                  <a:lumMod val="75000"/>
                </a:schemeClr>
              </a:solidFill>
            </a:rPr>
            <a:t>Propositional Logic</a:t>
          </a:r>
          <a:r>
            <a:rPr lang="en-US" sz="2000" kern="1200" dirty="0">
              <a:solidFill>
                <a:schemeClr val="bg1">
                  <a:lumMod val="75000"/>
                </a:schemeClr>
              </a:solidFill>
            </a:rPr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chemeClr val="bg1"/>
              </a:solidFill>
            </a:rPr>
            <a:t>First-Order Logic</a:t>
          </a:r>
        </a:p>
      </dsp:txBody>
      <dsp:txXfrm>
        <a:off x="2757509" y="1390367"/>
        <a:ext cx="2371680" cy="1570603"/>
      </dsp:txXfrm>
    </dsp:sp>
    <dsp:sp modelId="{2E3B89D9-371F-4849-B1A1-13AE09760E56}">
      <dsp:nvSpPr>
        <dsp:cNvPr id="0" name=""/>
        <dsp:cNvSpPr/>
      </dsp:nvSpPr>
      <dsp:spPr>
        <a:xfrm>
          <a:off x="5341236" y="1305401"/>
          <a:ext cx="2541612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Large Language Models</a:t>
          </a:r>
        </a:p>
      </dsp:txBody>
      <dsp:txXfrm>
        <a:off x="5426202" y="1390367"/>
        <a:ext cx="2371680" cy="15706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Knowledge-Based Agents</a:t>
          </a:r>
        </a:p>
      </dsp:txBody>
      <dsp:txXfrm>
        <a:off x="352220" y="1390367"/>
        <a:ext cx="2196078" cy="1570603"/>
      </dsp:txXfrm>
    </dsp:sp>
    <dsp:sp modelId="{C6028030-79D6-4C56-83A0-FFCC4FFD9531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Propositional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First-Order</a:t>
          </a:r>
        </a:p>
      </dsp:txBody>
      <dsp:txXfrm>
        <a:off x="2845310" y="1390367"/>
        <a:ext cx="2196078" cy="1570603"/>
      </dsp:txXfrm>
    </dsp:sp>
    <dsp:sp modelId="{2E3B89D9-371F-4849-B1A1-13AE09760E56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Large Language Models</a:t>
          </a:r>
        </a:p>
      </dsp:txBody>
      <dsp:txXfrm>
        <a:off x="5338401" y="1390367"/>
        <a:ext cx="219607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3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Arial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flickr.com/photos/90958025@N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90958025@N03/8384110298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26" y="914400"/>
            <a:ext cx="2578608" cy="1828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Knowledge-Based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Chapters 7-9</a:t>
            </a:r>
            <a:br>
              <a:rPr lang="en-US" sz="2000" dirty="0"/>
            </a:b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pic>
        <p:nvPicPr>
          <p:cNvPr id="10" name="Picture 4" descr="Creative Commons License">
            <a:extLst>
              <a:ext uri="{FF2B5EF4-FFF2-40B4-BE49-F238E27FC236}">
                <a16:creationId xmlns:a16="http://schemas.microsoft.com/office/drawing/2014/main" id="{FE7BFCD8-CF74-4C3A-A876-9E235852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A1568C-1D35-4F93-AB71-23FCF857DC00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495800" y="632460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"Exercise Plays Vital Role Maintaining Brain Health"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21332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C90BEC-70CC-C497-5F79-8401726B8447}"/>
              </a:ext>
            </a:extLst>
          </p:cNvPr>
          <p:cNvSpPr/>
          <p:nvPr/>
        </p:nvSpPr>
        <p:spPr>
          <a:xfrm>
            <a:off x="533400" y="2438400"/>
            <a:ext cx="6705600" cy="1809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5263" y="1524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066800" y="2438400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4D9B3F-FCC0-FDE1-A874-C4358EDA2EAB}"/>
              </a:ext>
            </a:extLst>
          </p:cNvPr>
          <p:cNvSpPr/>
          <p:nvPr/>
        </p:nvSpPr>
        <p:spPr>
          <a:xfrm>
            <a:off x="762000" y="2362200"/>
            <a:ext cx="7749963" cy="403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Entailment</a:t>
                </a:r>
                <a:r>
                  <a:rPr lang="en-US" sz="2800" dirty="0"/>
                  <a:t> means that a sentence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follows from </a:t>
                </a:r>
                <a:r>
                  <a:rPr lang="en-US" sz="2800" dirty="0"/>
                  <a:t>the premises contained in the knowledge base:</a:t>
                </a:r>
                <a:br>
                  <a:rPr lang="en-US" sz="2800" dirty="0"/>
                </a:br>
                <a:endParaRPr lang="en-US" sz="800" dirty="0"/>
              </a:p>
              <a:p>
                <a:pPr algn="ctr">
                  <a:buFontTx/>
                  <a:buNone/>
                </a:pPr>
                <a:r>
                  <a:rPr lang="en-US" sz="2800" b="1" i="1" dirty="0"/>
                  <a:t>KB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cs typeface="Arial" charset="0"/>
                  </a:rPr>
                  <a:t>╞</a:t>
                </a:r>
                <a:r>
                  <a:rPr lang="en-US" sz="2800" b="1" dirty="0"/>
                  <a:t> </a:t>
                </a:r>
                <a:r>
                  <a:rPr lang="el-GR" sz="2800" b="1" i="1" dirty="0">
                    <a:cs typeface="Arial" charset="0"/>
                  </a:rPr>
                  <a:t>α</a:t>
                </a:r>
                <a:endParaRPr lang="en-US" sz="800" dirty="0"/>
              </a:p>
              <a:p>
                <a:r>
                  <a:rPr lang="en-US" sz="2800" dirty="0"/>
                  <a:t>The knowledge base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entails sentence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true in all models where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is true</a:t>
                </a:r>
                <a:endParaRPr lang="en-US" sz="1800" dirty="0"/>
              </a:p>
              <a:p>
                <a:pPr lvl="1"/>
                <a:r>
                  <a:rPr lang="en-US" sz="2400" dirty="0"/>
                  <a:t>E.g., KB with x = 0  entails sentence  x * y = 0</a:t>
                </a:r>
              </a:p>
              <a:p>
                <a:r>
                  <a:rPr lang="en-US" sz="2700" dirty="0"/>
                  <a:t>Tests for entailment</a:t>
                </a:r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 </a:t>
                </a:r>
                <a:r>
                  <a:rPr lang="en-US" sz="2200" b="1" dirty="0"/>
                  <a:t>α)</a:t>
                </a:r>
                <a:r>
                  <a:rPr lang="en-US" sz="2200" dirty="0"/>
                  <a:t> is </a:t>
                </a:r>
                <a:r>
                  <a:rPr lang="en-US" sz="2200" i="1" dirty="0"/>
                  <a:t>valid</a:t>
                </a:r>
                <a:endParaRPr lang="en-US" sz="2200" dirty="0"/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</a:t>
                </a:r>
                <a:r>
                  <a:rPr lang="en-US" sz="2200" b="1" dirty="0"/>
                  <a:t>α) </a:t>
                </a:r>
                <a:r>
                  <a:rPr lang="en-US" sz="2200" dirty="0"/>
                  <a:t>is </a:t>
                </a:r>
                <a:r>
                  <a:rPr lang="en-US" sz="2200" i="1" dirty="0" err="1"/>
                  <a:t>unsatisfiable</a:t>
                </a:r>
                <a:endParaRPr lang="en-US" sz="2200" i="1" dirty="0"/>
              </a:p>
            </p:txBody>
          </p:sp>
        </mc:Choice>
        <mc:Fallback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(</a:t>
            </a:r>
            <a:r>
              <a:rPr lang="en-US" sz="2800" dirty="0" err="1"/>
              <a:t>ar</a:t>
            </a:r>
            <a:r>
              <a:rPr lang="en-US" sz="2800" dirty="0"/>
              <a:t> entailed by) a knowledge base KB.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This is sound: All produced answer are correct.</a:t>
            </a:r>
          </a:p>
          <a:p>
            <a:pPr lvl="1"/>
            <a:r>
              <a:rPr lang="en-US" sz="2400" dirty="0"/>
              <a:t>This is complete: It will produce all correct answers.</a:t>
            </a:r>
          </a:p>
          <a:p>
            <a:pPr lvl="1"/>
            <a:r>
              <a:rPr lang="en-US" sz="2400" b="1" dirty="0"/>
              <a:t>Problem</a:t>
            </a:r>
            <a:r>
              <a:rPr lang="en-US" sz="2400" dirty="0"/>
              <a:t>: if KB contains </a:t>
            </a:r>
            <a:r>
              <a:rPr lang="en-US" sz="2400" i="1" dirty="0"/>
              <a:t>n</a:t>
            </a:r>
            <a:r>
              <a:rPr lang="en-US" sz="2400" dirty="0"/>
              <a:t> symbols, the truth table will be of size </a:t>
            </a:r>
            <a:r>
              <a:rPr lang="en-US" sz="2400" i="1" dirty="0"/>
              <a:t>2</a:t>
            </a:r>
            <a:r>
              <a:rPr lang="en-US" sz="24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KB. </a:t>
            </a:r>
          </a:p>
          <a:p>
            <a:r>
              <a:rPr lang="en-US" sz="2400" dirty="0"/>
              <a:t>Look at the textbook for inference rules and resolution.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37931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8380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/>
          <p:cNvGraphicFramePr>
            <a:graphicFrameLocks noChangeAspect="1"/>
          </p:cNvGraphicFramePr>
          <p:nvPr/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/>
          <p:cNvGraphicFramePr>
            <a:graphicFrameLocks noChangeAspect="1"/>
          </p:cNvGraphicFramePr>
          <p:nvPr/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5424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ar: 5 Points 4">
            <a:extLst>
              <a:ext uri="{FF2B5EF4-FFF2-40B4-BE49-F238E27FC236}">
                <a16:creationId xmlns:a16="http://schemas.microsoft.com/office/drawing/2014/main" id="{62702A9A-1932-4735-E40F-AEC16A678CA0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</a:t>
            </a:r>
            <a:r>
              <a:rPr lang="en-US" dirty="0">
                <a:cs typeface="Times New Roman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</a:t>
            </a:r>
            <a:r>
              <a:rPr lang="en-US" dirty="0">
                <a:cs typeface="Times New Roman"/>
                <a:sym typeface="Symbol"/>
              </a:rPr>
              <a:t>: “The weather is rainy”</a:t>
            </a:r>
            <a:endParaRPr lang="en-US" dirty="0">
              <a:cs typeface="Times New Roman"/>
            </a:endParaRPr>
          </a:p>
          <a:p>
            <a:pPr lvl="1"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cs typeface="Times New Roman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/>
          <p:cNvGraphicFramePr>
            <a:graphicFrameLocks noChangeAspect="1"/>
          </p:cNvGraphicFramePr>
          <p:nvPr/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09697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is </a:t>
            </a:r>
            <a:r>
              <a:rPr lang="en-US" i="1" dirty="0" err="1">
                <a:cs typeface="Times New Roman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 time complexity.</a:t>
            </a:r>
          </a:p>
          <a:p>
            <a:endParaRPr lang="en-US" dirty="0"/>
          </a:p>
          <a:p>
            <a:r>
              <a:rPr lang="en-US" dirty="0"/>
              <a:t>Efficient inference is only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998B-2C70-4155-B400-75A19755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454507F-F69E-E92C-6546-001A90DE165C}"/>
              </a:ext>
            </a:extLst>
          </p:cNvPr>
          <p:cNvSpPr/>
          <p:nvPr/>
        </p:nvSpPr>
        <p:spPr>
          <a:xfrm>
            <a:off x="6172200" y="1676400"/>
            <a:ext cx="3048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F8CC8-26FA-F614-67DA-273A6D5C931B}"/>
              </a:ext>
            </a:extLst>
          </p:cNvPr>
          <p:cNvSpPr txBox="1"/>
          <p:nvPr/>
        </p:nvSpPr>
        <p:spPr>
          <a:xfrm>
            <a:off x="6628765" y="1555682"/>
            <a:ext cx="206417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have to enumerate all possible scenarios in propositional logic! First-order logic can help.</a:t>
            </a:r>
          </a:p>
        </p:txBody>
      </p:sp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 want to say “All humans are mortal”</a:t>
            </a:r>
          </a:p>
          <a:p>
            <a:pPr lvl="1"/>
            <a:r>
              <a:rPr lang="en-US" sz="2000" dirty="0"/>
              <a:t>In propositional logic, you would need ~6.7 billion statements of the form: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MichaelIsHuman</a:t>
            </a:r>
            <a:r>
              <a:rPr lang="en-US" sz="2000" dirty="0"/>
              <a:t> and </a:t>
            </a:r>
            <a:r>
              <a:rPr lang="en-US" sz="2000" dirty="0" err="1"/>
              <a:t>MichaelIsMortal</a:t>
            </a:r>
            <a:r>
              <a:rPr lang="en-US" sz="2000" dirty="0"/>
              <a:t>,</a:t>
            </a:r>
          </a:p>
          <a:p>
            <a:pPr marL="3429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SarahIsHuman</a:t>
            </a:r>
            <a:r>
              <a:rPr lang="en-US" sz="2000" dirty="0"/>
              <a:t> and </a:t>
            </a:r>
            <a:r>
              <a:rPr lang="en-US" sz="2000" dirty="0" err="1"/>
              <a:t>SarahIsMortal</a:t>
            </a:r>
            <a:r>
              <a:rPr lang="en-US" sz="2000" dirty="0"/>
              <a:t>, …</a:t>
            </a:r>
          </a:p>
          <a:p>
            <a:pPr marL="3429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want to say “Some people can run a marathon”</a:t>
            </a:r>
          </a:p>
          <a:p>
            <a:pPr lvl="1"/>
            <a:r>
              <a:rPr lang="en-US" sz="2000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MichaelcanRunAMarathon</a:t>
            </a:r>
            <a:r>
              <a:rPr lang="en-US" sz="2000" dirty="0"/>
              <a:t> or … or </a:t>
            </a:r>
            <a:r>
              <a:rPr lang="en-US" sz="2000" dirty="0" err="1"/>
              <a:t>SarahCanRunAMarathon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A55EC-F6B5-6417-A5F3-BF3DF580D469}"/>
              </a:ext>
            </a:extLst>
          </p:cNvPr>
          <p:cNvSpPr txBox="1"/>
          <p:nvPr/>
        </p:nvSpPr>
        <p:spPr>
          <a:xfrm>
            <a:off x="533400" y="5486400"/>
            <a:ext cx="78867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First-order logic can help with that by adding objects and relations to the facts represented by propositional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967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021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 to Represent Knowledge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Reality vs.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b="1" dirty="0"/>
              <a:t>Learning</a:t>
            </a:r>
            <a:r>
              <a:rPr lang="en-US" dirty="0"/>
              <a:t>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new sentence logically follows from what we already know.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458200" cy="2792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FA40A-0546-40AF-BD76-C6771F1F278D}"/>
              </a:ext>
            </a:extLst>
          </p:cNvPr>
          <p:cNvSpPr txBox="1"/>
          <p:nvPr/>
        </p:nvSpPr>
        <p:spPr>
          <a:xfrm>
            <a:off x="721549" y="1796534"/>
            <a:ext cx="122180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276600" y="19812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FC7EBB-48FF-4535-B610-B33016725762}"/>
              </a:ext>
            </a:extLst>
          </p:cNvPr>
          <p:cNvSpPr txBox="1"/>
          <p:nvPr/>
        </p:nvSpPr>
        <p:spPr>
          <a:xfrm rot="5400000">
            <a:off x="2987257" y="2499951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Learning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16B05F0-3D1B-F079-35C0-D0529B18C107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FE86566-CCC2-ECB3-8AA9-35012028A5C8}"/>
              </a:ext>
            </a:extLst>
          </p:cNvPr>
          <p:cNvSpPr/>
          <p:nvPr/>
        </p:nvSpPr>
        <p:spPr>
          <a:xfrm>
            <a:off x="3304308" y="1298072"/>
            <a:ext cx="1066800" cy="346011"/>
          </a:xfrm>
          <a:prstGeom prst="wedgeEllipseCallout">
            <a:avLst>
              <a:gd name="adj1" fmla="val -58378"/>
              <a:gd name="adj2" fmla="val 8169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Facts</a:t>
            </a:r>
          </a:p>
        </p:txBody>
      </p: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Inference in FOL is complicated!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0C452-4B43-4CF3-8E5C-C9CB2408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cannot collect enough knowledge to make a decision, </a:t>
            </a:r>
            <a:br>
              <a:rPr lang="en-US" dirty="0"/>
            </a:br>
            <a:r>
              <a:rPr lang="en-US" dirty="0"/>
              <a:t>	e.g., the environment if only partially observable?</a:t>
            </a:r>
          </a:p>
          <a:p>
            <a:r>
              <a:rPr lang="en-US" dirty="0"/>
              <a:t>What about randomness?</a:t>
            </a:r>
          </a:p>
          <a:p>
            <a:r>
              <a:rPr lang="en-US" dirty="0"/>
              <a:t>What about facts about the future?</a:t>
            </a:r>
            <a:br>
              <a:rPr lang="en-US" dirty="0"/>
            </a:br>
            <a:r>
              <a:rPr lang="en-US" dirty="0"/>
              <a:t>	 grade(Michael, AI, </a:t>
            </a:r>
            <a:r>
              <a:rPr lang="en-US" dirty="0" err="1"/>
              <a:t>this_semester</a:t>
            </a:r>
            <a:r>
              <a:rPr lang="en-US" dirty="0"/>
              <a:t>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7" y="37338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5329187" y="5257800"/>
            <a:ext cx="2209800" cy="381000"/>
          </a:xfrm>
          <a:prstGeom prst="rect">
            <a:avLst/>
          </a:prstGeom>
          <a:solidFill>
            <a:srgbClr val="ED7D31">
              <a:alpha val="12941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980317-ED6B-4067-A98E-168DDA02861F}"/>
              </a:ext>
            </a:extLst>
          </p:cNvPr>
          <p:cNvSpPr/>
          <p:nvPr/>
        </p:nvSpPr>
        <p:spPr>
          <a:xfrm>
            <a:off x="204737" y="5257800"/>
            <a:ext cx="40005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2B3F72AE-59AD-E9B6-C07F-F3DFA7B65CF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2AC92-E7E3-15C4-BA13-F8599BE2D15B}"/>
              </a:ext>
            </a:extLst>
          </p:cNvPr>
          <p:cNvSpPr txBox="1"/>
          <p:nvPr/>
        </p:nvSpPr>
        <p:spPr>
          <a:xfrm>
            <a:off x="628650" y="5948378"/>
            <a:ext cx="798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Natural Language         facts, objects, relations, …                 ???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E0823-D5FD-E2AB-047D-956EB1518EBE}"/>
              </a:ext>
            </a:extLst>
          </p:cNvPr>
          <p:cNvSpPr txBox="1"/>
          <p:nvPr/>
        </p:nvSpPr>
        <p:spPr>
          <a:xfrm>
            <a:off x="385813" y="5829732"/>
            <a:ext cx="299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18962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08485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0D554B98-D126-4F55-0696-4C0D0B794607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19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7"/>
            <a:ext cx="8153400" cy="992878"/>
          </a:xfrm>
        </p:spPr>
        <p:txBody>
          <a:bodyPr>
            <a:normAutofit/>
          </a:bodyPr>
          <a:lstStyle/>
          <a:p>
            <a:r>
              <a:rPr lang="en-US" sz="2800" dirty="0"/>
              <a:t>Using Natural Language for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8846"/>
            <a:ext cx="7886700" cy="1612921"/>
          </a:xfrm>
        </p:spPr>
        <p:txBody>
          <a:bodyPr>
            <a:normAutofit fontScale="92500"/>
          </a:bodyPr>
          <a:lstStyle/>
          <a:p>
            <a:r>
              <a:rPr lang="en-US" dirty="0"/>
              <a:t>The user formulates a question about the real world as a natural language prompt (a sequence of tokens).</a:t>
            </a:r>
          </a:p>
          <a:p>
            <a:r>
              <a:rPr lang="en-US" dirty="0"/>
              <a:t>The LLM generates text using a model representing its knowledge base.</a:t>
            </a:r>
          </a:p>
          <a:p>
            <a:r>
              <a:rPr lang="en-US" dirty="0"/>
              <a:t>The text (hopefully) is useful in the real world. The </a:t>
            </a:r>
            <a:r>
              <a:rPr lang="en-US" b="1" dirty="0"/>
              <a:t>objective function </a:t>
            </a:r>
            <a:r>
              <a:rPr lang="en-US" dirty="0"/>
              <a:t>is not clear. Maybe it is implied in the prompt?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20164"/>
            <a:ext cx="8458200" cy="2792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500792" y="2562548"/>
            <a:ext cx="0" cy="366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16B05F0-3D1B-F079-35C0-D0529B18C107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4D9B2-D00D-ABE6-73CF-C0EC4EA5473D}"/>
              </a:ext>
            </a:extLst>
          </p:cNvPr>
          <p:cNvSpPr txBox="1"/>
          <p:nvPr/>
        </p:nvSpPr>
        <p:spPr>
          <a:xfrm>
            <a:off x="533400" y="152400"/>
            <a:ext cx="8153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Models as Knowledge-based Agents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87D664C-62DD-B249-E25E-723233B2179A}"/>
              </a:ext>
            </a:extLst>
          </p:cNvPr>
          <p:cNvSpPr/>
          <p:nvPr/>
        </p:nvSpPr>
        <p:spPr>
          <a:xfrm>
            <a:off x="2929292" y="3039254"/>
            <a:ext cx="1143000" cy="61019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D32E6D-586F-B355-E331-F1089D35FED0}"/>
              </a:ext>
            </a:extLst>
          </p:cNvPr>
          <p:cNvCxnSpPr>
            <a:cxnSpLocks/>
          </p:cNvCxnSpPr>
          <p:nvPr/>
        </p:nvCxnSpPr>
        <p:spPr>
          <a:xfrm flipV="1">
            <a:off x="3516704" y="3649445"/>
            <a:ext cx="0" cy="366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D4139DBB-ACD7-C8DA-CB8D-D19E855EB49C}"/>
              </a:ext>
            </a:extLst>
          </p:cNvPr>
          <p:cNvSpPr/>
          <p:nvPr/>
        </p:nvSpPr>
        <p:spPr>
          <a:xfrm>
            <a:off x="5861235" y="2857772"/>
            <a:ext cx="1143000" cy="90357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A8A1B-AF90-62D1-5F1B-1F50136C3B7C}"/>
              </a:ext>
            </a:extLst>
          </p:cNvPr>
          <p:cNvSpPr txBox="1"/>
          <p:nvPr/>
        </p:nvSpPr>
        <p:spPr>
          <a:xfrm>
            <a:off x="4136197" y="2606150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Generates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970966-C578-FE62-E5B4-343595585FB7}"/>
              </a:ext>
            </a:extLst>
          </p:cNvPr>
          <p:cNvCxnSpPr>
            <a:cxnSpLocks/>
          </p:cNvCxnSpPr>
          <p:nvPr/>
        </p:nvCxnSpPr>
        <p:spPr>
          <a:xfrm>
            <a:off x="6477000" y="3696493"/>
            <a:ext cx="0" cy="3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49024D-198D-0681-81BD-6BE64DAD75A7}"/>
              </a:ext>
            </a:extLst>
          </p:cNvPr>
          <p:cNvGrpSpPr/>
          <p:nvPr/>
        </p:nvGrpSpPr>
        <p:grpSpPr>
          <a:xfrm>
            <a:off x="4136197" y="2400536"/>
            <a:ext cx="1224990" cy="305455"/>
            <a:chOff x="5867400" y="1524000"/>
            <a:chExt cx="936306" cy="56614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19A48D-5C1C-807E-C6A8-7757A8BA999E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DBA013-DF20-0788-AE43-DE9F38386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C351FF7-F61B-1563-9441-F70A4B3FD7C1}"/>
              </a:ext>
            </a:extLst>
          </p:cNvPr>
          <p:cNvSpPr/>
          <p:nvPr/>
        </p:nvSpPr>
        <p:spPr>
          <a:xfrm>
            <a:off x="964414" y="2190097"/>
            <a:ext cx="757533" cy="533400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1D950E-E7EF-DC8A-C21E-B0E434EC17DD}"/>
              </a:ext>
            </a:extLst>
          </p:cNvPr>
          <p:cNvCxnSpPr>
            <a:cxnSpLocks/>
          </p:cNvCxnSpPr>
          <p:nvPr/>
        </p:nvCxnSpPr>
        <p:spPr>
          <a:xfrm>
            <a:off x="6477000" y="2514600"/>
            <a:ext cx="10391" cy="294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CB2650-18BF-5E77-72FF-746A963C41EB}"/>
              </a:ext>
            </a:extLst>
          </p:cNvPr>
          <p:cNvGrpSpPr/>
          <p:nvPr/>
        </p:nvGrpSpPr>
        <p:grpSpPr>
          <a:xfrm>
            <a:off x="4072292" y="4334377"/>
            <a:ext cx="1224990" cy="305455"/>
            <a:chOff x="5867400" y="1524000"/>
            <a:chExt cx="936306" cy="56614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B55F67-8628-B3C2-DD28-003667B6C6E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43803D-A81E-4123-00F0-7D67D1A0C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C9567E1-1F33-CD80-A6FF-2B7E24C4BB52}"/>
              </a:ext>
            </a:extLst>
          </p:cNvPr>
          <p:cNvSpPr txBox="1"/>
          <p:nvPr/>
        </p:nvSpPr>
        <p:spPr>
          <a:xfrm>
            <a:off x="4462215" y="44633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???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3B77A4D0-1B69-8099-AA4C-9EE2F0618A4C}"/>
              </a:ext>
            </a:extLst>
          </p:cNvPr>
          <p:cNvSpPr/>
          <p:nvPr/>
        </p:nvSpPr>
        <p:spPr>
          <a:xfrm>
            <a:off x="762000" y="1105360"/>
            <a:ext cx="2631251" cy="936173"/>
          </a:xfrm>
          <a:prstGeom prst="wedgeRoundRectCallout">
            <a:avLst>
              <a:gd name="adj1" fmla="val -25997"/>
              <a:gd name="adj2" fmla="val 7644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Pretrained model knows words relationship, grammar, facts.</a:t>
            </a:r>
          </a:p>
        </p:txBody>
      </p:sp>
    </p:spTree>
    <p:extLst>
      <p:ext uri="{BB962C8B-B14F-4D97-AF65-F5344CB8AC3E}">
        <p14:creationId xmlns:p14="http://schemas.microsoft.com/office/powerpoint/2010/main" val="409194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>
            <a:normAutofit/>
          </a:bodyPr>
          <a:lstStyle/>
          <a:p>
            <a:r>
              <a:rPr lang="en-US" sz="2000" dirty="0"/>
              <a:t>Knowledge base (KB) =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</a:t>
            </a:r>
            <a:r>
              <a:rPr lang="en-US" sz="2000" dirty="0"/>
              <a:t> language (knowledge representation) that are known to be true = </a:t>
            </a:r>
            <a:r>
              <a:rPr lang="en-US" sz="2000" b="1" dirty="0">
                <a:solidFill>
                  <a:schemeClr val="accent2"/>
                </a:solidFill>
              </a:rPr>
              <a:t>set of facts.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 in its KB.</a:t>
            </a:r>
            <a:endParaRPr lang="en-US" sz="2000" dirty="0"/>
          </a:p>
          <a:p>
            <a:r>
              <a:rPr lang="en-US" sz="2000" b="1" dirty="0">
                <a:solidFill>
                  <a:srgbClr val="ED7D31"/>
                </a:solidFill>
              </a:rPr>
              <a:t>Separation</a:t>
            </a:r>
            <a:r>
              <a:rPr lang="en-US" sz="2000" dirty="0"/>
              <a:t> between data (knowledge) and program (inference).</a:t>
            </a:r>
          </a:p>
          <a:p>
            <a:r>
              <a:rPr lang="en-US" sz="2000" dirty="0"/>
              <a:t>Actions are based on knowledge (sentences + inferred sentences) + an </a:t>
            </a:r>
            <a:r>
              <a:rPr lang="en-US" sz="2000" b="1" dirty="0">
                <a:solidFill>
                  <a:srgbClr val="ED7D31"/>
                </a:solidFill>
              </a:rPr>
              <a:t>objective function</a:t>
            </a:r>
            <a:r>
              <a:rPr lang="en-US" sz="2000" dirty="0"/>
              <a:t>. E.g., the agent knows the effects of 5 possible actions and chooses the action with the largest utility.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26670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Inference engine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28940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22737" y="2601624"/>
            <a:ext cx="3284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/>
              <a:t>Domain-independent algorithms that</a:t>
            </a:r>
            <a:br>
              <a:rPr lang="en-US" sz="1600" b="0" dirty="0"/>
            </a:br>
            <a:r>
              <a:rPr lang="en-US" sz="1600" b="0" dirty="0"/>
              <a:t>find new sentences using entailment.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352468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143500" y="2175721"/>
            <a:ext cx="2372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Domain-specific content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414463" y="1739295"/>
            <a:ext cx="1447800" cy="10401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6554FFF8-D25E-37CB-2E8A-48C2D58D504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as a 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92922"/>
            <a:ext cx="8229600" cy="1855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Current text generators are:</a:t>
            </a:r>
          </a:p>
          <a:p>
            <a:r>
              <a:rPr lang="en-US" sz="2000" dirty="0"/>
              <a:t>Pretrained decoder-only transformer models (e.g., GPT stands for Generative Pre-trained Transformer). The knowledge base is not updated during interactions.</a:t>
            </a:r>
          </a:p>
          <a:p>
            <a:r>
              <a:rPr lang="en-US" sz="2000" dirty="0"/>
              <a:t>Tokens are created autoregressively. One token is generated at a time based on all the previous tokens using the transformer attention mechanism.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32004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Text Generator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34274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80164" y="3242846"/>
            <a:ext cx="2961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Domain-independent algorithms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758817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388335" y="2832785"/>
            <a:ext cx="2917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/>
              <a:t>Domain-specific content </a:t>
            </a:r>
            <a:r>
              <a:rPr lang="en-US" sz="1400" dirty="0"/>
              <a:t>(fine tuning)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215794" y="2267103"/>
            <a:ext cx="1780185" cy="101412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pretrained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6554FFF8-D25E-37CB-2E8A-48C2D58D504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C5A52-9BA7-B44F-1017-FB992C292263}"/>
              </a:ext>
            </a:extLst>
          </p:cNvPr>
          <p:cNvSpPr txBox="1"/>
          <p:nvPr/>
        </p:nvSpPr>
        <p:spPr>
          <a:xfrm>
            <a:off x="533400" y="152400"/>
            <a:ext cx="8153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Models as Knowledge-based Agents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87447-58A4-8421-4FAF-68F10991E678}"/>
              </a:ext>
            </a:extLst>
          </p:cNvPr>
          <p:cNvSpPr txBox="1"/>
          <p:nvPr/>
        </p:nvSpPr>
        <p:spPr>
          <a:xfrm>
            <a:off x="5269667" y="2463942"/>
            <a:ext cx="369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Domain-independent content </a:t>
            </a:r>
            <a:r>
              <a:rPr lang="en-US" sz="1400" dirty="0"/>
              <a:t>(pre-training)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7764B-32CF-CB59-3FDE-99F94BCB9C89}"/>
              </a:ext>
            </a:extLst>
          </p:cNvPr>
          <p:cNvSpPr txBox="1"/>
          <p:nvPr/>
        </p:nvSpPr>
        <p:spPr>
          <a:xfrm>
            <a:off x="6437494" y="25279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AF97496-F031-9DC4-52A0-EF0B30BA83B4}"/>
              </a:ext>
            </a:extLst>
          </p:cNvPr>
          <p:cNvSpPr/>
          <p:nvPr/>
        </p:nvSpPr>
        <p:spPr>
          <a:xfrm>
            <a:off x="721548" y="1293003"/>
            <a:ext cx="3012251" cy="669640"/>
          </a:xfrm>
          <a:prstGeom prst="wedgeRoundRectCallout">
            <a:avLst>
              <a:gd name="adj1" fmla="val -2232"/>
              <a:gd name="adj2" fmla="val 11408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Learned word relationships, grammar, facts.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4FFD677-E3E0-6CA0-32A7-141816E2889A}"/>
              </a:ext>
            </a:extLst>
          </p:cNvPr>
          <p:cNvSpPr/>
          <p:nvPr/>
        </p:nvSpPr>
        <p:spPr>
          <a:xfrm>
            <a:off x="5171993" y="2402974"/>
            <a:ext cx="108171" cy="7116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96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7400"/>
            <a:ext cx="6215975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89A12-594F-47A5-9C9C-D27A51B2B3ED}"/>
              </a:ext>
            </a:extLst>
          </p:cNvPr>
          <p:cNvSpPr txBox="1"/>
          <p:nvPr/>
        </p:nvSpPr>
        <p:spPr>
          <a:xfrm>
            <a:off x="6729362" y="1800225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Memorize percept at time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0C361-D473-48AF-8A54-418E444C5164}"/>
              </a:ext>
            </a:extLst>
          </p:cNvPr>
          <p:cNvSpPr txBox="1"/>
          <p:nvPr/>
        </p:nvSpPr>
        <p:spPr>
          <a:xfrm>
            <a:off x="6741775" y="4427537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Record action taken at time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C7BB-A826-4B54-B7D8-13D8AF95F7C2}"/>
              </a:ext>
            </a:extLst>
          </p:cNvPr>
          <p:cNvSpPr txBox="1"/>
          <p:nvPr/>
        </p:nvSpPr>
        <p:spPr>
          <a:xfrm>
            <a:off x="6729362" y="3105834"/>
            <a:ext cx="196215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Ask for generating text (generate new tokens using autoregression)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2667E-4858-4252-AD75-979D1961FE0D}"/>
              </a:ext>
            </a:extLst>
          </p:cNvPr>
          <p:cNvCxnSpPr>
            <a:stCxn id="5" idx="1"/>
          </p:cNvCxnSpPr>
          <p:nvPr/>
        </p:nvCxnSpPr>
        <p:spPr>
          <a:xfrm flipH="1">
            <a:off x="4876800" y="2123391"/>
            <a:ext cx="1852562" cy="982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803081" y="3544668"/>
            <a:ext cx="926281" cy="161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9FCE7-AA78-48B8-9205-AB949B5B5D9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57800" y="4009340"/>
            <a:ext cx="1483975" cy="7413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3978BB4-89D0-6898-DDD2-42EB6B5BAC3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99D650-CD04-EB7D-87B7-6683F0AA492A}"/>
              </a:ext>
            </a:extLst>
          </p:cNvPr>
          <p:cNvGrpSpPr/>
          <p:nvPr/>
        </p:nvGrpSpPr>
        <p:grpSpPr>
          <a:xfrm>
            <a:off x="914400" y="3155731"/>
            <a:ext cx="5548559" cy="251219"/>
            <a:chOff x="5867400" y="1524000"/>
            <a:chExt cx="936306" cy="5661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48B94B-33FA-318E-D981-C9EAA5777B64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9AD22D-6C0F-1626-729A-26B1733D1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A257B3-FAA4-5490-415D-5BC4555CD905}"/>
              </a:ext>
            </a:extLst>
          </p:cNvPr>
          <p:cNvGrpSpPr/>
          <p:nvPr/>
        </p:nvGrpSpPr>
        <p:grpSpPr>
          <a:xfrm>
            <a:off x="880533" y="3773661"/>
            <a:ext cx="5548559" cy="251219"/>
            <a:chOff x="5867400" y="1524000"/>
            <a:chExt cx="936306" cy="5661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02B948-2F00-3743-2352-12F32A7B16F5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FDB867-ACE2-3998-1383-E1AD68A7E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02C56F6-0539-E4C2-1D1B-1B6D443B70BD}"/>
              </a:ext>
            </a:extLst>
          </p:cNvPr>
          <p:cNvSpPr txBox="1"/>
          <p:nvPr/>
        </p:nvSpPr>
        <p:spPr>
          <a:xfrm>
            <a:off x="533400" y="152400"/>
            <a:ext cx="8153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Models as Knowledge-based Agents</a:t>
            </a:r>
          </a:p>
        </p:txBody>
      </p:sp>
    </p:spTree>
    <p:extLst>
      <p:ext uri="{BB962C8B-B14F-4D97-AF65-F5344CB8AC3E}">
        <p14:creationId xmlns:p14="http://schemas.microsoft.com/office/powerpoint/2010/main" val="2146638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CF512-D5AE-9798-0F51-6F74D2F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6" y="280558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CAC1-53F7-DCF0-642D-B47B6660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752600"/>
            <a:ext cx="4000647" cy="448747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clear separation between knowledge and inference engine</a:t>
            </a:r>
            <a:r>
              <a:rPr lang="en-US" sz="1800" dirty="0"/>
              <a:t> is very useful.</a:t>
            </a:r>
          </a:p>
          <a:p>
            <a:r>
              <a:rPr lang="en-US" sz="1800" b="1" dirty="0"/>
              <a:t>Pure logic </a:t>
            </a:r>
            <a:r>
              <a:rPr lang="en-US" sz="1800" dirty="0"/>
              <a:t>is often not flexible enough. The fullest realization of knowledge-based agents using logic was in the field of expert systems or knowledge-based systems in the 1970s and 1980s.</a:t>
            </a:r>
          </a:p>
          <a:p>
            <a:r>
              <a:rPr lang="en-US" sz="1800" b="1" dirty="0"/>
              <a:t>Pretrained Large Language Models </a:t>
            </a:r>
            <a:r>
              <a:rPr lang="en-US" sz="1800" dirty="0"/>
              <a:t>are an interesting new application of knowledge-based agents based on natural language.</a:t>
            </a:r>
          </a:p>
          <a:p>
            <a:r>
              <a:rPr lang="en-US" sz="1800" dirty="0"/>
              <a:t>Next, we will talk about </a:t>
            </a:r>
            <a:r>
              <a:rPr lang="en-US" sz="1800" b="1" dirty="0"/>
              <a:t>probability theory</a:t>
            </a:r>
            <a:r>
              <a:rPr lang="en-US" sz="1800" dirty="0"/>
              <a:t> which is the standard language to reason under uncertainty and forms the basis of machine learning.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B68BF71-85BE-4C36-7D62-640F5E53F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2" r="21781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A5F4633C-FE08-505F-69E2-4E56CCC34954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5" y="4109081"/>
            <a:ext cx="5320625" cy="2348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89A12-594F-47A5-9C9C-D27A51B2B3ED}"/>
              </a:ext>
            </a:extLst>
          </p:cNvPr>
          <p:cNvSpPr txBox="1"/>
          <p:nvPr/>
        </p:nvSpPr>
        <p:spPr>
          <a:xfrm>
            <a:off x="6729362" y="4312465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Memorize percept at time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0C361-D473-48AF-8A54-418E444C5164}"/>
              </a:ext>
            </a:extLst>
          </p:cNvPr>
          <p:cNvSpPr txBox="1"/>
          <p:nvPr/>
        </p:nvSpPr>
        <p:spPr>
          <a:xfrm>
            <a:off x="6736289" y="5747915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action taken at time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C7BB-A826-4B54-B7D8-13D8AF95F7C2}"/>
              </a:ext>
            </a:extLst>
          </p:cNvPr>
          <p:cNvSpPr txBox="1"/>
          <p:nvPr/>
        </p:nvSpPr>
        <p:spPr>
          <a:xfrm>
            <a:off x="6736289" y="5020602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Ask for logical action given an objective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2667E-4858-4252-AD75-979D1961FE0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334000" y="4604853"/>
            <a:ext cx="1395362" cy="5619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29200" y="5312990"/>
            <a:ext cx="1707089" cy="1093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9FCE7-AA78-48B8-9205-AB949B5B5D9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181600" y="5674327"/>
            <a:ext cx="1554689" cy="3659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3978BB4-89D0-6898-DDD2-42EB6B5BAC3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C4D7EF-87A7-4D4B-5FA0-5F6FDF52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71600"/>
            <a:ext cx="7772400" cy="256645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C8F7BA-2035-C7D5-E8E3-35E46F514BF7}"/>
              </a:ext>
            </a:extLst>
          </p:cNvPr>
          <p:cNvCxnSpPr>
            <a:cxnSpLocks/>
          </p:cNvCxnSpPr>
          <p:nvPr/>
        </p:nvCxnSpPr>
        <p:spPr>
          <a:xfrm flipV="1">
            <a:off x="3352800" y="1858828"/>
            <a:ext cx="0" cy="1375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9C8390-91F3-977E-1381-6460DC9157C7}"/>
              </a:ext>
            </a:extLst>
          </p:cNvPr>
          <p:cNvSpPr txBox="1"/>
          <p:nvPr/>
        </p:nvSpPr>
        <p:spPr>
          <a:xfrm rot="5400000">
            <a:off x="2892814" y="2247301"/>
            <a:ext cx="138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Learning from precepts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3ADEE4-7D85-EF9D-5063-670951036862}"/>
              </a:ext>
            </a:extLst>
          </p:cNvPr>
          <p:cNvCxnSpPr>
            <a:cxnSpLocks/>
          </p:cNvCxnSpPr>
          <p:nvPr/>
        </p:nvCxnSpPr>
        <p:spPr>
          <a:xfrm>
            <a:off x="6336481" y="1842150"/>
            <a:ext cx="0" cy="1326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AC6722-A3DC-CA31-F654-42B27FA2A567}"/>
              </a:ext>
            </a:extLst>
          </p:cNvPr>
          <p:cNvSpPr txBox="1"/>
          <p:nvPr/>
        </p:nvSpPr>
        <p:spPr>
          <a:xfrm rot="5400000">
            <a:off x="6049071" y="2255570"/>
            <a:ext cx="87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action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67E5FB-CFA2-AE69-9A39-ACBBD7EC9C5E}"/>
              </a:ext>
            </a:extLst>
          </p:cNvPr>
          <p:cNvSpPr/>
          <p:nvPr/>
        </p:nvSpPr>
        <p:spPr>
          <a:xfrm>
            <a:off x="787257" y="1435641"/>
            <a:ext cx="7518544" cy="95332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90E96A-E7E6-0EB0-758F-FA9D48224587}"/>
              </a:ext>
            </a:extLst>
          </p:cNvPr>
          <p:cNvSpPr txBox="1"/>
          <p:nvPr/>
        </p:nvSpPr>
        <p:spPr>
          <a:xfrm>
            <a:off x="1066800" y="3070206"/>
            <a:ext cx="1158583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Prior knowledge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720943-C2ED-7852-E9A2-278516E210CC}"/>
              </a:ext>
            </a:extLst>
          </p:cNvPr>
          <p:cNvCxnSpPr>
            <a:cxnSpLocks/>
          </p:cNvCxnSpPr>
          <p:nvPr/>
        </p:nvCxnSpPr>
        <p:spPr>
          <a:xfrm flipV="1">
            <a:off x="1656482" y="1858828"/>
            <a:ext cx="1239118" cy="1238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F3D41F-FCEE-00C3-601C-76FC0168DE4F}"/>
              </a:ext>
            </a:extLst>
          </p:cNvPr>
          <p:cNvSpPr txBox="1"/>
          <p:nvPr/>
        </p:nvSpPr>
        <p:spPr>
          <a:xfrm>
            <a:off x="3910085" y="2005429"/>
            <a:ext cx="1595757" cy="3385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Inference engine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9EAFB566-B86E-45BA-6C30-842627C799A3}"/>
              </a:ext>
            </a:extLst>
          </p:cNvPr>
          <p:cNvSpPr/>
          <p:nvPr/>
        </p:nvSpPr>
        <p:spPr>
          <a:xfrm>
            <a:off x="609599" y="1264695"/>
            <a:ext cx="655629" cy="533400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68040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845BB4D4-C490-D568-9851-8DBAEB9DBF1B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Knowledge is Often Represented Using Logic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52742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61486480-2688-6752-26BF-4583675F699D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44625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12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Propositional logic: </a:t>
            </a:r>
            <a:br>
              <a:rPr lang="en-US" sz="3600" dirty="0"/>
            </a:br>
            <a:r>
              <a:rPr lang="en-US" sz="3600" dirty="0"/>
              <a:t>Syntax in Backus-Naur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00"/>
          <a:stretch/>
        </p:blipFill>
        <p:spPr>
          <a:xfrm>
            <a:off x="-228600" y="2362200"/>
            <a:ext cx="86868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90791" y="3581399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814591" y="27871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CCD6B-33F6-BC0F-587D-0CB20E35B431}"/>
              </a:ext>
            </a:extLst>
          </p:cNvPr>
          <p:cNvSpPr/>
          <p:nvPr/>
        </p:nvSpPr>
        <p:spPr>
          <a:xfrm>
            <a:off x="609600" y="1905000"/>
            <a:ext cx="80772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2767</Words>
  <Application>Microsoft Office PowerPoint</Application>
  <PresentationFormat>On-screen Show (4:3)</PresentationFormat>
  <Paragraphs>335</Paragraphs>
  <Slides>42</Slides>
  <Notes>29</Notes>
  <HiddenSlides>9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source sans pro</vt:lpstr>
      <vt:lpstr>source sans pro</vt:lpstr>
      <vt:lpstr>Symbol</vt:lpstr>
      <vt:lpstr>Times New Roman</vt:lpstr>
      <vt:lpstr>Office Theme</vt:lpstr>
      <vt:lpstr>Equation</vt:lpstr>
      <vt:lpstr>CS 5/7320  Artificial Intelligence   Knowledge-Based Agents AIMA Chapters 7-9 </vt:lpstr>
      <vt:lpstr>Outline</vt:lpstr>
      <vt:lpstr>Reality vs. Knowledge Representation</vt:lpstr>
      <vt:lpstr>Knowledge-Based Agents</vt:lpstr>
      <vt:lpstr>Generic Knowledge-based Agent</vt:lpstr>
      <vt:lpstr>Outline</vt:lpstr>
      <vt:lpstr>Knowledge is Often Represented Using Logic</vt:lpstr>
      <vt:lpstr>Outline</vt:lpstr>
      <vt:lpstr>Propositional logic:  Syntax in Backus-Naur 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Limitations of Propositional Logic</vt:lpstr>
      <vt:lpstr>Outline</vt:lpstr>
      <vt:lpstr>Different Languages to Represent Knowledge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  <vt:lpstr>Limitations of Logic</vt:lpstr>
      <vt:lpstr>Outline</vt:lpstr>
      <vt:lpstr>Using Natural Language for Knowledge Representation</vt:lpstr>
      <vt:lpstr>LLM as a Knowledge-Based Agents</vt:lpstr>
      <vt:lpstr>Generic Knowledge-based Agent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Hahsler, Michael</cp:lastModifiedBy>
  <cp:revision>37</cp:revision>
  <dcterms:created xsi:type="dcterms:W3CDTF">2020-10-08T15:56:48Z</dcterms:created>
  <dcterms:modified xsi:type="dcterms:W3CDTF">2024-05-01T15:28:22Z</dcterms:modified>
</cp:coreProperties>
</file>