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16"/>
  </p:notesMasterIdLst>
  <p:handoutMasterIdLst>
    <p:handoutMasterId r:id="rId17"/>
  </p:handoutMasterIdLst>
  <p:sldIdLst>
    <p:sldId id="455" r:id="rId2"/>
    <p:sldId id="466" r:id="rId3"/>
    <p:sldId id="456" r:id="rId4"/>
    <p:sldId id="457" r:id="rId5"/>
    <p:sldId id="458" r:id="rId6"/>
    <p:sldId id="459" r:id="rId7"/>
    <p:sldId id="460" r:id="rId8"/>
    <p:sldId id="461" r:id="rId9"/>
    <p:sldId id="462" r:id="rId10"/>
    <p:sldId id="467" r:id="rId11"/>
    <p:sldId id="463" r:id="rId12"/>
    <p:sldId id="464" r:id="rId13"/>
    <p:sldId id="468" r:id="rId14"/>
    <p:sldId id="465" r:id="rId15"/>
  </p:sldIdLst>
  <p:sldSz cx="12192000" cy="6858000"/>
  <p:notesSz cx="7099300" cy="10234613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1BB79B-38E9-4662-8ED5-3F2F225203CE}">
          <p14:sldIdLst>
            <p14:sldId id="455"/>
            <p14:sldId id="466"/>
            <p14:sldId id="456"/>
            <p14:sldId id="457"/>
            <p14:sldId id="458"/>
            <p14:sldId id="459"/>
            <p14:sldId id="460"/>
            <p14:sldId id="461"/>
            <p14:sldId id="462"/>
            <p14:sldId id="467"/>
            <p14:sldId id="463"/>
            <p14:sldId id="464"/>
            <p14:sldId id="468"/>
            <p14:sldId id="4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EC0BE"/>
    <a:srgbClr val="8EEA9D"/>
    <a:srgbClr val="BDE6B2"/>
    <a:srgbClr val="FFCCCC"/>
    <a:srgbClr val="FFCCFF"/>
    <a:srgbClr val="FFFF00"/>
    <a:srgbClr val="3333FF"/>
    <a:srgbClr val="FF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1" autoAdjust="0"/>
    <p:restoredTop sz="88626" autoAdjust="0"/>
  </p:normalViewPr>
  <p:slideViewPr>
    <p:cSldViewPr>
      <p:cViewPr varScale="1">
        <p:scale>
          <a:sx n="66" d="100"/>
          <a:sy n="66" d="100"/>
        </p:scale>
        <p:origin x="88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0FF84380-B695-4AAA-BD6D-02A02864A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64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7BDF81BA-2724-47AE-8C5A-18C6541FAE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1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9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17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Reward may be sparse. Need for credit assignment.</a:t>
            </a:r>
          </a:p>
          <a:p>
            <a:r>
              <a:rPr lang="en-US" dirty="0"/>
              <a:t>Reward shaping creates pseudo rewards that advance learning (e.g., ball possession or distance to the goal in soccer).</a:t>
            </a:r>
          </a:p>
          <a:p>
            <a:endParaRPr lang="en-US" dirty="0"/>
          </a:p>
          <a:p>
            <a:r>
              <a:rPr lang="en-US" dirty="0"/>
              <a:t>Hierarchical RL: Break the task into smaller sub-tasks so we can learn </a:t>
            </a:r>
            <a:r>
              <a:rPr lang="en-US"/>
              <a:t>the succession of </a:t>
            </a:r>
            <a:r>
              <a:rPr lang="en-US" dirty="0"/>
              <a:t>sub-task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72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Deep RL is still somewhat unpredictable since the deep ANN has many parameters…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4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9420-F18F-4DA7-BE65-4F4E64957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7B303-7E9F-411F-8966-C27D639B6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2CF2C-7E1E-4ADA-AFE8-FC72FB45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10D0-F7A8-4F9E-8917-9A1B577C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CEA1-D159-4444-B720-93C06285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72DA2-3CE2-4D8F-8D36-0B42681375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40FD-BA60-428C-8EF4-6306ABA4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23CDF-705F-4ACD-A877-CF7F2E3FE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8E331-6083-437D-B382-EA76EE34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DA37-7775-4516-88D0-C10A2249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56B8C-9ED4-4828-B22C-2F0B1E24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16CB4-232B-44FE-B9B7-35A4219F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8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BFE99-4A96-4DE5-89AF-4EC45E1B0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69DFD-5FC6-4050-B332-8BCD32E4B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394B4-48D3-4960-806C-F43156B9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B0F-2E46-4782-B203-41483BAA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97CA-A095-4609-9FDB-911FD5D7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E9712-67AD-4F8B-8E43-C0603CB0E6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90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E076-2ED9-4AC4-8DA1-19909951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9775-2053-4692-92A0-6FB034CD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B1543-34B0-4CAE-93C7-21EBBAEE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4DC8-29F6-4FF7-AC63-6B2FF98D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F4AFE-E2D1-4C73-9381-F5093CE4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6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468A-AB3D-49F4-9DE2-6FC14195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B78B9-5803-400E-AD78-1FDAA85A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F1584-9ABC-4C6A-BF87-89D5AA87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98EF8-B1BF-4FED-A109-10A6C8E2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BE679-274A-4495-A115-ECCCB9B6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B8590-D25A-427F-820A-B82C7A4232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3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84E3-F46B-4511-8F45-402F4442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2C99-93FA-4895-A139-A0FF4613F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D938-8C53-4FC0-A9DE-5354708E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CBC91-EB96-4955-BC73-9B80DCF9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2DDE6-5890-456A-A65D-7A8344ED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86411-7FB3-4C92-A6B2-02296F46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C5193-1026-4794-8663-01E65A01DB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0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6FA0-3416-4467-9A6B-064AD57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B0381-70E8-4616-B062-F81B7235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2849D-1775-4D8B-BE2F-AD4C50833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B4668-5351-4ADC-8F6C-CE2BADAF9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A446C-B56C-4215-BA99-A5963E067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27556-ABDC-44CB-BE8A-B9CB69EB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6F301-5824-4660-8D1F-0308EEB5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1FC6C-5E03-4AA2-A3FA-E2127C1D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C84FA-3003-4F13-B610-A564542E36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0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49AF-1B56-410D-BD45-F623AD5E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18A89-675B-4B8C-AF13-93F49FA2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0AE80-8E6B-41CA-A8D1-B6A5A01D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7E162-83CC-4FF1-98BD-65F7C87E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268BA-431C-4D9E-849E-30926F99764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0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F3FE3-0DA8-4EED-A371-D33228D8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9E16C-7198-4BDB-9524-77B28B5B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365C7-FCDF-43F7-B9AB-1DC5A892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89A438-0B24-4EB8-B981-2260CC8E55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0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2170-A36B-4B88-A15D-622E12B9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9D5E-3D30-47D5-8060-99ECF836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6C4C9-3223-4437-A604-91C4168F3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42238-2928-4B16-AEE3-4DF1153E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E7828-D4DD-4469-87CE-6A174FCD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4F65B-672B-457E-B01E-147E9A14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99CB0-FC20-4D9A-A29C-89F5F9414B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4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CF01-90BC-4732-BD4E-FE32624A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52BBF-EF83-4A72-BFAF-1A672B8B1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4472-3B6E-44E1-9506-2A46E9B0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254D1-2714-4A42-938B-1756DE47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32DA-55E9-4BD8-8BC3-997E3D8E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41CE5-CC69-40D9-86F7-88C7096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93E6A-B6F6-4BDF-AD15-C93DDC5582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7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CAF0D-655A-4426-8771-973204F8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D05BD-C8DC-42E7-853A-48E628CF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A469-0259-4A8D-9AA6-6A7846025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D5EB-5F91-4CB7-9AC7-7FD7BE2DB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6F92-7C89-4478-ABAA-E19E654E1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D443E1-4B43-4BA2-A59F-0DCD9251A84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Positive Reinforcement in Dogs | Pet Parents®">
            <a:extLst>
              <a:ext uri="{FF2B5EF4-FFF2-40B4-BE49-F238E27FC236}">
                <a16:creationId xmlns:a16="http://schemas.microsoft.com/office/drawing/2014/main" id="{AD157A36-0424-F212-4464-8A1D05BACB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7" r="23298" b="3714"/>
          <a:stretch/>
        </p:blipFill>
        <p:spPr bwMode="auto">
          <a:xfrm>
            <a:off x="4130181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Reinforcement Learning</a:t>
            </a:r>
            <a:br>
              <a:rPr lang="en-US" sz="3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700" dirty="0">
                <a:solidFill>
                  <a:schemeClr val="bg1"/>
                </a:solidFill>
              </a:rPr>
              <a:t>AIMA Chapter 17+22</a:t>
            </a:r>
            <a:endParaRPr lang="en-US" sz="37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cs typeface="Calibri"/>
              </a:rPr>
              <a:t>Slides by Michael Hahsler  </a:t>
            </a:r>
            <a:br>
              <a:rPr lang="en-US" sz="1600" dirty="0">
                <a:solidFill>
                  <a:schemeClr val="bg1"/>
                </a:solidFill>
                <a:cs typeface="Calibri"/>
              </a:rPr>
            </a:br>
            <a:r>
              <a:rPr lang="en-US" sz="1600" dirty="0">
                <a:solidFill>
                  <a:schemeClr val="bg1"/>
                </a:solidFill>
                <a:cs typeface="Calibri"/>
              </a:rPr>
              <a:t>with figures from the AIMA textbook.</a:t>
            </a:r>
          </a:p>
          <a:p>
            <a:pPr algn="l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  <p:pic>
        <p:nvPicPr>
          <p:cNvPr id="18" name="Picture 4" descr="Creative Commons License">
            <a:extLst>
              <a:ext uri="{FF2B5EF4-FFF2-40B4-BE49-F238E27FC236}">
                <a16:creationId xmlns:a16="http://schemas.microsoft.com/office/drawing/2014/main" id="{67259A3D-DFAB-4657-8C93-F2F7ED3F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73" y="63576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322797-EFC0-4BD6-A554-1C7992D224D7}"/>
              </a:ext>
            </a:extLst>
          </p:cNvPr>
          <p:cNvSpPr txBox="1"/>
          <p:nvPr/>
        </p:nvSpPr>
        <p:spPr>
          <a:xfrm>
            <a:off x="1402079" y="62484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bg1"/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Attribution-ShareAlike 4.0 International License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view of a track and field lane in the dark">
            <a:extLst>
              <a:ext uri="{FF2B5EF4-FFF2-40B4-BE49-F238E27FC236}">
                <a16:creationId xmlns:a16="http://schemas.microsoft.com/office/drawing/2014/main" id="{5B3FBE4D-358B-5501-B3DF-CFD9C3622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4F7921-1C6F-0A0D-AB30-8233EFC1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>
                <a:solidFill>
                  <a:srgbClr val="FFFFFF"/>
                </a:solidFill>
              </a:rPr>
              <a:t>Reinforcement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B657D-C104-1105-9FC3-02F5DBB64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AIMA Chapter 22</a:t>
            </a:r>
          </a:p>
        </p:txBody>
      </p:sp>
    </p:spTree>
    <p:extLst>
      <p:ext uri="{BB962C8B-B14F-4D97-AF65-F5344CB8AC3E}">
        <p14:creationId xmlns:p14="http://schemas.microsoft.com/office/powerpoint/2010/main" val="1338382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F27F-77BE-563A-F4D6-8D456FF0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10D10-A65F-B05F-35CA-8B1597D1D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Reinforcement learning assumes that the problem can be modeled by an MDP.</a:t>
            </a:r>
          </a:p>
          <a:p>
            <a:endParaRPr lang="en-US" dirty="0"/>
          </a:p>
          <a:p>
            <a:r>
              <a:rPr lang="en-US" dirty="0"/>
              <a:t>What if we do not know the transition model 𝑃(𝑠′ | 𝑠, 𝑎)?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Now we cannot solve the MDP (estimate the state utility function/policy) because we cannot predict future states!</a:t>
            </a:r>
          </a:p>
          <a:p>
            <a:endParaRPr lang="en-US" dirty="0"/>
          </a:p>
          <a:p>
            <a:r>
              <a:rPr lang="en-US" dirty="0"/>
              <a:t>The agent needs to explore (try actions) and use the reward signal to update its estimate (=learn) of the utility of states and actions.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17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712C-C87E-E832-8A1B-CDAF9756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399C3-7D5D-01FA-4D2E-966DFF22A4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799" y="1448683"/>
                <a:ext cx="10515600" cy="79435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Q-Learning learns the state-action value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399C3-7D5D-01FA-4D2E-966DFF22A4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799" y="1448683"/>
                <a:ext cx="10515600" cy="794353"/>
              </a:xfrm>
              <a:blipFill>
                <a:blip r:embed="rId2"/>
                <a:stretch>
                  <a:fillRect l="-1043" t="-17692" b="-2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2AB3349-7E28-E758-7D0B-BABE9AD4B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31" y="2243036"/>
            <a:ext cx="11117472" cy="44521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9C05CDB8-071C-C913-ED77-F93D656F2909}"/>
                  </a:ext>
                </a:extLst>
              </p:cNvPr>
              <p:cNvSpPr/>
              <p:nvPr/>
            </p:nvSpPr>
            <p:spPr>
              <a:xfrm>
                <a:off x="4343400" y="6145192"/>
                <a:ext cx="6172200" cy="523032"/>
              </a:xfrm>
              <a:prstGeom prst="wedgeRoundRectCallout">
                <a:avLst>
                  <a:gd name="adj1" fmla="val -44035"/>
                  <a:gd name="adj2" fmla="val -70280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exploration function and decides on the next action. As N increases it can exploit good actions more.</a:t>
                </a:r>
              </a:p>
            </p:txBody>
          </p:sp>
        </mc:Choice>
        <mc:Fallback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9C05CDB8-071C-C913-ED77-F93D656F2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6145192"/>
                <a:ext cx="6172200" cy="523032"/>
              </a:xfrm>
              <a:prstGeom prst="wedgeRoundRectCallout">
                <a:avLst>
                  <a:gd name="adj1" fmla="val -44035"/>
                  <a:gd name="adj2" fmla="val -70280"/>
                  <a:gd name="adj3" fmla="val 16667"/>
                </a:avLst>
              </a:prstGeom>
              <a:blipFill>
                <a:blip r:embed="rId4"/>
                <a:stretch>
                  <a:fillRect r="-493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BA362122-7E24-B29D-D386-3D95B157E440}"/>
                  </a:ext>
                </a:extLst>
              </p:cNvPr>
              <p:cNvSpPr/>
              <p:nvPr/>
            </p:nvSpPr>
            <p:spPr>
              <a:xfrm>
                <a:off x="6067063" y="4469134"/>
                <a:ext cx="4953000" cy="523032"/>
              </a:xfrm>
              <a:prstGeom prst="wedgeRoundRectCallout">
                <a:avLst>
                  <a:gd name="adj1" fmla="val -35235"/>
                  <a:gd name="adj2" fmla="val 120038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a little more similar to the received reward + the best Q-value of the successor state.</a:t>
                </a:r>
              </a:p>
            </p:txBody>
          </p:sp>
        </mc:Choice>
        <mc:Fallback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BA362122-7E24-B29D-D386-3D95B157E4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063" y="4469134"/>
                <a:ext cx="4953000" cy="523032"/>
              </a:xfrm>
              <a:prstGeom prst="wedgeRoundRectCallout">
                <a:avLst>
                  <a:gd name="adj1" fmla="val -35235"/>
                  <a:gd name="adj2" fmla="val 120038"/>
                  <a:gd name="adj3" fmla="val 16667"/>
                </a:avLst>
              </a:prstGeom>
              <a:blipFill>
                <a:blip r:embed="rId5"/>
                <a:stretch>
                  <a:fillRect t="-9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073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6345-9ED0-5370-449D-D1D5898A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Approximation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C3DEC-7634-2F42-9A4C-17B7C8C56F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455"/>
                <a:ext cx="10515600" cy="261894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U (Q) needs to store and estimate one entry for each state (state/action combination)! </a:t>
                </a:r>
              </a:p>
              <a:p>
                <a:r>
                  <a:rPr lang="en-US" dirty="0"/>
                  <a:t>Issues and solutions</a:t>
                </a:r>
              </a:p>
              <a:p>
                <a:pPr lvl="1"/>
                <a:r>
                  <a:rPr lang="en-US" dirty="0"/>
                  <a:t>Too many entries to store 			 → lossy compression</a:t>
                </a:r>
              </a:p>
              <a:p>
                <a:pPr lvl="1"/>
                <a:r>
                  <a:rPr lang="en-US" dirty="0"/>
                  <a:t>Many combinations are rarely seen 		 → generalize to unseen entries</a:t>
                </a:r>
              </a:p>
              <a:p>
                <a:endParaRPr lang="en-US" b="1" dirty="0"/>
              </a:p>
              <a:p>
                <a:r>
                  <a:rPr lang="en-US" b="1" dirty="0"/>
                  <a:t>Idea</a:t>
                </a:r>
                <a:r>
                  <a:rPr lang="en-US" dirty="0"/>
                  <a:t>: Estimate the state value by learning a approximation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based on features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4x3 Grid World Example: Use a linear combination of state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learn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 from observed data.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C3DEC-7634-2F42-9A4C-17B7C8C56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455"/>
                <a:ext cx="10515600" cy="2618945"/>
              </a:xfrm>
              <a:blipFill>
                <a:blip r:embed="rId3"/>
                <a:stretch>
                  <a:fillRect l="-522" t="-4186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4E032DF1-954A-5C93-C948-94D43FA7A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3886200"/>
            <a:ext cx="2777633" cy="2023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2C056B-67A1-C999-FF1E-354FEE12DC30}"/>
                  </a:ext>
                </a:extLst>
              </p:cNvPr>
              <p:cNvSpPr txBox="1"/>
              <p:nvPr/>
            </p:nvSpPr>
            <p:spPr>
              <a:xfrm>
                <a:off x="10437399" y="3886200"/>
                <a:ext cx="520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2C056B-67A1-C999-FF1E-354FEE12D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399" y="3886200"/>
                <a:ext cx="520592" cy="276999"/>
              </a:xfrm>
              <a:prstGeom prst="rect">
                <a:avLst/>
              </a:prstGeom>
              <a:blipFill>
                <a:blip r:embed="rId5"/>
                <a:stretch>
                  <a:fillRect l="-9302" t="-4444" r="-1511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84BAB667-5846-289C-8608-4EBBA4740C72}"/>
                  </a:ext>
                </a:extLst>
              </p:cNvPr>
              <p:cNvSpPr/>
              <p:nvPr/>
            </p:nvSpPr>
            <p:spPr>
              <a:xfrm>
                <a:off x="4957739" y="3920135"/>
                <a:ext cx="2666999" cy="1789760"/>
              </a:xfrm>
              <a:prstGeom prst="rightArrow">
                <a:avLst>
                  <a:gd name="adj1" fmla="val 66670"/>
                  <a:gd name="adj2" fmla="val 26333"/>
                </a:avLst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Learn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600" dirty="0"/>
                  <a:t> from observed interactions with the environment to approximate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84BAB667-5846-289C-8608-4EBBA4740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739" y="3920135"/>
                <a:ext cx="2666999" cy="1789760"/>
              </a:xfrm>
              <a:prstGeom prst="rightArrow">
                <a:avLst>
                  <a:gd name="adj1" fmla="val 66670"/>
                  <a:gd name="adj2" fmla="val 26333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E2D84F-4056-4208-4323-3DC8F7452DB3}"/>
                  </a:ext>
                </a:extLst>
              </p:cNvPr>
              <p:cNvSpPr txBox="1"/>
              <p:nvPr/>
            </p:nvSpPr>
            <p:spPr>
              <a:xfrm>
                <a:off x="1219200" y="4609874"/>
                <a:ext cx="3325204" cy="37677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𝑡h𝑒𝑡𝑎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E2D84F-4056-4208-4323-3DC8F7452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609874"/>
                <a:ext cx="3325204" cy="376770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A30E349-ECB3-964A-60AA-E1811149372D}"/>
              </a:ext>
            </a:extLst>
          </p:cNvPr>
          <p:cNvSpPr txBox="1"/>
          <p:nvPr/>
        </p:nvSpPr>
        <p:spPr>
          <a:xfrm>
            <a:off x="838200" y="5615226"/>
            <a:ext cx="1074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Notes</a:t>
            </a:r>
            <a:r>
              <a:rPr lang="en-US" sz="1600" dirty="0"/>
              <a:t>:</a:t>
            </a:r>
          </a:p>
          <a:p>
            <a:r>
              <a:rPr lang="en-US" sz="1600" dirty="0"/>
              <a:t>We can also approximate the state-value function Q for Q-learning.</a:t>
            </a:r>
          </a:p>
          <a:p>
            <a:r>
              <a:rPr lang="en-US" sz="1600" dirty="0"/>
              <a:t>We typically need non-linear approximators that can be incrementally updated (online learning).  → Deep ANNs</a:t>
            </a:r>
          </a:p>
        </p:txBody>
      </p:sp>
    </p:spTree>
    <p:extLst>
      <p:ext uri="{BB962C8B-B14F-4D97-AF65-F5344CB8AC3E}">
        <p14:creationId xmlns:p14="http://schemas.microsoft.com/office/powerpoint/2010/main" val="3092576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55A0C159-0907-04B2-8FF7-F84FE5FDF8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77" r="2" b="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D26AE-3199-489F-5DCA-D4C988B4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8F8A-7021-1A3C-45A3-0CEB8647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531178"/>
            <a:ext cx="5484285" cy="40816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Agents can learn the value of being in a state from </a:t>
            </a:r>
            <a:r>
              <a:rPr lang="en-US" sz="1800" b="1" dirty="0"/>
              <a:t>reward signals</a:t>
            </a:r>
            <a:r>
              <a:rPr lang="en-US" sz="1800" dirty="0"/>
              <a:t>.</a:t>
            </a:r>
          </a:p>
          <a:p>
            <a:r>
              <a:rPr lang="en-US" sz="1800" dirty="0"/>
              <a:t>Rewards can be delayed (e.g., at the end of a game).</a:t>
            </a:r>
          </a:p>
          <a:p>
            <a:r>
              <a:rPr lang="en-US" sz="1800" dirty="0"/>
              <a:t>Not being able to fully </a:t>
            </a:r>
            <a:r>
              <a:rPr lang="en-US" sz="1800" b="1" dirty="0"/>
              <a:t>observe the state </a:t>
            </a:r>
            <a:r>
              <a:rPr lang="en-US" sz="1800" dirty="0"/>
              <a:t>makes the problem more difficult (POMDP).</a:t>
            </a:r>
          </a:p>
          <a:p>
            <a:r>
              <a:rPr lang="en-US" sz="1800" b="1" dirty="0"/>
              <a:t>Unknown transition models </a:t>
            </a:r>
            <a:r>
              <a:rPr lang="en-US" sz="1800" dirty="0"/>
              <a:t>lead to the need of exploration by trying actions (model free methods like Q-Learning).</a:t>
            </a:r>
          </a:p>
          <a:p>
            <a:r>
              <a:rPr lang="en-US" sz="1800" dirty="0"/>
              <a:t>All these problems are computationally very expensive and often can only be solved by </a:t>
            </a:r>
            <a:r>
              <a:rPr lang="en-US" sz="1800" b="1" dirty="0"/>
              <a:t>approximation</a:t>
            </a:r>
            <a:r>
              <a:rPr lang="en-US" sz="1800" dirty="0"/>
              <a:t>. State of the art is to use deep artificial neural networks for function approximation. </a:t>
            </a:r>
          </a:p>
        </p:txBody>
      </p:sp>
    </p:spTree>
    <p:extLst>
      <p:ext uri="{BB962C8B-B14F-4D97-AF65-F5344CB8AC3E}">
        <p14:creationId xmlns:p14="http://schemas.microsoft.com/office/powerpoint/2010/main" val="182127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AF9D9A-6DB0-4E64-3095-D21D06851C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9E11AC-342D-A253-84D0-81832D4C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>
                <a:solidFill>
                  <a:srgbClr val="FFFFFF"/>
                </a:solidFill>
              </a:rPr>
              <a:t>Sequential Decision Problems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00DF8-B817-630A-2E89-9BFEDFF87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AIMA Chapter 17: Making Complex Decisions</a:t>
            </a:r>
          </a:p>
        </p:txBody>
      </p:sp>
    </p:spTree>
    <p:extLst>
      <p:ext uri="{BB962C8B-B14F-4D97-AF65-F5344CB8AC3E}">
        <p14:creationId xmlns:p14="http://schemas.microsoft.com/office/powerpoint/2010/main" val="90637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28D6-FE8F-D731-2ACA-D5CDE5A0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Decision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9062B-457C-9D64-3FB5-07AB13884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50971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Utility-based agent</a:t>
            </a:r>
            <a:r>
              <a:rPr lang="en-US" dirty="0"/>
              <a:t>: The agent’s utility depends on a sequence of decisions spread out over time.</a:t>
            </a:r>
          </a:p>
          <a:p>
            <a:r>
              <a:rPr lang="en-US" dirty="0"/>
              <a:t>Sequential decision problems incorporate utilities, uncertainty, and sensing.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641CD2-2401-1ECB-AE59-ACE90441E3F4}"/>
              </a:ext>
            </a:extLst>
          </p:cNvPr>
          <p:cNvGrpSpPr/>
          <p:nvPr/>
        </p:nvGrpSpPr>
        <p:grpSpPr>
          <a:xfrm>
            <a:off x="1828800" y="3349993"/>
            <a:ext cx="3797460" cy="3154202"/>
            <a:chOff x="4131037" y="3596833"/>
            <a:chExt cx="3797460" cy="31542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4804DE-25E5-519D-514A-639F698E9054}"/>
                </a:ext>
              </a:extLst>
            </p:cNvPr>
            <p:cNvSpPr/>
            <p:nvPr/>
          </p:nvSpPr>
          <p:spPr>
            <a:xfrm>
              <a:off x="5486400" y="5257800"/>
              <a:ext cx="1600200" cy="10668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Environment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375DAD-0547-86CB-BD58-815C5E4533B1}"/>
                </a:ext>
              </a:extLst>
            </p:cNvPr>
            <p:cNvSpPr/>
            <p:nvPr/>
          </p:nvSpPr>
          <p:spPr>
            <a:xfrm>
              <a:off x="5486400" y="3761772"/>
              <a:ext cx="1600200" cy="10668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Agent</a:t>
              </a:r>
            </a:p>
          </p:txBody>
        </p: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2234EE27-9179-830F-B123-BE2CA7A34D1D}"/>
                </a:ext>
              </a:extLst>
            </p:cNvPr>
            <p:cNvCxnSpPr>
              <a:stCxn id="5" idx="3"/>
              <a:endCxn id="4" idx="3"/>
            </p:cNvCxnSpPr>
            <p:nvPr/>
          </p:nvCxnSpPr>
          <p:spPr>
            <a:xfrm>
              <a:off x="7086600" y="4295172"/>
              <a:ext cx="12700" cy="1496028"/>
            </a:xfrm>
            <a:prstGeom prst="curvedConnector3">
              <a:avLst>
                <a:gd name="adj1" fmla="val 8362031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E0EACF24-DF45-7CDC-80B8-F2115B7245A9}"/>
                </a:ext>
              </a:extLst>
            </p:cNvPr>
            <p:cNvCxnSpPr>
              <a:stCxn id="4" idx="1"/>
              <a:endCxn id="5" idx="1"/>
            </p:cNvCxnSpPr>
            <p:nvPr/>
          </p:nvCxnSpPr>
          <p:spPr>
            <a:xfrm rot="10800000">
              <a:off x="5486400" y="4295172"/>
              <a:ext cx="12700" cy="1496028"/>
            </a:xfrm>
            <a:prstGeom prst="curvedConnector3">
              <a:avLst>
                <a:gd name="adj1" fmla="val 15470890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9043FD70-BD2B-EB21-0D6D-E3A2E03F827E}"/>
                </a:ext>
              </a:extLst>
            </p:cNvPr>
            <p:cNvCxnSpPr/>
            <p:nvPr/>
          </p:nvCxnSpPr>
          <p:spPr>
            <a:xfrm rot="10800000">
              <a:off x="5499100" y="4295172"/>
              <a:ext cx="12700" cy="1496028"/>
            </a:xfrm>
            <a:prstGeom prst="curvedConnector3">
              <a:avLst>
                <a:gd name="adj1" fmla="val 9364559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0E8AE93-12E8-43F8-6C9B-F3491A19DFC0}"/>
                    </a:ext>
                  </a:extLst>
                </p:cNvPr>
                <p:cNvSpPr txBox="1"/>
                <p:nvPr/>
              </p:nvSpPr>
              <p:spPr>
                <a:xfrm>
                  <a:off x="7086600" y="3596833"/>
                  <a:ext cx="84189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Action 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0E8AE93-12E8-43F8-6C9B-F3491A19DF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600" y="3596833"/>
                  <a:ext cx="841897" cy="646331"/>
                </a:xfrm>
                <a:prstGeom prst="rect">
                  <a:avLst/>
                </a:prstGeom>
                <a:blipFill>
                  <a:blip r:embed="rId2"/>
                  <a:stretch>
                    <a:fillRect l="-6522" t="-5660" r="-50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EC3C9D-15F3-BCC3-85CA-7A4C2D1DF6DC}"/>
                    </a:ext>
                  </a:extLst>
                </p:cNvPr>
                <p:cNvSpPr txBox="1"/>
                <p:nvPr/>
              </p:nvSpPr>
              <p:spPr>
                <a:xfrm>
                  <a:off x="4131037" y="5827705"/>
                  <a:ext cx="1380763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Observation </a:t>
                  </a:r>
                  <a:br>
                    <a:rPr lang="en-US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  <a:p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EC3C9D-15F3-BCC3-85CA-7A4C2D1DF6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1037" y="5827705"/>
                  <a:ext cx="1380763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3084" t="-3289" r="-26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42BF7D-EAE2-A5AE-F97A-863DFD5FD2FF}"/>
                    </a:ext>
                  </a:extLst>
                </p:cNvPr>
                <p:cNvSpPr txBox="1"/>
                <p:nvPr/>
              </p:nvSpPr>
              <p:spPr>
                <a:xfrm>
                  <a:off x="4622157" y="5013238"/>
                  <a:ext cx="101438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Reward </a:t>
                  </a:r>
                  <a:br>
                    <a:rPr lang="en-US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  <a:p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42BF7D-EAE2-A5AE-F97A-863DFD5FD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2157" y="5013238"/>
                  <a:ext cx="1014380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1807" t="-3974" r="-6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69DA01-66A9-FD9F-8F45-5654538E9BB7}"/>
                  </a:ext>
                </a:extLst>
              </p:cNvPr>
              <p:cNvSpPr txBox="1"/>
              <p:nvPr/>
            </p:nvSpPr>
            <p:spPr>
              <a:xfrm>
                <a:off x="7226300" y="3733800"/>
                <a:ext cx="46289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,, 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69DA01-66A9-FD9F-8F45-5654538E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300" y="3733800"/>
                <a:ext cx="4628960" cy="400110"/>
              </a:xfrm>
              <a:prstGeom prst="rect">
                <a:avLst/>
              </a:prstGeom>
              <a:blipFill>
                <a:blip r:embed="rId5"/>
                <a:stretch>
                  <a:fillRect l="-1316" t="-9231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Right 22">
            <a:extLst>
              <a:ext uri="{FF2B5EF4-FFF2-40B4-BE49-F238E27FC236}">
                <a16:creationId xmlns:a16="http://schemas.microsoft.com/office/drawing/2014/main" id="{E7345CDF-678F-EFB0-0163-F35D6AF73F9C}"/>
              </a:ext>
            </a:extLst>
          </p:cNvPr>
          <p:cNvSpPr/>
          <p:nvPr/>
        </p:nvSpPr>
        <p:spPr>
          <a:xfrm>
            <a:off x="6096000" y="3657600"/>
            <a:ext cx="977900" cy="58394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32B935-32D5-BE1E-10A5-A2BE8B9BDB12}"/>
                  </a:ext>
                </a:extLst>
              </p:cNvPr>
              <p:cNvSpPr txBox="1"/>
              <p:nvPr/>
            </p:nvSpPr>
            <p:spPr>
              <a:xfrm>
                <a:off x="7264401" y="4369000"/>
                <a:ext cx="4590859" cy="216270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Observations and rewards depend on the state of the system and the agent wants to maximize (discounted) expected reward over time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32B935-32D5-BE1E-10A5-A2BE8B9BD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401" y="4369000"/>
                <a:ext cx="4590859" cy="2162708"/>
              </a:xfrm>
              <a:prstGeom prst="rect">
                <a:avLst/>
              </a:prstGeom>
              <a:blipFill>
                <a:blip r:embed="rId6"/>
                <a:stretch>
                  <a:fillRect l="-1323" t="-1401" r="-1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67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F5F5-EC40-5394-0867-04B1ECEE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 (MDP)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Models a fully observable environment: The agent’s observation is 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An MDP defines a sequential decision problem with</a:t>
                </a:r>
              </a:p>
              <a:p>
                <a:pPr lvl="1"/>
                <a:r>
                  <a:rPr lang="en-US" dirty="0"/>
                  <a:t>a finite set of states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(initial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</a:p>
              <a:p>
                <a:pPr lvl="1"/>
                <a:r>
                  <a:rPr lang="en-US" dirty="0"/>
                  <a:t>a set of available actions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𝐴𝐶𝑇𝐼𝑂𝑁𝑆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each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transition model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𝐴𝐶𝑇𝐼𝑂𝑁𝑆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reward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the reward depends on the current state.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The goal is to find an </a:t>
                </a:r>
                <a:r>
                  <a:rPr lang="en-US" b="1" dirty="0"/>
                  <a:t>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that prescribes for each state the optimal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maximize the expected utility over time.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74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883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42F0E-F3EF-B0CD-4D3C-09B82DE6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4x3 Grid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4ED40-DE5A-5D21-F8C7-D6BE61B02D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08320" y="2437065"/>
                <a:ext cx="2540767" cy="28969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Goal</a:t>
                </a:r>
                <a:r>
                  <a:rPr lang="en-US" dirty="0"/>
                  <a:t>: What direction should we go in each square?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4ED40-DE5A-5D21-F8C7-D6BE61B02D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08320" y="2437065"/>
                <a:ext cx="2540767" cy="2896936"/>
              </a:xfrm>
              <a:blipFill>
                <a:blip r:embed="rId2"/>
                <a:stretch>
                  <a:fillRect l="-5048" t="-3579" r="-7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65D1B519-DF1F-B089-8AEA-0672F70D34A7}"/>
              </a:ext>
            </a:extLst>
          </p:cNvPr>
          <p:cNvGrpSpPr/>
          <p:nvPr/>
        </p:nvGrpSpPr>
        <p:grpSpPr>
          <a:xfrm>
            <a:off x="648184" y="1524000"/>
            <a:ext cx="8276741" cy="4925219"/>
            <a:chOff x="648184" y="1524000"/>
            <a:chExt cx="8276741" cy="492521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28B7AAC-1F5E-41DE-9202-16307DFD6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800" y="2315369"/>
              <a:ext cx="8239125" cy="41338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Speech Bubble: Rectangle with Corners Rounded 11">
                  <a:extLst>
                    <a:ext uri="{FF2B5EF4-FFF2-40B4-BE49-F238E27FC236}">
                      <a16:creationId xmlns:a16="http://schemas.microsoft.com/office/drawing/2014/main" id="{7B336FFC-97FC-F486-4336-82F07857FA0F}"/>
                    </a:ext>
                  </a:extLst>
                </p:cNvPr>
                <p:cNvSpPr/>
                <p:nvPr/>
              </p:nvSpPr>
              <p:spPr>
                <a:xfrm>
                  <a:off x="4648201" y="1524000"/>
                  <a:ext cx="2057882" cy="547688"/>
                </a:xfrm>
                <a:prstGeom prst="wedgeRoundRectCallout">
                  <a:avLst>
                    <a:gd name="adj1" fmla="val -38832"/>
                    <a:gd name="adj2" fmla="val 172395"/>
                    <a:gd name="adj3" fmla="val 16667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Rewards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Speech Bubble: Rectangle with Corners Rounded 11">
                  <a:extLst>
                    <a:ext uri="{FF2B5EF4-FFF2-40B4-BE49-F238E27FC236}">
                      <a16:creationId xmlns:a16="http://schemas.microsoft.com/office/drawing/2014/main" id="{7B336FFC-97FC-F486-4336-82F07857FA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1" y="1524000"/>
                  <a:ext cx="2057882" cy="547688"/>
                </a:xfrm>
                <a:prstGeom prst="wedgeRoundRectCallout">
                  <a:avLst>
                    <a:gd name="adj1" fmla="val -38832"/>
                    <a:gd name="adj2" fmla="val 172395"/>
                    <a:gd name="adj3" fmla="val 16667"/>
                  </a:avLst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Speech Bubble: Rectangle with Corners Rounded 12">
                  <a:extLst>
                    <a:ext uri="{FF2B5EF4-FFF2-40B4-BE49-F238E27FC236}">
                      <a16:creationId xmlns:a16="http://schemas.microsoft.com/office/drawing/2014/main" id="{89FF21E4-E93B-82AF-A6BF-AF54E9B56191}"/>
                    </a:ext>
                  </a:extLst>
                </p:cNvPr>
                <p:cNvSpPr/>
                <p:nvPr/>
              </p:nvSpPr>
              <p:spPr>
                <a:xfrm>
                  <a:off x="990601" y="1687116"/>
                  <a:ext cx="2057882" cy="547688"/>
                </a:xfrm>
                <a:prstGeom prst="wedgeRoundRectCallout">
                  <a:avLst>
                    <a:gd name="adj1" fmla="val 43287"/>
                    <a:gd name="adj2" fmla="val 125902"/>
                    <a:gd name="adj3" fmla="val 16667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𝐴𝐶𝑇𝐼𝑂𝑁𝑆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3" name="Speech Bubble: Rectangle with Corners Rounded 12">
                  <a:extLst>
                    <a:ext uri="{FF2B5EF4-FFF2-40B4-BE49-F238E27FC236}">
                      <a16:creationId xmlns:a16="http://schemas.microsoft.com/office/drawing/2014/main" id="{89FF21E4-E93B-82AF-A6BF-AF54E9B561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1" y="1687116"/>
                  <a:ext cx="2057882" cy="547688"/>
                </a:xfrm>
                <a:prstGeom prst="wedgeRoundRectCallout">
                  <a:avLst>
                    <a:gd name="adj1" fmla="val 43287"/>
                    <a:gd name="adj2" fmla="val 125902"/>
                    <a:gd name="adj3" fmla="val 16667"/>
                  </a:avLst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Speech Bubble: Rectangle with Corners Rounded 13">
                  <a:extLst>
                    <a:ext uri="{FF2B5EF4-FFF2-40B4-BE49-F238E27FC236}">
                      <a16:creationId xmlns:a16="http://schemas.microsoft.com/office/drawing/2014/main" id="{38B68508-EF92-6382-782A-27E0C3FCA43C}"/>
                    </a:ext>
                  </a:extLst>
                </p:cNvPr>
                <p:cNvSpPr/>
                <p:nvPr/>
              </p:nvSpPr>
              <p:spPr>
                <a:xfrm>
                  <a:off x="648184" y="3429000"/>
                  <a:ext cx="1600200" cy="1345407"/>
                </a:xfrm>
                <a:prstGeom prst="wedgeRoundRectCallout">
                  <a:avLst>
                    <a:gd name="adj1" fmla="val 80433"/>
                    <a:gd name="adj2" fmla="val 7092"/>
                    <a:gd name="adj3" fmla="val 16667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States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lang="en-US" dirty="0"/>
                    <a:t> are squares. START is the initial state</a:t>
                  </a:r>
                </a:p>
              </p:txBody>
            </p:sp>
          </mc:Choice>
          <mc:Fallback>
            <p:sp>
              <p:nvSpPr>
                <p:cNvPr id="14" name="Speech Bubble: Rectangle with Corners Rounded 13">
                  <a:extLst>
                    <a:ext uri="{FF2B5EF4-FFF2-40B4-BE49-F238E27FC236}">
                      <a16:creationId xmlns:a16="http://schemas.microsoft.com/office/drawing/2014/main" id="{38B68508-EF92-6382-782A-27E0C3FCA4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184" y="3429000"/>
                  <a:ext cx="1600200" cy="1345407"/>
                </a:xfrm>
                <a:prstGeom prst="wedgeRoundRectCallout">
                  <a:avLst>
                    <a:gd name="adj1" fmla="val 80433"/>
                    <a:gd name="adj2" fmla="val 7092"/>
                    <a:gd name="adj3" fmla="val 16667"/>
                  </a:avLst>
                </a:prstGeom>
                <a:blipFill>
                  <a:blip r:embed="rId6"/>
                  <a:stretch>
                    <a:fillRect b="-90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Speech Bubble: Rectangle with Corners Rounded 14">
                  <a:extLst>
                    <a:ext uri="{FF2B5EF4-FFF2-40B4-BE49-F238E27FC236}">
                      <a16:creationId xmlns:a16="http://schemas.microsoft.com/office/drawing/2014/main" id="{6E323D86-BEF5-E35F-ED49-3FCDBF978A3A}"/>
                    </a:ext>
                  </a:extLst>
                </p:cNvPr>
                <p:cNvSpPr/>
                <p:nvPr/>
              </p:nvSpPr>
              <p:spPr>
                <a:xfrm>
                  <a:off x="7162801" y="3999641"/>
                  <a:ext cx="1333016" cy="927165"/>
                </a:xfrm>
                <a:prstGeom prst="wedgeRoundRectCallout">
                  <a:avLst>
                    <a:gd name="adj1" fmla="val -101155"/>
                    <a:gd name="adj2" fmla="val -77320"/>
                    <a:gd name="adj3" fmla="val 16667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Transition model</a:t>
                  </a:r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′ |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5" name="Speech Bubble: Rectangle with Corners Rounded 14">
                  <a:extLst>
                    <a:ext uri="{FF2B5EF4-FFF2-40B4-BE49-F238E27FC236}">
                      <a16:creationId xmlns:a16="http://schemas.microsoft.com/office/drawing/2014/main" id="{6E323D86-BEF5-E35F-ED49-3FCDBF978A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1" y="3999641"/>
                  <a:ext cx="1333016" cy="927165"/>
                </a:xfrm>
                <a:prstGeom prst="wedgeRoundRectCallout">
                  <a:avLst>
                    <a:gd name="adj1" fmla="val -101155"/>
                    <a:gd name="adj2" fmla="val -77320"/>
                    <a:gd name="adj3" fmla="val 16667"/>
                  </a:avLst>
                </a:prstGeom>
                <a:blipFill>
                  <a:blip r:embed="rId7"/>
                  <a:stretch>
                    <a:fillRect b="-3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068467-0FCB-1E4D-E4E0-E7F68DCFDC53}"/>
                </a:ext>
              </a:extLst>
            </p:cNvPr>
            <p:cNvSpPr txBox="1"/>
            <p:nvPr/>
          </p:nvSpPr>
          <p:spPr>
            <a:xfrm>
              <a:off x="3962400" y="2743200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DBC30E-D02B-BD92-3754-2FFB7E222026}"/>
                </a:ext>
              </a:extLst>
            </p:cNvPr>
            <p:cNvSpPr txBox="1"/>
            <p:nvPr/>
          </p:nvSpPr>
          <p:spPr>
            <a:xfrm>
              <a:off x="3352800" y="2743200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69C976-4813-B15A-A743-906C34A1F818}"/>
                </a:ext>
              </a:extLst>
            </p:cNvPr>
            <p:cNvSpPr txBox="1"/>
            <p:nvPr/>
          </p:nvSpPr>
          <p:spPr>
            <a:xfrm>
              <a:off x="2743200" y="2758763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943E52-15C4-9CB7-081F-96BC5918B02E}"/>
                </a:ext>
              </a:extLst>
            </p:cNvPr>
            <p:cNvSpPr txBox="1"/>
            <p:nvPr/>
          </p:nvSpPr>
          <p:spPr>
            <a:xfrm>
              <a:off x="2743200" y="3329115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4974F9-684E-3AAE-CE41-E30A6DCD6B7E}"/>
                </a:ext>
              </a:extLst>
            </p:cNvPr>
            <p:cNvSpPr txBox="1"/>
            <p:nvPr/>
          </p:nvSpPr>
          <p:spPr>
            <a:xfrm>
              <a:off x="3962400" y="3329115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A0A62B-D258-BEE9-C232-8832220A4985}"/>
                </a:ext>
              </a:extLst>
            </p:cNvPr>
            <p:cNvSpPr txBox="1"/>
            <p:nvPr/>
          </p:nvSpPr>
          <p:spPr>
            <a:xfrm>
              <a:off x="2743200" y="4114276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4F2771-31FE-779B-C33A-7B83C8586708}"/>
                </a:ext>
              </a:extLst>
            </p:cNvPr>
            <p:cNvSpPr txBox="1"/>
            <p:nvPr/>
          </p:nvSpPr>
          <p:spPr>
            <a:xfrm>
              <a:off x="3352800" y="3958590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A2F734F-DC1C-10CA-A1E2-BDAA434243AE}"/>
                </a:ext>
              </a:extLst>
            </p:cNvPr>
            <p:cNvSpPr txBox="1"/>
            <p:nvPr/>
          </p:nvSpPr>
          <p:spPr>
            <a:xfrm>
              <a:off x="3980246" y="3958590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6AF65A6-EAEE-1855-E522-73765B98CBD7}"/>
                </a:ext>
              </a:extLst>
            </p:cNvPr>
            <p:cNvSpPr txBox="1"/>
            <p:nvPr/>
          </p:nvSpPr>
          <p:spPr>
            <a:xfrm>
              <a:off x="4607692" y="3942507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5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DF327-BBB7-F84A-8091-46B1673A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4x3 Grid World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761669-2866-4446-BF5D-E4DABF2D4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2" y="2500312"/>
            <a:ext cx="3498160" cy="25479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6313B-5C38-A3DF-2019-DB85E05EE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362200"/>
            <a:ext cx="3352800" cy="2686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E18FF0-4A39-D3D8-7AFD-F6F0099F3927}"/>
                  </a:ext>
                </a:extLst>
              </p:cNvPr>
              <p:cNvSpPr txBox="1"/>
              <p:nvPr/>
            </p:nvSpPr>
            <p:spPr>
              <a:xfrm>
                <a:off x="1794192" y="1690688"/>
                <a:ext cx="31607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Optimal action in each state</a:t>
                </a:r>
              </a:p>
              <a:p>
                <a:pPr algn="ctr"/>
                <a:r>
                  <a:rPr lang="en-US" sz="2000" b="1" dirty="0"/>
                  <a:t>(policy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1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E18FF0-4A39-D3D8-7AFD-F6F0099F3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192" y="1690688"/>
                <a:ext cx="3160737" cy="707886"/>
              </a:xfrm>
              <a:prstGeom prst="rect">
                <a:avLst/>
              </a:prstGeom>
              <a:blipFill>
                <a:blip r:embed="rId4"/>
                <a:stretch>
                  <a:fillRect l="-1927" t="-4310" r="-1541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335A55-766D-7C54-B365-34D36E67EC16}"/>
                  </a:ext>
                </a:extLst>
              </p:cNvPr>
              <p:cNvSpPr txBox="1"/>
              <p:nvPr/>
            </p:nvSpPr>
            <p:spPr>
              <a:xfrm>
                <a:off x="7534844" y="1734576"/>
                <a:ext cx="33704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/>
                  <a:t>Value of being in a state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br>
                  <a:rPr lang="en-US" sz="2000" b="1" dirty="0"/>
                </a:br>
                <a:r>
                  <a:rPr lang="en-US" sz="2000" b="1" dirty="0"/>
                  <a:t>(given that we will follow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1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335A55-766D-7C54-B365-34D36E67E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844" y="1734576"/>
                <a:ext cx="3370410" cy="707886"/>
              </a:xfrm>
              <a:prstGeom prst="rect">
                <a:avLst/>
              </a:prstGeom>
              <a:blipFill>
                <a:blip r:embed="rId5"/>
                <a:stretch>
                  <a:fillRect l="-1447" t="-5172" r="-181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B78A18-B86C-5580-E468-1234A1B13DE4}"/>
                  </a:ext>
                </a:extLst>
              </p:cNvPr>
              <p:cNvSpPr txBox="1"/>
              <p:nvPr/>
            </p:nvSpPr>
            <p:spPr>
              <a:xfrm>
                <a:off x="10058400" y="504825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B78A18-B86C-5580-E468-1234A1B1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0" y="5048250"/>
                <a:ext cx="1066800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E56DDC90-FE7A-C050-F2D5-632998C1CE73}"/>
              </a:ext>
            </a:extLst>
          </p:cNvPr>
          <p:cNvSpPr/>
          <p:nvPr/>
        </p:nvSpPr>
        <p:spPr>
          <a:xfrm flipH="1">
            <a:off x="5638800" y="3124200"/>
            <a:ext cx="1219200" cy="685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273CD9-E8E1-433D-84D4-A9991F2883D1}"/>
              </a:ext>
            </a:extLst>
          </p:cNvPr>
          <p:cNvSpPr txBox="1"/>
          <p:nvPr/>
        </p:nvSpPr>
        <p:spPr>
          <a:xfrm>
            <a:off x="5216482" y="3867850"/>
            <a:ext cx="1979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Always move to </a:t>
            </a:r>
          </a:p>
          <a:p>
            <a:pPr algn="ctr"/>
            <a:r>
              <a:rPr lang="en-US" dirty="0"/>
              <a:t>higher utility states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FA592E-1E5A-8CB3-DF4D-F85C3A3C3F6A}"/>
              </a:ext>
            </a:extLst>
          </p:cNvPr>
          <p:cNvSpPr txBox="1"/>
          <p:nvPr/>
        </p:nvSpPr>
        <p:spPr>
          <a:xfrm>
            <a:off x="1173866" y="5857874"/>
            <a:ext cx="976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Question: How to we find the optimal value function/optimal policy?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5C7546A-738F-A235-D50D-7D2ABEC84806}"/>
              </a:ext>
            </a:extLst>
          </p:cNvPr>
          <p:cNvSpPr/>
          <p:nvPr/>
        </p:nvSpPr>
        <p:spPr>
          <a:xfrm>
            <a:off x="1909777" y="5016007"/>
            <a:ext cx="3919526" cy="610789"/>
          </a:xfrm>
          <a:prstGeom prst="wedgeRoundRectCallout">
            <a:avLst>
              <a:gd name="adj1" fmla="val -12447"/>
              <a:gd name="adj2" fmla="val -14365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is it optimal to walk away from the +1 square?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4C420-03DB-6564-0BFF-2FF483E83EA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0114" t="12257" r="21331" b="58249"/>
          <a:stretch/>
        </p:blipFill>
        <p:spPr>
          <a:xfrm>
            <a:off x="10171732" y="365125"/>
            <a:ext cx="15287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56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4F8B-2712-4C1A-7E81-016616375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Iteration: Estimate the Value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EDB9C2-69E7-EDE1-2D73-EEC7A36FD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24000"/>
            <a:ext cx="9983165" cy="4815409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50597BD-A2C7-03AF-0527-E7B05D49F1AC}"/>
              </a:ext>
            </a:extLst>
          </p:cNvPr>
          <p:cNvSpPr/>
          <p:nvPr/>
        </p:nvSpPr>
        <p:spPr>
          <a:xfrm>
            <a:off x="8229600" y="3611065"/>
            <a:ext cx="2904175" cy="1570536"/>
          </a:xfrm>
          <a:prstGeom prst="wedgeRoundRectCallout">
            <a:avLst>
              <a:gd name="adj1" fmla="val -78352"/>
              <a:gd name="adj2" fmla="val 2013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Bellman update: </a:t>
            </a:r>
            <a:r>
              <a:rPr lang="en-US" dirty="0"/>
              <a:t>Update a state with the reward + the expected utility of the state reached with the best 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513701-13DB-1D8E-30D7-0B0A0907C3E9}"/>
                  </a:ext>
                </a:extLst>
              </p:cNvPr>
              <p:cNvSpPr txBox="1"/>
              <p:nvPr/>
            </p:nvSpPr>
            <p:spPr>
              <a:xfrm>
                <a:off x="8574284" y="5486400"/>
                <a:ext cx="2474716" cy="729559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converges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and we can extract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513701-13DB-1D8E-30D7-0B0A0907C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284" y="5486400"/>
                <a:ext cx="2474716" cy="729559"/>
              </a:xfrm>
              <a:prstGeom prst="rect">
                <a:avLst/>
              </a:prstGeom>
              <a:blipFill>
                <a:blip r:embed="rId3"/>
                <a:stretch>
                  <a:fillRect l="-196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325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2B98-2B97-D8C0-2282-F86B2C8C5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Iteration: Learn the optimal policy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D04C10-2A07-ED2E-A674-E8DC6F154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1447800"/>
            <a:ext cx="9829800" cy="5025152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F3E77754-BB52-49DF-160C-43083A9A9262}"/>
              </a:ext>
            </a:extLst>
          </p:cNvPr>
          <p:cNvSpPr/>
          <p:nvPr/>
        </p:nvSpPr>
        <p:spPr>
          <a:xfrm>
            <a:off x="9067800" y="3733800"/>
            <a:ext cx="304800" cy="17526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D8371-AFD6-DC4D-FEC2-3696400424EA}"/>
              </a:ext>
            </a:extLst>
          </p:cNvPr>
          <p:cNvSpPr txBox="1"/>
          <p:nvPr/>
        </p:nvSpPr>
        <p:spPr>
          <a:xfrm>
            <a:off x="9442917" y="4286934"/>
            <a:ext cx="1459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Policy </a:t>
            </a:r>
          </a:p>
          <a:p>
            <a:r>
              <a:rPr lang="en-US" dirty="0">
                <a:solidFill>
                  <a:srgbClr val="0070C0"/>
                </a:solidFill>
              </a:rPr>
              <a:t>Improvement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008B3-E03C-5305-5B24-099F212DBF58}"/>
              </a:ext>
            </a:extLst>
          </p:cNvPr>
          <p:cNvSpPr txBox="1"/>
          <p:nvPr/>
        </p:nvSpPr>
        <p:spPr>
          <a:xfrm>
            <a:off x="6925946" y="3068248"/>
            <a:ext cx="3976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Calculate U given current policy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(eighter solve an LP or iterative solution)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BA4292-2680-B6EA-AEBA-92D340D7C265}"/>
                  </a:ext>
                </a:extLst>
              </p:cNvPr>
              <p:cNvSpPr txBox="1"/>
              <p:nvPr/>
            </p:nvSpPr>
            <p:spPr>
              <a:xfrm>
                <a:off x="7929865" y="5614896"/>
                <a:ext cx="2885470" cy="729559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/>
                  <a:t> converges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sz="2000" dirty="0"/>
                </a:br>
                <a:r>
                  <a:rPr lang="en-US" sz="2000" dirty="0"/>
                  <a:t>(and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converges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to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BA4292-2680-B6EA-AEBA-92D340D7C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865" y="5614896"/>
                <a:ext cx="2885470" cy="729559"/>
              </a:xfrm>
              <a:prstGeom prst="rect">
                <a:avLst/>
              </a:prstGeom>
              <a:blipFill>
                <a:blip r:embed="rId3"/>
                <a:stretch>
                  <a:fillRect l="-1684" t="-3279" r="-147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55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1C0A40-7725-1505-8930-DC82CB78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Partially Observable Markov Decision Model (POMDP)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00B6C47-EA5C-F94C-DD50-5B2B163423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If the environment is partially observable, then the model is expanded by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b="1" dirty="0"/>
                  <a:t>sensor model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receiving observation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/>
                  <a:t> given being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This makes things a lot more complicated, and we have to work with </a:t>
                </a:r>
                <a:r>
                  <a:rPr lang="en-US" b="1" dirty="0"/>
                  <a:t>belief states</a:t>
                </a:r>
                <a:r>
                  <a:rPr lang="en-US" dirty="0"/>
                  <a:t>. A belief state is a distribution over states. </a:t>
                </a:r>
                <a:br>
                  <a:rPr lang="en-US" dirty="0"/>
                </a:br>
                <a:r>
                  <a:rPr lang="en-US" dirty="0"/>
                  <a:t>Example: For a problem with three states, the belief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=(.2,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.8, 0)</m:t>
                    </m:r>
                  </m:oMath>
                </a14:m>
                <a:r>
                  <a:rPr lang="en-US" dirty="0"/>
                  <a:t> means the agent beliefs that it is 20% in state 1 and 80% in state 2 but not in state 3.</a:t>
                </a:r>
              </a:p>
              <a:p>
                <a:endParaRPr lang="en-US" dirty="0"/>
              </a:p>
              <a:p>
                <a:r>
                  <a:rPr lang="en-US" dirty="0"/>
                  <a:t>An MDP that uses belief states is called a </a:t>
                </a:r>
                <a:r>
                  <a:rPr lang="en-US" b="1" dirty="0"/>
                  <a:t>belief MDP</a:t>
                </a:r>
                <a:r>
                  <a:rPr lang="en-US" dirty="0"/>
                  <a:t>. Issue: belief states are continuous, and the number of different belief states is infinite.</a:t>
                </a:r>
              </a:p>
              <a:p>
                <a:r>
                  <a:rPr lang="en-US" dirty="0"/>
                  <a:t>The solution of a POMDP is a policy with the optimal actions for sets of belief states (i.e., ranges of belief). </a:t>
                </a:r>
              </a:p>
              <a:p>
                <a:r>
                  <a:rPr lang="en-US" dirty="0"/>
                  <a:t>For all but tiny problems, POMDPs can only be solved </a:t>
                </a:r>
                <a:r>
                  <a:rPr lang="en-US" b="1" dirty="0"/>
                  <a:t>approximately </a:t>
                </a:r>
                <a:r>
                  <a:rPr lang="en-US" dirty="0"/>
                  <a:t>(e.g., by grid-based methods).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00B6C47-EA5C-F94C-DD50-5B2B163423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3277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1124</Words>
  <Application>Microsoft Office PowerPoint</Application>
  <PresentationFormat>Widescreen</PresentationFormat>
  <Paragraphs>115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source sans pro</vt:lpstr>
      <vt:lpstr>Office Theme</vt:lpstr>
      <vt:lpstr>CS 5/7320  Artificial Intelligence  Reinforcement Learning AIMA Chapter 17+22</vt:lpstr>
      <vt:lpstr>Sequential Decision Problems</vt:lpstr>
      <vt:lpstr>Sequential Decision Problems</vt:lpstr>
      <vt:lpstr>Markov Decision Process (MDP)</vt:lpstr>
      <vt:lpstr>Example: 4x3 Grid World</vt:lpstr>
      <vt:lpstr>Solution: 4x3 Grid World </vt:lpstr>
      <vt:lpstr>Value Iteration: Estimate the Value function</vt:lpstr>
      <vt:lpstr>Policy Iteration: Learn the optimal policy</vt:lpstr>
      <vt:lpstr>Partially Observable Markov Decision Model (POMDP)</vt:lpstr>
      <vt:lpstr>Reinforcement Learning</vt:lpstr>
      <vt:lpstr>Reinforcement Learning</vt:lpstr>
      <vt:lpstr>Q-Learning</vt:lpstr>
      <vt:lpstr>Function Approximation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Artificial Intelligence</dc:title>
  <dc:creator>michael</dc:creator>
  <cp:lastModifiedBy>Hahsler, Michael</cp:lastModifiedBy>
  <cp:revision>52</cp:revision>
  <dcterms:created xsi:type="dcterms:W3CDTF">2020-11-16T22:49:03Z</dcterms:created>
  <dcterms:modified xsi:type="dcterms:W3CDTF">2023-11-02T18:06:21Z</dcterms:modified>
</cp:coreProperties>
</file>