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320" r:id="rId25"/>
    <p:sldId id="295"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5" r:id="rId39"/>
    <p:sldId id="316" r:id="rId40"/>
    <p:sldId id="313" r:id="rId41"/>
    <p:sldId id="319" r:id="rId42"/>
    <p:sldId id="299"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68" d="100"/>
          <a:sy n="68" d="100"/>
        </p:scale>
        <p:origin x="178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6/7/2024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962400"/>
              </a:xfrm>
            </p:spPr>
            <p:txBody>
              <a:bodyPr>
                <a:normAutofit fontScale="92500" lnSpcReduction="20000"/>
              </a:bodyPr>
              <a:lstStyle/>
              <a:p>
                <a:r>
                  <a:rPr lang="en-US" dirty="0"/>
                  <a:t>The environment is modeled as a discrete </a:t>
                </a:r>
                <a:r>
                  <a:rPr lang="en-US" b="1" dirty="0"/>
                  <a:t>dynamical system</a:t>
                </a:r>
                <a:r>
                  <a:rPr lang="en-US" dirty="0"/>
                  <a:t>.</a:t>
                </a:r>
              </a:p>
              <a:p>
                <a:r>
                  <a:rPr lang="en-US" dirty="0"/>
                  <a:t>Changed in the environment are a sequence of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𝑇</m:t>
                        </m:r>
                      </m:sub>
                    </m:sSub>
                  </m:oMath>
                </a14:m>
                <a:r>
                  <a:rPr lang="en-US" dirty="0"/>
                  <a:t>, where the index is the time step.</a:t>
                </a:r>
              </a:p>
              <a:p>
                <a:r>
                  <a:rPr lang="en-US" dirty="0"/>
                  <a:t>Example of a state diagram: </a:t>
                </a:r>
              </a:p>
              <a:p>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3962400"/>
              </a:xfrm>
              <a:blipFill>
                <a:blip r:embed="rId3"/>
                <a:stretch>
                  <a:fillRect l="-541" t="-2615" r="-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6"/>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sp>
        <p:nvSpPr>
          <p:cNvPr id="13" name="Oval 12">
            <a:extLst>
              <a:ext uri="{FF2B5EF4-FFF2-40B4-BE49-F238E27FC236}">
                <a16:creationId xmlns:a16="http://schemas.microsoft.com/office/drawing/2014/main" id="{B6F6D389-BA2F-7D6A-AD1C-56661A5B1476}"/>
              </a:ext>
            </a:extLst>
          </p:cNvPr>
          <p:cNvSpPr/>
          <p:nvPr/>
        </p:nvSpPr>
        <p:spPr>
          <a:xfrm>
            <a:off x="299084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off</a:t>
            </a:r>
          </a:p>
        </p:txBody>
      </p:sp>
      <p:sp>
        <p:nvSpPr>
          <p:cNvPr id="16" name="Oval 15">
            <a:extLst>
              <a:ext uri="{FF2B5EF4-FFF2-40B4-BE49-F238E27FC236}">
                <a16:creationId xmlns:a16="http://schemas.microsoft.com/office/drawing/2014/main" id="{1F2AFC20-ABFA-2EA8-6A1C-B96E3F739664}"/>
              </a:ext>
            </a:extLst>
          </p:cNvPr>
          <p:cNvSpPr/>
          <p:nvPr/>
        </p:nvSpPr>
        <p:spPr>
          <a:xfrm>
            <a:off x="502919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on</a:t>
            </a:r>
          </a:p>
        </p:txBody>
      </p:sp>
      <p:sp>
        <p:nvSpPr>
          <p:cNvPr id="22" name="Freeform: Shape 21">
            <a:extLst>
              <a:ext uri="{FF2B5EF4-FFF2-40B4-BE49-F238E27FC236}">
                <a16:creationId xmlns:a16="http://schemas.microsoft.com/office/drawing/2014/main" id="{088390A9-7088-DB78-45A5-E25A021C9E1C}"/>
              </a:ext>
            </a:extLst>
          </p:cNvPr>
          <p:cNvSpPr/>
          <p:nvPr/>
        </p:nvSpPr>
        <p:spPr>
          <a:xfrm>
            <a:off x="3781424" y="2652382"/>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FDFB05B4-B908-857A-A52F-4C372D8ACEC6}"/>
              </a:ext>
            </a:extLst>
          </p:cNvPr>
          <p:cNvSpPr/>
          <p:nvPr/>
        </p:nvSpPr>
        <p:spPr>
          <a:xfrm rot="10800000">
            <a:off x="3781424" y="3343094"/>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5B534B9C-D6AA-195C-5452-1A3DB520053C}"/>
              </a:ext>
            </a:extLst>
          </p:cNvPr>
          <p:cNvSpPr txBox="1"/>
          <p:nvPr/>
        </p:nvSpPr>
        <p:spPr>
          <a:xfrm>
            <a:off x="4095751" y="2354707"/>
            <a:ext cx="882101" cy="307777"/>
          </a:xfrm>
          <a:prstGeom prst="rect">
            <a:avLst/>
          </a:prstGeom>
          <a:noFill/>
        </p:spPr>
        <p:txBody>
          <a:bodyPr wrap="none" rtlCol="0">
            <a:spAutoFit/>
          </a:bodyPr>
          <a:lstStyle/>
          <a:p>
            <a:r>
              <a:rPr lang="en-US" sz="1400" dirty="0"/>
              <a:t>switch on</a:t>
            </a:r>
          </a:p>
        </p:txBody>
      </p:sp>
      <p:sp>
        <p:nvSpPr>
          <p:cNvPr id="25" name="TextBox 24">
            <a:extLst>
              <a:ext uri="{FF2B5EF4-FFF2-40B4-BE49-F238E27FC236}">
                <a16:creationId xmlns:a16="http://schemas.microsoft.com/office/drawing/2014/main" id="{9A4F5BC9-4A1F-8AF3-E53F-B4D5FF5E53BA}"/>
              </a:ext>
            </a:extLst>
          </p:cNvPr>
          <p:cNvSpPr txBox="1"/>
          <p:nvPr/>
        </p:nvSpPr>
        <p:spPr>
          <a:xfrm>
            <a:off x="4060032" y="3656112"/>
            <a:ext cx="894797" cy="307777"/>
          </a:xfrm>
          <a:prstGeom prst="rect">
            <a:avLst/>
          </a:prstGeom>
          <a:noFill/>
        </p:spPr>
        <p:txBody>
          <a:bodyPr wrap="none" rtlCol="0">
            <a:spAutoFit/>
          </a:bodyPr>
          <a:lstStyle/>
          <a:p>
            <a:r>
              <a:rPr lang="en-US" sz="1400" dirty="0"/>
              <a:t>switch off</a:t>
            </a:r>
          </a:p>
        </p:txBody>
      </p:sp>
    </p:spTree>
    <p:extLst>
      <p:ext uri="{BB962C8B-B14F-4D97-AF65-F5344CB8AC3E}">
        <p14:creationId xmlns:p14="http://schemas.microsoft.com/office/powerpoint/2010/main" val="326601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Example: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31044" y="1645754"/>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167374"/>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b="1" dirty="0"/>
              <a:t>Percepts</a:t>
            </a:r>
            <a:r>
              <a:rPr lang="en-US" sz="1400" dirty="0"/>
              <a:t> are 100% reliable and changes in the environment is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285750" indent="-285750">
              <a:buFont typeface="Arial" panose="020B0604020202020204" pitchFamily="34" charset="0"/>
              <a:buChar char="•"/>
            </a:pPr>
            <a:r>
              <a:rPr lang="en-US" sz="1400" b="1" dirty="0"/>
              <a:t>Percepts</a:t>
            </a:r>
            <a:r>
              <a:rPr lang="en-US" sz="1400" dirty="0"/>
              <a:t> are unreliable (noise distribution, sensor failure probability, etc.). This is called a stochastic sensor model.</a:t>
            </a:r>
            <a:endParaRPr lang="en-US" dirty="0"/>
          </a:p>
          <a:p>
            <a:pPr marL="285750" indent="-285750">
              <a:buFont typeface="Arial" panose="020B0604020202020204" pitchFamily="34" charset="0"/>
              <a:buChar cha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616743" y="5891785"/>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23245</TotalTime>
  <Words>3192</Words>
  <Application>Microsoft Office PowerPoint</Application>
  <PresentationFormat>On-screen Show (4:3)</PresentationFormat>
  <Paragraphs>544</Paragraphs>
  <Slides>42</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Transition Function</vt:lpstr>
      <vt:lpstr>State Representation</vt:lpstr>
      <vt:lpstr>Old-school vs. Smart Thermostat</vt:lpstr>
      <vt:lpstr>Old-school vs. Smart Thermostat</vt:lpstr>
      <vt:lpstr>Goal-based Agent</vt:lpstr>
      <vt:lpstr>Utility-based Agent</vt:lpstr>
      <vt:lpstr>Agents that Learn</vt:lpstr>
      <vt:lpstr>Example: Smart Thermostat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Some Environment Types Revisited</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210</cp:revision>
  <cp:lastPrinted>2021-08-30T18:56:39Z</cp:lastPrinted>
  <dcterms:created xsi:type="dcterms:W3CDTF">2003-12-17T02:32:09Z</dcterms:created>
  <dcterms:modified xsi:type="dcterms:W3CDTF">2024-06-07T20:43:55Z</dcterms:modified>
</cp:coreProperties>
</file>