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801" r:id="rId3"/>
    <p:sldId id="318" r:id="rId4"/>
    <p:sldId id="296" r:id="rId5"/>
    <p:sldId id="300" r:id="rId6"/>
    <p:sldId id="295" r:id="rId7"/>
    <p:sldId id="319" r:id="rId8"/>
    <p:sldId id="298" r:id="rId9"/>
    <p:sldId id="80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C7274-F5AC-E29D-A377-AAED5E7A3573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lifornia to allow testing of self-driving cars without a driver">
            <a:extLst>
              <a:ext uri="{FF2B5EF4-FFF2-40B4-BE49-F238E27FC236}">
                <a16:creationId xmlns:a16="http://schemas.microsoft.com/office/drawing/2014/main" id="{19DEE9E3-4392-126F-234A-9F42A3DE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es it work? We put Tesla’s Autopilot to the test | CAR Magazine">
            <a:extLst>
              <a:ext uri="{FF2B5EF4-FFF2-40B4-BE49-F238E27FC236}">
                <a16:creationId xmlns:a16="http://schemas.microsoft.com/office/drawing/2014/main" id="{DC20D215-E341-42A1-A360-25E5EA2B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SAE Automation Levels</a:t>
            </a:r>
          </a:p>
          <a:p>
            <a:pPr lvl="1"/>
            <a:r>
              <a:rPr lang="en-US" sz="1400" dirty="0"/>
              <a:t>Level 1 - Driver Assistance (“hands on”)</a:t>
            </a:r>
          </a:p>
          <a:p>
            <a:pPr lvl="1"/>
            <a:r>
              <a:rPr lang="en-US" sz="1400" dirty="0"/>
              <a:t>Level 2 - Partial Automation (“hands off”)</a:t>
            </a:r>
          </a:p>
          <a:p>
            <a:pPr lvl="1"/>
            <a:r>
              <a:rPr lang="en-US" sz="1400" dirty="0"/>
              <a:t>Level 3 - Conditional Automation </a:t>
            </a:r>
          </a:p>
          <a:p>
            <a:pPr lvl="1"/>
            <a:r>
              <a:rPr lang="en-US" sz="1400" dirty="0"/>
              <a:t>Level 4 - High Automation</a:t>
            </a:r>
          </a:p>
          <a:p>
            <a:pPr lvl="1"/>
            <a:r>
              <a:rPr lang="en-US" sz="1400" dirty="0"/>
              <a:t>Level 5 - Full Automation (“steering wheel optional”)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Components</a:t>
            </a:r>
          </a:p>
          <a:p>
            <a:pPr lvl="1"/>
            <a:r>
              <a:rPr lang="en-US" sz="1400" dirty="0"/>
              <a:t>Sensing</a:t>
            </a:r>
          </a:p>
          <a:p>
            <a:pPr lvl="1"/>
            <a:r>
              <a:rPr lang="en-US" sz="1400" dirty="0"/>
              <a:t>Maps</a:t>
            </a:r>
          </a:p>
          <a:p>
            <a:pPr lvl="1"/>
            <a:r>
              <a:rPr lang="en-US" sz="1400" dirty="0"/>
              <a:t>Path planning</a:t>
            </a:r>
          </a:p>
          <a:p>
            <a:pPr lvl="1"/>
            <a:r>
              <a:rPr lang="en-US" sz="1400" dirty="0"/>
              <a:t>Controlling the vehicle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Why is this so hard?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F33D4-366B-5510-395E-9B68207E5AD8}"/>
              </a:ext>
            </a:extLst>
          </p:cNvPr>
          <p:cNvCxnSpPr>
            <a:cxnSpLocks/>
          </p:cNvCxnSpPr>
          <p:nvPr/>
        </p:nvCxnSpPr>
        <p:spPr>
          <a:xfrm>
            <a:off x="653388" y="3276600"/>
            <a:ext cx="3352800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Self-Driving Car as a 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7"/>
            <a:ext cx="7886700" cy="3101973"/>
          </a:xfr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If we have two cars and one provides more (expected) utility. Which car is rational?</a:t>
            </a:r>
          </a:p>
          <a:p>
            <a:endParaRPr lang="en-US" dirty="0"/>
          </a:p>
          <a:p>
            <a:r>
              <a:rPr lang="en-US" dirty="0"/>
              <a:t>Can a rational self-driving car be involved in an accident?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a self-driving car explore and learn?</a:t>
            </a:r>
          </a:p>
          <a:p>
            <a:endParaRPr lang="en-US" dirty="0"/>
          </a:p>
          <a:p>
            <a:r>
              <a:rPr lang="en-US" dirty="0"/>
              <a:t>What does bounded rationality mean for a self-driving car?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39" t="-1342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>
            <a:extLst>
              <a:ext uri="{FF2B5EF4-FFF2-40B4-BE49-F238E27FC236}">
                <a16:creationId xmlns:a16="http://schemas.microsoft.com/office/drawing/2014/main" id="{20AD6A81-08C9-5A19-F0F1-4B885C54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126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212110" cy="1325563"/>
          </a:xfrm>
        </p:spPr>
        <p:txBody>
          <a:bodyPr/>
          <a:lstStyle/>
          <a:p>
            <a:r>
              <a:rPr lang="en-US" dirty="0"/>
              <a:t>PEAS Description of the Environment of a Self-Driving Car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520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C501DE79-BED8-664A-A7F5-916398E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0760" y="6278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1143000" y="1524000"/>
            <a:ext cx="70866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Percepts and States: Self-Driving Car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1447800" y="17148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5064456" y="1712069"/>
            <a:ext cx="1529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76349-B70C-1AEC-89C0-6BF966029371}"/>
              </a:ext>
            </a:extLst>
          </p:cNvPr>
          <p:cNvCxnSpPr>
            <a:cxnSpLocks/>
          </p:cNvCxnSpPr>
          <p:nvPr/>
        </p:nvCxnSpPr>
        <p:spPr>
          <a:xfrm>
            <a:off x="4587238" y="1981200"/>
            <a:ext cx="0" cy="3794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40A742E5-9DB6-B5E0-2C9D-7BB6A1D4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9" r="40741" b="29953"/>
          <a:stretch/>
        </p:blipFill>
        <p:spPr>
          <a:xfrm>
            <a:off x="5257800" y="1905000"/>
            <a:ext cx="16764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476750" cy="228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 and the agent in the environment.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Design a structured representation for the state of a self-driving car. </a:t>
            </a:r>
          </a:p>
          <a:p>
            <a:r>
              <a:rPr lang="en-US" sz="2000" dirty="0"/>
              <a:t>What </a:t>
            </a:r>
            <a:r>
              <a:rPr lang="en-US" sz="2000" dirty="0" err="1"/>
              <a:t>fluents</a:t>
            </a:r>
            <a:r>
              <a:rPr lang="en-US" sz="2000" dirty="0"/>
              <a:t> should it contain?</a:t>
            </a:r>
          </a:p>
          <a:p>
            <a:r>
              <a:rPr lang="en-US" sz="2000" dirty="0"/>
              <a:t>What actions can cause transitions?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F6455A-2485-B0DA-DAC2-B15E3F61A4BE}"/>
              </a:ext>
            </a:extLst>
          </p:cNvPr>
          <p:cNvSpPr/>
          <p:nvPr/>
        </p:nvSpPr>
        <p:spPr>
          <a:xfrm>
            <a:off x="5361540" y="1447800"/>
            <a:ext cx="1257300" cy="533400"/>
          </a:xfrm>
          <a:prstGeom prst="wedgeRectCallout">
            <a:avLst>
              <a:gd name="adj1" fmla="val 6558"/>
              <a:gd name="adj2" fmla="val 1669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causes transition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06C82-3C11-0925-0BB1-2921BC51CE19}"/>
              </a:ext>
            </a:extLst>
          </p:cNvPr>
          <p:cNvSpPr/>
          <p:nvPr/>
        </p:nvSpPr>
        <p:spPr>
          <a:xfrm>
            <a:off x="7086600" y="1897062"/>
            <a:ext cx="1763160" cy="769938"/>
          </a:xfrm>
          <a:prstGeom prst="wedgeRectCallout">
            <a:avLst>
              <a:gd name="adj1" fmla="val -79287"/>
              <a:gd name="adj2" fmla="val 380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Variables describing the system state are called “</a:t>
            </a:r>
            <a:r>
              <a:rPr lang="en-US" sz="1200" dirty="0" err="1"/>
              <a:t>fluents</a:t>
            </a:r>
            <a:r>
              <a:rPr lang="en-US" sz="12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5423-8641-4938-9DCF-1B35787E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a Self-Driving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31044" y="1645754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505325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679847" y="3167374"/>
            <a:ext cx="3352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  <a:r>
              <a:rPr lang="en-US" sz="1400" b="1" dirty="0"/>
              <a:t>Percepts</a:t>
            </a:r>
            <a:r>
              <a:rPr lang="en-US" sz="1400" dirty="0"/>
              <a:t> are 100% reliable and changes in the environment is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544615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10803" y="4934868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505325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F1301-F0D0-37FB-E645-EFE9CD11E7F7}"/>
              </a:ext>
            </a:extLst>
          </p:cNvPr>
          <p:cNvGrpSpPr/>
          <p:nvPr/>
        </p:nvGrpSpPr>
        <p:grpSpPr>
          <a:xfrm>
            <a:off x="2452581" y="5888614"/>
            <a:ext cx="4238838" cy="765721"/>
            <a:chOff x="4953000" y="6061025"/>
            <a:chExt cx="4283118" cy="765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00A52-8F0B-91F2-2B18-C9B8AC03505B}"/>
                </a:ext>
              </a:extLst>
            </p:cNvPr>
            <p:cNvSpPr txBox="1"/>
            <p:nvPr/>
          </p:nvSpPr>
          <p:spPr>
            <a:xfrm>
              <a:off x="5486399" y="6180415"/>
              <a:ext cx="3749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 and explain what it means for a self-driving car.</a:t>
              </a:r>
            </a:p>
          </p:txBody>
        </p:sp>
        <p:pic>
          <p:nvPicPr>
            <p:cNvPr id="10" name="Graphic 9" descr="Checkbox Checked with solid fill">
              <a:extLst>
                <a:ext uri="{FF2B5EF4-FFF2-40B4-BE49-F238E27FC236}">
                  <a16:creationId xmlns:a16="http://schemas.microsoft.com/office/drawing/2014/main" id="{75EB54DD-16B1-9E22-B674-0E4E601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DD93-919E-818B-E148-E34FDD24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82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</a:t>
            </a:r>
            <a:br>
              <a:rPr lang="en-US" dirty="0"/>
            </a:br>
            <a:r>
              <a:rPr lang="en-US" dirty="0"/>
              <a:t>Self-Driving Car?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98969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199" y="47542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simple rules based on the current percepts?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1EE08532-975D-479B-C5BF-966FA694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lifornia to allow testing of self-driving cars without a driver">
            <a:extLst>
              <a:ext uri="{FF2B5EF4-FFF2-40B4-BE49-F238E27FC236}">
                <a16:creationId xmlns:a16="http://schemas.microsoft.com/office/drawing/2014/main" id="{19DEE9E3-4392-126F-234A-9F42A3DE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es it work? We put Tesla’s Autopilot to the test | CAR Magazine">
            <a:extLst>
              <a:ext uri="{FF2B5EF4-FFF2-40B4-BE49-F238E27FC236}">
                <a16:creationId xmlns:a16="http://schemas.microsoft.com/office/drawing/2014/main" id="{DC20D215-E341-42A1-A360-25E5EA2B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Why is this so hard?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Self-driving cars operate in a very complicated partially observable, stochastic dynamic environment. </a:t>
            </a:r>
          </a:p>
          <a:p>
            <a:r>
              <a:rPr lang="en-US" sz="2400" dirty="0"/>
              <a:t>Can only use bounded rationality because of limits with sensors and computational power.</a:t>
            </a:r>
          </a:p>
          <a:p>
            <a:r>
              <a:rPr lang="en-US" sz="2400" dirty="0"/>
              <a:t>Require a set of different agents to cooperate.</a:t>
            </a:r>
          </a:p>
        </p:txBody>
      </p:sp>
    </p:spTree>
    <p:extLst>
      <p:ext uri="{BB962C8B-B14F-4D97-AF65-F5344CB8AC3E}">
        <p14:creationId xmlns:p14="http://schemas.microsoft.com/office/powerpoint/2010/main" val="41043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23272</TotalTime>
  <Words>554</Words>
  <Application>Microsoft Office PowerPoint</Application>
  <PresentationFormat>On-screen Show (4:3)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Intelligent Agents AIMA Chapter 2</vt:lpstr>
      <vt:lpstr>Self-driving Cars </vt:lpstr>
      <vt:lpstr>A Self-Driving Car as a Rational Agents</vt:lpstr>
      <vt:lpstr>PEAS Description of the Environment of a Self-Driving Car</vt:lpstr>
      <vt:lpstr>Percepts and States: Self-Driving Car</vt:lpstr>
      <vt:lpstr>State Representation: Self-Driving Car</vt:lpstr>
      <vt:lpstr>Environment for a Self-Driving Car</vt:lpstr>
      <vt:lpstr>What Type of Intelligent Agent is a  Self-Driving Car? </vt:lpstr>
      <vt:lpstr>Self-driving Cars 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211</cp:revision>
  <cp:lastPrinted>2021-08-30T18:56:39Z</cp:lastPrinted>
  <dcterms:created xsi:type="dcterms:W3CDTF">2003-12-17T02:32:09Z</dcterms:created>
  <dcterms:modified xsi:type="dcterms:W3CDTF">2024-06-07T20:44:05Z</dcterms:modified>
</cp:coreProperties>
</file>