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0"/>
  </p:notesMasterIdLst>
  <p:handoutMasterIdLst>
    <p:handoutMasterId r:id="rId21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1" r:id="rId8"/>
    <p:sldId id="459" r:id="rId9"/>
    <p:sldId id="470" r:id="rId10"/>
    <p:sldId id="460" r:id="rId11"/>
    <p:sldId id="461" r:id="rId12"/>
    <p:sldId id="462" r:id="rId13"/>
    <p:sldId id="467" r:id="rId14"/>
    <p:sldId id="463" r:id="rId15"/>
    <p:sldId id="464" r:id="rId16"/>
    <p:sldId id="468" r:id="rId17"/>
    <p:sldId id="472" r:id="rId18"/>
    <p:sldId id="465" r:id="rId19"/>
  </p:sldIdLst>
  <p:sldSz cx="12192000" cy="6858000"/>
  <p:notesSz cx="7099300" cy="10234613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260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62"/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13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3BB1E-665F-4CE9-A842-4D8D754303BF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21697DD-3318-484C-82F3-5B0D22598966}">
      <dgm:prSet phldrT="[Text]"/>
      <dgm:spPr/>
      <dgm:t>
        <a:bodyPr/>
        <a:lstStyle/>
        <a:p>
          <a:r>
            <a:rPr lang="en-US" dirty="0"/>
            <a:t>Value Net</a:t>
          </a:r>
        </a:p>
      </dgm:t>
    </dgm:pt>
    <dgm:pt modelId="{FA7F1571-1C6F-4C3C-BCA9-28EEC47B7ABA}" type="parTrans" cxnId="{FF22C2D1-ED69-4498-9293-B81D920FD3A2}">
      <dgm:prSet/>
      <dgm:spPr/>
      <dgm:t>
        <a:bodyPr/>
        <a:lstStyle/>
        <a:p>
          <a:endParaRPr lang="en-US"/>
        </a:p>
      </dgm:t>
    </dgm:pt>
    <dgm:pt modelId="{1556BC39-F46F-4D48-90F4-9DED9E78DE28}" type="sibTrans" cxnId="{FF22C2D1-ED69-4498-9293-B81D920FD3A2}">
      <dgm:prSet/>
      <dgm:spPr/>
      <dgm:t>
        <a:bodyPr/>
        <a:lstStyle/>
        <a:p>
          <a:endParaRPr lang="en-US"/>
        </a:p>
      </dgm:t>
    </dgm:pt>
    <dgm:pt modelId="{4638D060-46B4-4110-8706-A7A2B86A655F}">
      <dgm:prSet phldrT="[Text]"/>
      <dgm:spPr/>
      <dgm:t>
        <a:bodyPr/>
        <a:lstStyle/>
        <a:p>
          <a:r>
            <a:rPr lang="en-US" dirty="0"/>
            <a:t>Policy Net</a:t>
          </a:r>
        </a:p>
      </dgm:t>
    </dgm:pt>
    <dgm:pt modelId="{8E174046-68CB-4FD7-BDB1-BBB0B9DFFDE4}" type="parTrans" cxnId="{320E3D48-901E-4842-84E0-343C8CC3FD9C}">
      <dgm:prSet/>
      <dgm:spPr/>
      <dgm:t>
        <a:bodyPr/>
        <a:lstStyle/>
        <a:p>
          <a:endParaRPr lang="en-US"/>
        </a:p>
      </dgm:t>
    </dgm:pt>
    <dgm:pt modelId="{59966021-20C1-44BB-B753-56D6E9F38DB6}" type="sibTrans" cxnId="{320E3D48-901E-4842-84E0-343C8CC3FD9C}">
      <dgm:prSet/>
      <dgm:spPr/>
      <dgm:t>
        <a:bodyPr/>
        <a:lstStyle/>
        <a:p>
          <a:endParaRPr lang="en-US"/>
        </a:p>
      </dgm:t>
    </dgm:pt>
    <dgm:pt modelId="{47EAB6EA-C96F-4B69-BF49-B1710E0444AA}" type="pres">
      <dgm:prSet presAssocID="{AAC3BB1E-665F-4CE9-A842-4D8D754303BF}" presName="cycle" presStyleCnt="0">
        <dgm:presLayoutVars>
          <dgm:dir/>
          <dgm:resizeHandles val="exact"/>
        </dgm:presLayoutVars>
      </dgm:prSet>
      <dgm:spPr/>
    </dgm:pt>
    <dgm:pt modelId="{6C3CE1E7-DADC-45F4-92DB-28D0BCF3C105}" type="pres">
      <dgm:prSet presAssocID="{321697DD-3318-484C-82F3-5B0D22598966}" presName="node" presStyleLbl="node1" presStyleIdx="0" presStyleCnt="2">
        <dgm:presLayoutVars>
          <dgm:bulletEnabled val="1"/>
        </dgm:presLayoutVars>
      </dgm:prSet>
      <dgm:spPr/>
    </dgm:pt>
    <dgm:pt modelId="{2CB9FE7F-D5CA-4FAE-9B8B-E1A1D6C9CBE9}" type="pres">
      <dgm:prSet presAssocID="{1556BC39-F46F-4D48-90F4-9DED9E78DE28}" presName="sibTrans" presStyleLbl="sibTrans2D1" presStyleIdx="0" presStyleCnt="2"/>
      <dgm:spPr/>
    </dgm:pt>
    <dgm:pt modelId="{A5D85D17-9160-4600-B498-DAEB491C40E9}" type="pres">
      <dgm:prSet presAssocID="{1556BC39-F46F-4D48-90F4-9DED9E78DE28}" presName="connectorText" presStyleLbl="sibTrans2D1" presStyleIdx="0" presStyleCnt="2"/>
      <dgm:spPr/>
    </dgm:pt>
    <dgm:pt modelId="{F7265546-3D95-48C6-AB13-891C83DE3E29}" type="pres">
      <dgm:prSet presAssocID="{4638D060-46B4-4110-8706-A7A2B86A655F}" presName="node" presStyleLbl="node1" presStyleIdx="1" presStyleCnt="2">
        <dgm:presLayoutVars>
          <dgm:bulletEnabled val="1"/>
        </dgm:presLayoutVars>
      </dgm:prSet>
      <dgm:spPr/>
    </dgm:pt>
    <dgm:pt modelId="{C27C8302-ABE4-4B07-8008-215ED7C59631}" type="pres">
      <dgm:prSet presAssocID="{59966021-20C1-44BB-B753-56D6E9F38DB6}" presName="sibTrans" presStyleLbl="sibTrans2D1" presStyleIdx="1" presStyleCnt="2"/>
      <dgm:spPr/>
    </dgm:pt>
    <dgm:pt modelId="{45A807CA-AF60-45B2-B3BA-6DE337FB5403}" type="pres">
      <dgm:prSet presAssocID="{59966021-20C1-44BB-B753-56D6E9F38DB6}" presName="connectorText" presStyleLbl="sibTrans2D1" presStyleIdx="1" presStyleCnt="2"/>
      <dgm:spPr/>
    </dgm:pt>
  </dgm:ptLst>
  <dgm:cxnLst>
    <dgm:cxn modelId="{7B36FE3C-BDC8-4FDF-A85E-E622C97223F3}" type="presOf" srcId="{59966021-20C1-44BB-B753-56D6E9F38DB6}" destId="{C27C8302-ABE4-4B07-8008-215ED7C59631}" srcOrd="0" destOrd="0" presId="urn:microsoft.com/office/officeart/2005/8/layout/cycle2"/>
    <dgm:cxn modelId="{EBB93344-FB27-414A-A44C-57B7F38195E4}" type="presOf" srcId="{1556BC39-F46F-4D48-90F4-9DED9E78DE28}" destId="{2CB9FE7F-D5CA-4FAE-9B8B-E1A1D6C9CBE9}" srcOrd="0" destOrd="0" presId="urn:microsoft.com/office/officeart/2005/8/layout/cycle2"/>
    <dgm:cxn modelId="{320E3D48-901E-4842-84E0-343C8CC3FD9C}" srcId="{AAC3BB1E-665F-4CE9-A842-4D8D754303BF}" destId="{4638D060-46B4-4110-8706-A7A2B86A655F}" srcOrd="1" destOrd="0" parTransId="{8E174046-68CB-4FD7-BDB1-BBB0B9DFFDE4}" sibTransId="{59966021-20C1-44BB-B753-56D6E9F38DB6}"/>
    <dgm:cxn modelId="{10D8086B-FA14-4C64-99ED-773D8F4DA67D}" type="presOf" srcId="{1556BC39-F46F-4D48-90F4-9DED9E78DE28}" destId="{A5D85D17-9160-4600-B498-DAEB491C40E9}" srcOrd="1" destOrd="0" presId="urn:microsoft.com/office/officeart/2005/8/layout/cycle2"/>
    <dgm:cxn modelId="{19418F85-002B-48F6-B573-DD404B25C6AC}" type="presOf" srcId="{4638D060-46B4-4110-8706-A7A2B86A655F}" destId="{F7265546-3D95-48C6-AB13-891C83DE3E29}" srcOrd="0" destOrd="0" presId="urn:microsoft.com/office/officeart/2005/8/layout/cycle2"/>
    <dgm:cxn modelId="{A102ECAA-DBBF-4257-A614-22D81D0D2867}" type="presOf" srcId="{321697DD-3318-484C-82F3-5B0D22598966}" destId="{6C3CE1E7-DADC-45F4-92DB-28D0BCF3C105}" srcOrd="0" destOrd="0" presId="urn:microsoft.com/office/officeart/2005/8/layout/cycle2"/>
    <dgm:cxn modelId="{FF22C2D1-ED69-4498-9293-B81D920FD3A2}" srcId="{AAC3BB1E-665F-4CE9-A842-4D8D754303BF}" destId="{321697DD-3318-484C-82F3-5B0D22598966}" srcOrd="0" destOrd="0" parTransId="{FA7F1571-1C6F-4C3C-BCA9-28EEC47B7ABA}" sibTransId="{1556BC39-F46F-4D48-90F4-9DED9E78DE28}"/>
    <dgm:cxn modelId="{E43B64D7-F978-450D-864F-C65271E12F7A}" type="presOf" srcId="{59966021-20C1-44BB-B753-56D6E9F38DB6}" destId="{45A807CA-AF60-45B2-B3BA-6DE337FB5403}" srcOrd="1" destOrd="0" presId="urn:microsoft.com/office/officeart/2005/8/layout/cycle2"/>
    <dgm:cxn modelId="{80875ADD-BD29-4295-9F71-372FBEB75646}" type="presOf" srcId="{AAC3BB1E-665F-4CE9-A842-4D8D754303BF}" destId="{47EAB6EA-C96F-4B69-BF49-B1710E0444AA}" srcOrd="0" destOrd="0" presId="urn:microsoft.com/office/officeart/2005/8/layout/cycle2"/>
    <dgm:cxn modelId="{57B97467-2444-41CC-AB2E-A79089C2AAF0}" type="presParOf" srcId="{47EAB6EA-C96F-4B69-BF49-B1710E0444AA}" destId="{6C3CE1E7-DADC-45F4-92DB-28D0BCF3C105}" srcOrd="0" destOrd="0" presId="urn:microsoft.com/office/officeart/2005/8/layout/cycle2"/>
    <dgm:cxn modelId="{1DA1AA83-12A3-447A-966C-88FC950505CF}" type="presParOf" srcId="{47EAB6EA-C96F-4B69-BF49-B1710E0444AA}" destId="{2CB9FE7F-D5CA-4FAE-9B8B-E1A1D6C9CBE9}" srcOrd="1" destOrd="0" presId="urn:microsoft.com/office/officeart/2005/8/layout/cycle2"/>
    <dgm:cxn modelId="{B1ED962A-28AF-4DB6-BDC1-FF3A96B91251}" type="presParOf" srcId="{2CB9FE7F-D5CA-4FAE-9B8B-E1A1D6C9CBE9}" destId="{A5D85D17-9160-4600-B498-DAEB491C40E9}" srcOrd="0" destOrd="0" presId="urn:microsoft.com/office/officeart/2005/8/layout/cycle2"/>
    <dgm:cxn modelId="{F376E1E7-0648-422C-B0ED-003231733D47}" type="presParOf" srcId="{47EAB6EA-C96F-4B69-BF49-B1710E0444AA}" destId="{F7265546-3D95-48C6-AB13-891C83DE3E29}" srcOrd="2" destOrd="0" presId="urn:microsoft.com/office/officeart/2005/8/layout/cycle2"/>
    <dgm:cxn modelId="{5D484E76-9E5D-4BD9-BE5C-767DE0F1CFDB}" type="presParOf" srcId="{47EAB6EA-C96F-4B69-BF49-B1710E0444AA}" destId="{C27C8302-ABE4-4B07-8008-215ED7C59631}" srcOrd="3" destOrd="0" presId="urn:microsoft.com/office/officeart/2005/8/layout/cycle2"/>
    <dgm:cxn modelId="{0C51F40F-39E6-4459-BF0D-0B57A6E66C1C}" type="presParOf" srcId="{C27C8302-ABE4-4B07-8008-215ED7C59631}" destId="{45A807CA-AF60-45B2-B3BA-6DE337FB54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E1E7-DADC-45F4-92DB-28D0BCF3C105}">
      <dsp:nvSpPr>
        <dsp:cNvPr id="0" name=""/>
        <dsp:cNvSpPr/>
      </dsp:nvSpPr>
      <dsp:spPr>
        <a:xfrm>
          <a:off x="471" y="471476"/>
          <a:ext cx="1675990" cy="16759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Value Net</a:t>
          </a:r>
        </a:p>
      </dsp:txBody>
      <dsp:txXfrm>
        <a:off x="245914" y="716919"/>
        <a:ext cx="1185104" cy="1185104"/>
      </dsp:txXfrm>
    </dsp:sp>
    <dsp:sp modelId="{2CB9FE7F-D5CA-4FAE-9B8B-E1A1D6C9CBE9}">
      <dsp:nvSpPr>
        <dsp:cNvPr id="0" name=""/>
        <dsp:cNvSpPr/>
      </dsp:nvSpPr>
      <dsp:spPr>
        <a:xfrm>
          <a:off x="1545101" y="234776"/>
          <a:ext cx="1041824" cy="565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545101" y="347905"/>
        <a:ext cx="872130" cy="339388"/>
      </dsp:txXfrm>
    </dsp:sp>
    <dsp:sp modelId="{F7265546-3D95-48C6-AB13-891C83DE3E29}">
      <dsp:nvSpPr>
        <dsp:cNvPr id="0" name=""/>
        <dsp:cNvSpPr/>
      </dsp:nvSpPr>
      <dsp:spPr>
        <a:xfrm>
          <a:off x="2514537" y="471476"/>
          <a:ext cx="1675990" cy="167599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Policy Net</a:t>
          </a:r>
        </a:p>
      </dsp:txBody>
      <dsp:txXfrm>
        <a:off x="2759980" y="716919"/>
        <a:ext cx="1185104" cy="1185104"/>
      </dsp:txXfrm>
    </dsp:sp>
    <dsp:sp modelId="{C27C8302-ABE4-4B07-8008-215ED7C59631}">
      <dsp:nvSpPr>
        <dsp:cNvPr id="0" name=""/>
        <dsp:cNvSpPr/>
      </dsp:nvSpPr>
      <dsp:spPr>
        <a:xfrm rot="10800000">
          <a:off x="1604073" y="1818520"/>
          <a:ext cx="1041824" cy="565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1773767" y="1931649"/>
        <a:ext cx="872130" cy="339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5" Type="http://schemas.openxmlformats.org/officeDocument/2006/relationships/image" Target="../media/image3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6.pn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dirty="0">
                <a:solidFill>
                  <a:schemeClr val="bg1"/>
                </a:solidFill>
              </a:rPr>
              <a:t>AIMA Chapter 17+22</a:t>
            </a:r>
            <a:endParaRPr lang="en-US" sz="3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9765"/>
            <a:ext cx="8521370" cy="4191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1371600" y="2133600"/>
            <a:ext cx="87630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098277" y="4760566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5"/>
                <a:stretch>
                  <a:fillRect l="-529" t="-3268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t="-877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1" y="2071688"/>
            <a:ext cx="8181975" cy="4200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1407457" y="1981200"/>
            <a:ext cx="8041343" cy="434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8834258" y="4233710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3279" r="-14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6858000" y="3309041"/>
            <a:ext cx="3657600" cy="809808"/>
          </a:xfrm>
          <a:prstGeom prst="wedgeRoundRectCallout">
            <a:avLst>
              <a:gd name="adj1" fmla="val -65187"/>
              <a:gd name="adj2" fmla="val 14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</a:t>
            </a:r>
            <a:br>
              <a:rPr lang="en-US" dirty="0"/>
            </a:br>
            <a:r>
              <a:rPr lang="en-US" dirty="0"/>
              <a:t>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9331558" y="476711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are!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table 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  <a:blipFill>
                <a:blip r:embed="rId3"/>
                <a:stretch>
                  <a:fillRect l="-638" t="-12963" r="-110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20135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4x3 Grid World Example: Use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  <a:blipFill>
                <a:blip r:embed="rId4"/>
                <a:stretch>
                  <a:fillRect l="-522" t="-41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151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685800" y="5776348"/>
                <a:ext cx="1112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Notes</a:t>
                </a:r>
                <a:r>
                  <a:rPr lang="en-US" sz="1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typically need non-linear approximators that can be incrementally updated (online learning).  → Deep ANNs called Value Net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76348"/>
                <a:ext cx="11125200" cy="830997"/>
              </a:xfrm>
              <a:prstGeom prst="rect">
                <a:avLst/>
              </a:prstGeom>
              <a:blipFill>
                <a:blip r:embed="rId8"/>
                <a:stretch>
                  <a:fillRect l="-32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Nets: Policy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9740" y="1608428"/>
                <a:ext cx="5791200" cy="225399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Policy tables are also large and generalization may be helpful.</a:t>
                </a:r>
              </a:p>
              <a:p>
                <a:r>
                  <a:rPr lang="en-US" dirty="0"/>
                  <a:t>Use a neural network to learn to represent a policy as a function</a:t>
                </a:r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Often used together with a Value Net to iteratively improve the Value Net and then the Policy Net.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9740" y="1608428"/>
                <a:ext cx="5791200" cy="2253995"/>
              </a:xfrm>
              <a:blipFill>
                <a:blip r:embed="rId3"/>
                <a:stretch>
                  <a:fillRect l="-737" t="-4595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F7BC1F2-FDE6-947D-DBC8-82837A3D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1828800"/>
            <a:ext cx="3471874" cy="2780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1F5AA-87A1-1789-E7A0-3DF0D6DBB6D9}"/>
              </a:ext>
            </a:extLst>
          </p:cNvPr>
          <p:cNvSpPr txBox="1"/>
          <p:nvPr/>
        </p:nvSpPr>
        <p:spPr>
          <a:xfrm>
            <a:off x="2286000" y="1559689"/>
            <a:ext cx="808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Policy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5FEFC7E-B4CE-239F-E920-A8FF692EE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27612"/>
              </p:ext>
            </p:extLst>
          </p:nvPr>
        </p:nvGraphicFramePr>
        <p:xfrm>
          <a:off x="6477000" y="3780162"/>
          <a:ext cx="4191000" cy="261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1983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</p:spPr>
            <p:txBody>
              <a:bodyPr wrap="square"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decision making in 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chemeClr val="accent2"/>
                    </a:solidFill>
                  </a:rPr>
                  <a:t>sequential environments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  <a:blipFill>
                <a:blip r:embed="rId2"/>
                <a:stretch>
                  <a:fillRect l="-1002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>
              <a:off x="8619643" y="1864054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spread out over time.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72192" y="3469035"/>
            <a:ext cx="5454068" cy="2727767"/>
            <a:chOff x="172192" y="3338673"/>
            <a:chExt cx="5454068" cy="27277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643" t="-3974" r="-3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974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blipFill>
                <a:blip r:embed="rId5"/>
                <a:stretch>
                  <a:fillRect l="-11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5791200" y="364892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934041" y="4232866"/>
                <a:ext cx="4921220" cy="21629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expected reward over time (discounted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41" y="4232866"/>
                <a:ext cx="4921220" cy="2162964"/>
              </a:xfrm>
              <a:prstGeom prst="rect">
                <a:avLst/>
              </a:prstGeom>
              <a:blipFill>
                <a:blip r:embed="rId6"/>
                <a:stretch>
                  <a:fillRect l="-1110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0"/>
                <a:ext cx="7040943" cy="48926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environment;</a:t>
                </a:r>
              </a:p>
              <a:p>
                <a:pPr lvl="1"/>
                <a:r>
                  <a:rPr lang="en-US" dirty="0"/>
                  <a:t>a Markovian transition model: future states do not depend on past states give the current state;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task environment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 environment. Episode ends after a number of periods or when a terminal state is reached. Episodes contain a sequence of several actions that affect each other 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0"/>
                <a:ext cx="7040943" cy="4892675"/>
              </a:xfrm>
              <a:blipFill>
                <a:blip r:embed="rId3"/>
                <a:stretch>
                  <a:fillRect l="-692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780464" y="391701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473016" y="2927042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E7BA9-007F-599F-CBE6-966DAC152953}"/>
                </a:ext>
              </a:extLst>
            </p:cNvPr>
            <p:cNvSpPr txBox="1"/>
            <p:nvPr/>
          </p:nvSpPr>
          <p:spPr>
            <a:xfrm>
              <a:off x="11240984" y="215549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</a:t>
              </a:r>
              <a:r>
                <a:rPr lang="en-US" b="1" dirty="0"/>
                <a:t>, </a:t>
              </a:r>
              <a:r>
                <a:rPr lang="en-US" b="1" dirty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each square: determine what direction should we try to go to maximize the total utility?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  <a:blipFill>
                <a:blip r:embed="rId3"/>
                <a:stretch>
                  <a:fillRect l="-1688" t="-3401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7162801" y="3999641"/>
                <a:ext cx="1333016" cy="927165"/>
              </a:xfrm>
              <a:prstGeom prst="wedgeRoundRectCallout">
                <a:avLst>
                  <a:gd name="adj1" fmla="val -101155"/>
                  <a:gd name="adj2" fmla="val -7732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1" y="3999641"/>
                <a:ext cx="1333016" cy="927165"/>
              </a:xfrm>
              <a:prstGeom prst="wedgeRoundRectCallout">
                <a:avLst>
                  <a:gd name="adj1" fmla="val -101155"/>
                  <a:gd name="adj2" fmla="val -77320"/>
                  <a:gd name="adj3" fmla="val 16667"/>
                </a:avLst>
              </a:prstGeom>
              <a:blipFill>
                <a:blip r:embed="rId7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/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  <a:blipFill>
                <a:blip r:embed="rId5"/>
                <a:stretch>
                  <a:fillRect l="-1075" t="-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482045" y="1808551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872444" y="2730471"/>
            <a:ext cx="26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pick the action with the highest expected utility.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803201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759" t="3531" r="13453" b="53102"/>
          <a:stretch/>
        </p:blipFill>
        <p:spPr>
          <a:xfrm>
            <a:off x="5424534" y="3661788"/>
            <a:ext cx="1457234" cy="136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297335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308209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Q-function is often used for convenience in solving MDPs.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276600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299460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1755</Words>
  <Application>Microsoft Office PowerPoint</Application>
  <PresentationFormat>Widescreen</PresentationFormat>
  <Paragraphs>206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Optimal Value Function U^(π^∗ )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Value Function Approximation</vt:lpstr>
      <vt:lpstr>Policy Nets: Policy Approximation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76</cp:revision>
  <dcterms:created xsi:type="dcterms:W3CDTF">2020-11-16T22:49:03Z</dcterms:created>
  <dcterms:modified xsi:type="dcterms:W3CDTF">2023-11-29T18:12:36Z</dcterms:modified>
</cp:coreProperties>
</file>