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6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9" r:id="rId3"/>
    <p:sldId id="262" r:id="rId4"/>
    <p:sldId id="261" r:id="rId5"/>
    <p:sldId id="353" r:id="rId6"/>
    <p:sldId id="287" r:id="rId7"/>
    <p:sldId id="285" r:id="rId8"/>
    <p:sldId id="286" r:id="rId9"/>
    <p:sldId id="359" r:id="rId10"/>
    <p:sldId id="264" r:id="rId11"/>
    <p:sldId id="289" r:id="rId12"/>
    <p:sldId id="308" r:id="rId13"/>
    <p:sldId id="291" r:id="rId14"/>
    <p:sldId id="352" r:id="rId15"/>
    <p:sldId id="267" r:id="rId16"/>
    <p:sldId id="294" r:id="rId17"/>
    <p:sldId id="296" r:id="rId18"/>
    <p:sldId id="297" r:id="rId19"/>
    <p:sldId id="299" r:id="rId20"/>
    <p:sldId id="317" r:id="rId21"/>
    <p:sldId id="319" r:id="rId22"/>
    <p:sldId id="318" r:id="rId23"/>
    <p:sldId id="320" r:id="rId24"/>
    <p:sldId id="360" r:id="rId25"/>
    <p:sldId id="300" r:id="rId26"/>
    <p:sldId id="355" r:id="rId27"/>
    <p:sldId id="354" r:id="rId28"/>
    <p:sldId id="356" r:id="rId29"/>
    <p:sldId id="346" r:id="rId30"/>
    <p:sldId id="324" r:id="rId31"/>
    <p:sldId id="361" r:id="rId32"/>
    <p:sldId id="344" r:id="rId33"/>
    <p:sldId id="358" r:id="rId34"/>
    <p:sldId id="303" r:id="rId35"/>
    <p:sldId id="348" r:id="rId36"/>
    <p:sldId id="302" r:id="rId37"/>
    <p:sldId id="306" r:id="rId38"/>
    <p:sldId id="338" r:id="rId39"/>
    <p:sldId id="342" r:id="rId40"/>
    <p:sldId id="357" r:id="rId41"/>
    <p:sldId id="314" r:id="rId42"/>
    <p:sldId id="349" r:id="rId43"/>
    <p:sldId id="343" r:id="rId44"/>
    <p:sldId id="327" r:id="rId4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27" autoAdjust="0"/>
  </p:normalViewPr>
  <p:slideViewPr>
    <p:cSldViewPr>
      <p:cViewPr varScale="1">
        <p:scale>
          <a:sx n="68" d="100"/>
          <a:sy n="68" d="100"/>
        </p:scale>
        <p:origin x="40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E6F00E-4E64-4D1F-9605-E5BE237E17CC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FF230-01AD-4806-8A1B-5235A5F9C5CF}">
      <dgm:prSet/>
      <dgm:spPr/>
      <dgm:t>
        <a:bodyPr/>
        <a:lstStyle/>
        <a:p>
          <a:r>
            <a:rPr lang="en-US" b="1" dirty="0"/>
            <a:t>Ignorance</a:t>
          </a:r>
        </a:p>
      </dgm:t>
    </dgm:pt>
    <dgm:pt modelId="{0926B62B-203C-487A-BB95-BAE7BABA3C8B}" type="parTrans" cxnId="{3F399084-F4CE-4981-8D02-3E88B1362FC1}">
      <dgm:prSet/>
      <dgm:spPr/>
      <dgm:t>
        <a:bodyPr/>
        <a:lstStyle/>
        <a:p>
          <a:endParaRPr lang="en-US"/>
        </a:p>
      </dgm:t>
    </dgm:pt>
    <dgm:pt modelId="{8FABE1C5-F694-45E1-8781-728F7E84EFF2}" type="sibTrans" cxnId="{3F399084-F4CE-4981-8D02-3E88B1362FC1}">
      <dgm:prSet/>
      <dgm:spPr/>
      <dgm:t>
        <a:bodyPr/>
        <a:lstStyle/>
        <a:p>
          <a:endParaRPr lang="en-US"/>
        </a:p>
      </dgm:t>
    </dgm:pt>
    <dgm:pt modelId="{EB941CD6-DAE3-45B1-8107-4DD2359FE18A}">
      <dgm:prSet/>
      <dgm:spPr/>
      <dgm:t>
        <a:bodyPr/>
        <a:lstStyle/>
        <a:p>
          <a:r>
            <a:rPr lang="en-US" dirty="0"/>
            <a:t>Lack of explicit theories, relevant facts, observability, etc.</a:t>
          </a:r>
        </a:p>
      </dgm:t>
    </dgm:pt>
    <dgm:pt modelId="{3F53B2D6-35AE-4259-879C-F638D1629692}" type="parTrans" cxnId="{5A0EDDF2-3B97-4D6E-B4BD-D807F3F645CE}">
      <dgm:prSet/>
      <dgm:spPr/>
      <dgm:t>
        <a:bodyPr/>
        <a:lstStyle/>
        <a:p>
          <a:endParaRPr lang="en-US"/>
        </a:p>
      </dgm:t>
    </dgm:pt>
    <dgm:pt modelId="{C7EF7522-69C0-4E63-9374-8A3E57880B8C}" type="sibTrans" cxnId="{5A0EDDF2-3B97-4D6E-B4BD-D807F3F645CE}">
      <dgm:prSet/>
      <dgm:spPr/>
      <dgm:t>
        <a:bodyPr/>
        <a:lstStyle/>
        <a:p>
          <a:endParaRPr lang="en-US"/>
        </a:p>
      </dgm:t>
    </dgm:pt>
    <dgm:pt modelId="{7DE5B373-E1ED-42C5-9D91-9FC6503AF9BB}">
      <dgm:prSet/>
      <dgm:spPr/>
      <dgm:t>
        <a:bodyPr/>
        <a:lstStyle/>
        <a:p>
          <a:r>
            <a:rPr lang="en-US" b="1" dirty="0"/>
            <a:t>Randomness</a:t>
          </a:r>
        </a:p>
      </dgm:t>
    </dgm:pt>
    <dgm:pt modelId="{308E9C0C-9C95-449B-B7BA-99CA1EE3B229}" type="parTrans" cxnId="{8E030913-4657-4C60-9795-FA04F6B850A4}">
      <dgm:prSet/>
      <dgm:spPr/>
      <dgm:t>
        <a:bodyPr/>
        <a:lstStyle/>
        <a:p>
          <a:endParaRPr lang="en-US"/>
        </a:p>
      </dgm:t>
    </dgm:pt>
    <dgm:pt modelId="{082CA468-0E65-4904-8E19-5CF34616EF3C}" type="sibTrans" cxnId="{8E030913-4657-4C60-9795-FA04F6B850A4}">
      <dgm:prSet/>
      <dgm:spPr/>
      <dgm:t>
        <a:bodyPr/>
        <a:lstStyle/>
        <a:p>
          <a:endParaRPr lang="en-US"/>
        </a:p>
      </dgm:t>
    </dgm:pt>
    <dgm:pt modelId="{C8AAF3BA-2068-4A72-9245-A2D1C491EA94}">
      <dgm:prSet/>
      <dgm:spPr/>
      <dgm:t>
        <a:bodyPr/>
        <a:lstStyle/>
        <a:p>
          <a:r>
            <a:rPr lang="en-US" dirty="0"/>
            <a:t>Intrinsically random behavior</a:t>
          </a:r>
        </a:p>
      </dgm:t>
    </dgm:pt>
    <dgm:pt modelId="{F0EDEA8C-7C74-4DEC-B835-08DD157892B2}" type="parTrans" cxnId="{450A1997-0A64-468D-9CF5-E9117F29FFBC}">
      <dgm:prSet/>
      <dgm:spPr/>
      <dgm:t>
        <a:bodyPr/>
        <a:lstStyle/>
        <a:p>
          <a:endParaRPr lang="en-US"/>
        </a:p>
      </dgm:t>
    </dgm:pt>
    <dgm:pt modelId="{E8147712-EC17-4220-BFB0-00FCB089104E}" type="sibTrans" cxnId="{450A1997-0A64-468D-9CF5-E9117F29FFBC}">
      <dgm:prSet/>
      <dgm:spPr/>
      <dgm:t>
        <a:bodyPr/>
        <a:lstStyle/>
        <a:p>
          <a:endParaRPr lang="en-US"/>
        </a:p>
      </dgm:t>
    </dgm:pt>
    <dgm:pt modelId="{8072829D-6363-4AC9-B161-4045DC456C4E}">
      <dgm:prSet/>
      <dgm:spPr/>
      <dgm:t>
        <a:bodyPr/>
        <a:lstStyle/>
        <a:p>
          <a:r>
            <a:rPr lang="en-US" b="1" dirty="0"/>
            <a:t>Laziness</a:t>
          </a:r>
        </a:p>
      </dgm:t>
    </dgm:pt>
    <dgm:pt modelId="{92DD0DDC-0178-414E-9764-6C16D6436749}" type="parTrans" cxnId="{9737FF5A-BB5A-42EB-8E6A-6CD6A3991A7F}">
      <dgm:prSet/>
      <dgm:spPr/>
      <dgm:t>
        <a:bodyPr/>
        <a:lstStyle/>
        <a:p>
          <a:endParaRPr lang="en-US"/>
        </a:p>
      </dgm:t>
    </dgm:pt>
    <dgm:pt modelId="{3CB02D20-F89B-4608-BB11-9EC7A852CF4F}" type="sibTrans" cxnId="{9737FF5A-BB5A-42EB-8E6A-6CD6A3991A7F}">
      <dgm:prSet/>
      <dgm:spPr/>
      <dgm:t>
        <a:bodyPr/>
        <a:lstStyle/>
        <a:p>
          <a:endParaRPr lang="en-US"/>
        </a:p>
      </dgm:t>
    </dgm:pt>
    <dgm:pt modelId="{A168B58A-32AB-4418-9C31-F29B1AF2F681}">
      <dgm:prSet/>
      <dgm:spPr/>
      <dgm:t>
        <a:bodyPr/>
        <a:lstStyle/>
        <a:p>
          <a:r>
            <a:rPr lang="en-US" dirty="0"/>
            <a:t>Failure to enumerate exceptions, qualifications, etc.</a:t>
          </a:r>
        </a:p>
      </dgm:t>
    </dgm:pt>
    <dgm:pt modelId="{37447F52-C7B7-47C5-AEF7-11E767F5B4C2}" type="parTrans" cxnId="{ED9ECC0A-F5D6-4B47-9FBC-4428CD4C4372}">
      <dgm:prSet/>
      <dgm:spPr/>
      <dgm:t>
        <a:bodyPr/>
        <a:lstStyle/>
        <a:p>
          <a:endParaRPr lang="en-US"/>
        </a:p>
      </dgm:t>
    </dgm:pt>
    <dgm:pt modelId="{56ACA6AB-FE5D-4BAB-B99B-F6FD12AF6E83}" type="sibTrans" cxnId="{ED9ECC0A-F5D6-4B47-9FBC-4428CD4C4372}">
      <dgm:prSet/>
      <dgm:spPr/>
      <dgm:t>
        <a:bodyPr/>
        <a:lstStyle/>
        <a:p>
          <a:endParaRPr lang="en-US"/>
        </a:p>
      </dgm:t>
    </dgm:pt>
    <dgm:pt modelId="{6E7774C8-DCB2-4F8A-B28D-460547637611}" type="pres">
      <dgm:prSet presAssocID="{A3E6F00E-4E64-4D1F-9605-E5BE237E17CC}" presName="Name0" presStyleCnt="0">
        <dgm:presLayoutVars>
          <dgm:dir/>
          <dgm:animLvl val="lvl"/>
          <dgm:resizeHandles val="exact"/>
        </dgm:presLayoutVars>
      </dgm:prSet>
      <dgm:spPr/>
    </dgm:pt>
    <dgm:pt modelId="{9E024323-F97B-40B2-85F7-91AB8FF6F200}" type="pres">
      <dgm:prSet presAssocID="{7DE5B373-E1ED-42C5-9D91-9FC6503AF9BB}" presName="Name8" presStyleCnt="0"/>
      <dgm:spPr/>
    </dgm:pt>
    <dgm:pt modelId="{EB30B9FE-6B19-4020-86DC-E7E593E4BB46}" type="pres">
      <dgm:prSet presAssocID="{7DE5B373-E1ED-42C5-9D91-9FC6503AF9BB}" presName="acctBkgd" presStyleLbl="alignAcc1" presStyleIdx="0" presStyleCnt="3"/>
      <dgm:spPr/>
    </dgm:pt>
    <dgm:pt modelId="{AD2F7A8E-60F3-4A35-9E07-32DF112810FC}" type="pres">
      <dgm:prSet presAssocID="{7DE5B373-E1ED-42C5-9D91-9FC6503AF9BB}" presName="acctTx" presStyleLbl="alignAcc1" presStyleIdx="0" presStyleCnt="3">
        <dgm:presLayoutVars>
          <dgm:bulletEnabled val="1"/>
        </dgm:presLayoutVars>
      </dgm:prSet>
      <dgm:spPr/>
    </dgm:pt>
    <dgm:pt modelId="{52D95F46-580C-435E-8188-AB6296AAFF66}" type="pres">
      <dgm:prSet presAssocID="{7DE5B373-E1ED-42C5-9D91-9FC6503AF9BB}" presName="level" presStyleLbl="node1" presStyleIdx="0" presStyleCnt="3">
        <dgm:presLayoutVars>
          <dgm:chMax val="1"/>
          <dgm:bulletEnabled val="1"/>
        </dgm:presLayoutVars>
      </dgm:prSet>
      <dgm:spPr/>
    </dgm:pt>
    <dgm:pt modelId="{DE4E8F67-9504-48D1-8633-7B5111F41ED8}" type="pres">
      <dgm:prSet presAssocID="{7DE5B373-E1ED-42C5-9D91-9FC6503AF9B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6647611-A67E-4212-86CF-D8043A3D247F}" type="pres">
      <dgm:prSet presAssocID="{2D6FF230-01AD-4806-8A1B-5235A5F9C5CF}" presName="Name8" presStyleCnt="0"/>
      <dgm:spPr/>
    </dgm:pt>
    <dgm:pt modelId="{3DC2BFBF-5B68-42C1-BB62-8CF49521E993}" type="pres">
      <dgm:prSet presAssocID="{2D6FF230-01AD-4806-8A1B-5235A5F9C5CF}" presName="acctBkgd" presStyleLbl="alignAcc1" presStyleIdx="1" presStyleCnt="3"/>
      <dgm:spPr/>
    </dgm:pt>
    <dgm:pt modelId="{2698A098-48D2-4318-A263-BCFAE10AC614}" type="pres">
      <dgm:prSet presAssocID="{2D6FF230-01AD-4806-8A1B-5235A5F9C5CF}" presName="acctTx" presStyleLbl="alignAcc1" presStyleIdx="1" presStyleCnt="3">
        <dgm:presLayoutVars>
          <dgm:bulletEnabled val="1"/>
        </dgm:presLayoutVars>
      </dgm:prSet>
      <dgm:spPr/>
    </dgm:pt>
    <dgm:pt modelId="{22A5CF03-1034-4B01-853C-F12738412919}" type="pres">
      <dgm:prSet presAssocID="{2D6FF230-01AD-4806-8A1B-5235A5F9C5CF}" presName="level" presStyleLbl="node1" presStyleIdx="1" presStyleCnt="3">
        <dgm:presLayoutVars>
          <dgm:chMax val="1"/>
          <dgm:bulletEnabled val="1"/>
        </dgm:presLayoutVars>
      </dgm:prSet>
      <dgm:spPr/>
    </dgm:pt>
    <dgm:pt modelId="{EA407C7E-9B59-4C7A-8705-5B352224DE77}" type="pres">
      <dgm:prSet presAssocID="{2D6FF230-01AD-4806-8A1B-5235A5F9C5C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3F23130-E6A4-47CB-B49C-A270B863B8DE}" type="pres">
      <dgm:prSet presAssocID="{8072829D-6363-4AC9-B161-4045DC456C4E}" presName="Name8" presStyleCnt="0"/>
      <dgm:spPr/>
    </dgm:pt>
    <dgm:pt modelId="{25014B59-B648-4C72-81EF-2DD7D9CBA578}" type="pres">
      <dgm:prSet presAssocID="{8072829D-6363-4AC9-B161-4045DC456C4E}" presName="acctBkgd" presStyleLbl="alignAcc1" presStyleIdx="2" presStyleCnt="3"/>
      <dgm:spPr/>
    </dgm:pt>
    <dgm:pt modelId="{3E052AC8-E4C9-4853-BC07-A8E2F8335D9E}" type="pres">
      <dgm:prSet presAssocID="{8072829D-6363-4AC9-B161-4045DC456C4E}" presName="acctTx" presStyleLbl="alignAcc1" presStyleIdx="2" presStyleCnt="3">
        <dgm:presLayoutVars>
          <dgm:bulletEnabled val="1"/>
        </dgm:presLayoutVars>
      </dgm:prSet>
      <dgm:spPr/>
    </dgm:pt>
    <dgm:pt modelId="{8CE367D2-4A5A-450F-8E90-9B5E92452011}" type="pres">
      <dgm:prSet presAssocID="{8072829D-6363-4AC9-B161-4045DC456C4E}" presName="level" presStyleLbl="node1" presStyleIdx="2" presStyleCnt="3">
        <dgm:presLayoutVars>
          <dgm:chMax val="1"/>
          <dgm:bulletEnabled val="1"/>
        </dgm:presLayoutVars>
      </dgm:prSet>
      <dgm:spPr/>
    </dgm:pt>
    <dgm:pt modelId="{ED62BC56-C7D9-47DA-B626-66AB18968939}" type="pres">
      <dgm:prSet presAssocID="{8072829D-6363-4AC9-B161-4045DC456C4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D9ECC0A-F5D6-4B47-9FBC-4428CD4C4372}" srcId="{8072829D-6363-4AC9-B161-4045DC456C4E}" destId="{A168B58A-32AB-4418-9C31-F29B1AF2F681}" srcOrd="0" destOrd="0" parTransId="{37447F52-C7B7-47C5-AEF7-11E767F5B4C2}" sibTransId="{56ACA6AB-FE5D-4BAB-B99B-F6FD12AF6E83}"/>
    <dgm:cxn modelId="{8E030913-4657-4C60-9795-FA04F6B850A4}" srcId="{A3E6F00E-4E64-4D1F-9605-E5BE237E17CC}" destId="{7DE5B373-E1ED-42C5-9D91-9FC6503AF9BB}" srcOrd="0" destOrd="0" parTransId="{308E9C0C-9C95-449B-B7BA-99CA1EE3B229}" sibTransId="{082CA468-0E65-4904-8E19-5CF34616EF3C}"/>
    <dgm:cxn modelId="{81F7411E-4FF8-4E21-A90E-66429DC6CB96}" type="presOf" srcId="{A3E6F00E-4E64-4D1F-9605-E5BE237E17CC}" destId="{6E7774C8-DCB2-4F8A-B28D-460547637611}" srcOrd="0" destOrd="0" presId="urn:microsoft.com/office/officeart/2005/8/layout/pyramid1"/>
    <dgm:cxn modelId="{73FAB832-8B3E-4332-91FF-2453075440AF}" type="presOf" srcId="{7DE5B373-E1ED-42C5-9D91-9FC6503AF9BB}" destId="{DE4E8F67-9504-48D1-8633-7B5111F41ED8}" srcOrd="1" destOrd="0" presId="urn:microsoft.com/office/officeart/2005/8/layout/pyramid1"/>
    <dgm:cxn modelId="{62F0D836-992D-4465-98A2-21F4329FA4A8}" type="presOf" srcId="{A168B58A-32AB-4418-9C31-F29B1AF2F681}" destId="{3E052AC8-E4C9-4853-BC07-A8E2F8335D9E}" srcOrd="1" destOrd="0" presId="urn:microsoft.com/office/officeart/2005/8/layout/pyramid1"/>
    <dgm:cxn modelId="{1446FC63-1B05-448F-8416-CCBADA3ADA71}" type="presOf" srcId="{2D6FF230-01AD-4806-8A1B-5235A5F9C5CF}" destId="{22A5CF03-1034-4B01-853C-F12738412919}" srcOrd="0" destOrd="0" presId="urn:microsoft.com/office/officeart/2005/8/layout/pyramid1"/>
    <dgm:cxn modelId="{9C71FD69-87F7-4D1D-9E83-ABE00413B3B8}" type="presOf" srcId="{7DE5B373-E1ED-42C5-9D91-9FC6503AF9BB}" destId="{52D95F46-580C-435E-8188-AB6296AAFF66}" srcOrd="0" destOrd="0" presId="urn:microsoft.com/office/officeart/2005/8/layout/pyramid1"/>
    <dgm:cxn modelId="{90867D6E-6E5E-4362-8E15-FD64AD484420}" type="presOf" srcId="{A168B58A-32AB-4418-9C31-F29B1AF2F681}" destId="{25014B59-B648-4C72-81EF-2DD7D9CBA578}" srcOrd="0" destOrd="0" presId="urn:microsoft.com/office/officeart/2005/8/layout/pyramid1"/>
    <dgm:cxn modelId="{C52C977A-DDB3-42F1-A673-25D214E9ABCE}" type="presOf" srcId="{8072829D-6363-4AC9-B161-4045DC456C4E}" destId="{8CE367D2-4A5A-450F-8E90-9B5E92452011}" srcOrd="0" destOrd="0" presId="urn:microsoft.com/office/officeart/2005/8/layout/pyramid1"/>
    <dgm:cxn modelId="{9737FF5A-BB5A-42EB-8E6A-6CD6A3991A7F}" srcId="{A3E6F00E-4E64-4D1F-9605-E5BE237E17CC}" destId="{8072829D-6363-4AC9-B161-4045DC456C4E}" srcOrd="2" destOrd="0" parTransId="{92DD0DDC-0178-414E-9764-6C16D6436749}" sibTransId="{3CB02D20-F89B-4608-BB11-9EC7A852CF4F}"/>
    <dgm:cxn modelId="{9131797C-C73E-4EB2-BA9F-C855D41E488E}" type="presOf" srcId="{EB941CD6-DAE3-45B1-8107-4DD2359FE18A}" destId="{3DC2BFBF-5B68-42C1-BB62-8CF49521E993}" srcOrd="0" destOrd="0" presId="urn:microsoft.com/office/officeart/2005/8/layout/pyramid1"/>
    <dgm:cxn modelId="{3F399084-F4CE-4981-8D02-3E88B1362FC1}" srcId="{A3E6F00E-4E64-4D1F-9605-E5BE237E17CC}" destId="{2D6FF230-01AD-4806-8A1B-5235A5F9C5CF}" srcOrd="1" destOrd="0" parTransId="{0926B62B-203C-487A-BB95-BAE7BABA3C8B}" sibTransId="{8FABE1C5-F694-45E1-8781-728F7E84EFF2}"/>
    <dgm:cxn modelId="{60854290-F821-49AD-812A-28FC31BFB7FF}" type="presOf" srcId="{8072829D-6363-4AC9-B161-4045DC456C4E}" destId="{ED62BC56-C7D9-47DA-B626-66AB18968939}" srcOrd="1" destOrd="0" presId="urn:microsoft.com/office/officeart/2005/8/layout/pyramid1"/>
    <dgm:cxn modelId="{450A1997-0A64-468D-9CF5-E9117F29FFBC}" srcId="{7DE5B373-E1ED-42C5-9D91-9FC6503AF9BB}" destId="{C8AAF3BA-2068-4A72-9245-A2D1C491EA94}" srcOrd="0" destOrd="0" parTransId="{F0EDEA8C-7C74-4DEC-B835-08DD157892B2}" sibTransId="{E8147712-EC17-4220-BFB0-00FCB089104E}"/>
    <dgm:cxn modelId="{61EA41A7-9A8E-4953-A0A4-E57EE2EF8279}" type="presOf" srcId="{EB941CD6-DAE3-45B1-8107-4DD2359FE18A}" destId="{2698A098-48D2-4318-A263-BCFAE10AC614}" srcOrd="1" destOrd="0" presId="urn:microsoft.com/office/officeart/2005/8/layout/pyramid1"/>
    <dgm:cxn modelId="{EFA783CB-AF9C-40D5-9B7C-E4235FAFDA8E}" type="presOf" srcId="{C8AAF3BA-2068-4A72-9245-A2D1C491EA94}" destId="{AD2F7A8E-60F3-4A35-9E07-32DF112810FC}" srcOrd="1" destOrd="0" presId="urn:microsoft.com/office/officeart/2005/8/layout/pyramid1"/>
    <dgm:cxn modelId="{99CE68CD-8A87-4B64-BA25-803550A6C504}" type="presOf" srcId="{C8AAF3BA-2068-4A72-9245-A2D1C491EA94}" destId="{EB30B9FE-6B19-4020-86DC-E7E593E4BB46}" srcOrd="0" destOrd="0" presId="urn:microsoft.com/office/officeart/2005/8/layout/pyramid1"/>
    <dgm:cxn modelId="{5A0EDDF2-3B97-4D6E-B4BD-D807F3F645CE}" srcId="{2D6FF230-01AD-4806-8A1B-5235A5F9C5CF}" destId="{EB941CD6-DAE3-45B1-8107-4DD2359FE18A}" srcOrd="0" destOrd="0" parTransId="{3F53B2D6-35AE-4259-879C-F638D1629692}" sibTransId="{C7EF7522-69C0-4E63-9374-8A3E57880B8C}"/>
    <dgm:cxn modelId="{3E7CE0FC-11D9-49BF-AA1B-F0A5A5E3A0A8}" type="presOf" srcId="{2D6FF230-01AD-4806-8A1B-5235A5F9C5CF}" destId="{EA407C7E-9B59-4C7A-8705-5B352224DE77}" srcOrd="1" destOrd="0" presId="urn:microsoft.com/office/officeart/2005/8/layout/pyramid1"/>
    <dgm:cxn modelId="{3E660964-2D7A-4534-819C-96A8C0AF2E61}" type="presParOf" srcId="{6E7774C8-DCB2-4F8A-B28D-460547637611}" destId="{9E024323-F97B-40B2-85F7-91AB8FF6F200}" srcOrd="0" destOrd="0" presId="urn:microsoft.com/office/officeart/2005/8/layout/pyramid1"/>
    <dgm:cxn modelId="{397DD9A5-3200-45FA-96FE-D665C8575283}" type="presParOf" srcId="{9E024323-F97B-40B2-85F7-91AB8FF6F200}" destId="{EB30B9FE-6B19-4020-86DC-E7E593E4BB46}" srcOrd="0" destOrd="0" presId="urn:microsoft.com/office/officeart/2005/8/layout/pyramid1"/>
    <dgm:cxn modelId="{5DCB234C-99F5-4E3F-B5BA-CED67640B4B1}" type="presParOf" srcId="{9E024323-F97B-40B2-85F7-91AB8FF6F200}" destId="{AD2F7A8E-60F3-4A35-9E07-32DF112810FC}" srcOrd="1" destOrd="0" presId="urn:microsoft.com/office/officeart/2005/8/layout/pyramid1"/>
    <dgm:cxn modelId="{DD71E56C-ACCC-4590-8B85-F300E192FCE5}" type="presParOf" srcId="{9E024323-F97B-40B2-85F7-91AB8FF6F200}" destId="{52D95F46-580C-435E-8188-AB6296AAFF66}" srcOrd="2" destOrd="0" presId="urn:microsoft.com/office/officeart/2005/8/layout/pyramid1"/>
    <dgm:cxn modelId="{B0D405B8-55CA-4AD7-B0CC-05618F9122BF}" type="presParOf" srcId="{9E024323-F97B-40B2-85F7-91AB8FF6F200}" destId="{DE4E8F67-9504-48D1-8633-7B5111F41ED8}" srcOrd="3" destOrd="0" presId="urn:microsoft.com/office/officeart/2005/8/layout/pyramid1"/>
    <dgm:cxn modelId="{857F97FE-855C-4B0A-AB26-0F240FCF4299}" type="presParOf" srcId="{6E7774C8-DCB2-4F8A-B28D-460547637611}" destId="{B6647611-A67E-4212-86CF-D8043A3D247F}" srcOrd="1" destOrd="0" presId="urn:microsoft.com/office/officeart/2005/8/layout/pyramid1"/>
    <dgm:cxn modelId="{F97097C7-8620-4526-9EA7-7C1E52996CFA}" type="presParOf" srcId="{B6647611-A67E-4212-86CF-D8043A3D247F}" destId="{3DC2BFBF-5B68-42C1-BB62-8CF49521E993}" srcOrd="0" destOrd="0" presId="urn:microsoft.com/office/officeart/2005/8/layout/pyramid1"/>
    <dgm:cxn modelId="{F31E2743-8C1B-4F81-A662-E3F09C283557}" type="presParOf" srcId="{B6647611-A67E-4212-86CF-D8043A3D247F}" destId="{2698A098-48D2-4318-A263-BCFAE10AC614}" srcOrd="1" destOrd="0" presId="urn:microsoft.com/office/officeart/2005/8/layout/pyramid1"/>
    <dgm:cxn modelId="{5A9BB7D4-7846-4D13-961B-44B3F3E3B449}" type="presParOf" srcId="{B6647611-A67E-4212-86CF-D8043A3D247F}" destId="{22A5CF03-1034-4B01-853C-F12738412919}" srcOrd="2" destOrd="0" presId="urn:microsoft.com/office/officeart/2005/8/layout/pyramid1"/>
    <dgm:cxn modelId="{D9E85D2E-1649-41E6-A29A-AF8CBBBFAE36}" type="presParOf" srcId="{B6647611-A67E-4212-86CF-D8043A3D247F}" destId="{EA407C7E-9B59-4C7A-8705-5B352224DE77}" srcOrd="3" destOrd="0" presId="urn:microsoft.com/office/officeart/2005/8/layout/pyramid1"/>
    <dgm:cxn modelId="{AEF49DD9-9A4A-4EBD-A6BC-02270A5882F1}" type="presParOf" srcId="{6E7774C8-DCB2-4F8A-B28D-460547637611}" destId="{93F23130-E6A4-47CB-B49C-A270B863B8DE}" srcOrd="2" destOrd="0" presId="urn:microsoft.com/office/officeart/2005/8/layout/pyramid1"/>
    <dgm:cxn modelId="{56D76BA3-5C3A-4FF8-84B6-2BA668654403}" type="presParOf" srcId="{93F23130-E6A4-47CB-B49C-A270B863B8DE}" destId="{25014B59-B648-4C72-81EF-2DD7D9CBA578}" srcOrd="0" destOrd="0" presId="urn:microsoft.com/office/officeart/2005/8/layout/pyramid1"/>
    <dgm:cxn modelId="{27376A15-7C51-4132-ADC4-B808ECAC8033}" type="presParOf" srcId="{93F23130-E6A4-47CB-B49C-A270B863B8DE}" destId="{3E052AC8-E4C9-4853-BC07-A8E2F8335D9E}" srcOrd="1" destOrd="0" presId="urn:microsoft.com/office/officeart/2005/8/layout/pyramid1"/>
    <dgm:cxn modelId="{1537C92C-9563-44D2-9A96-97B9EAA2DA4D}" type="presParOf" srcId="{93F23130-E6A4-47CB-B49C-A270B863B8DE}" destId="{8CE367D2-4A5A-450F-8E90-9B5E92452011}" srcOrd="2" destOrd="0" presId="urn:microsoft.com/office/officeart/2005/8/layout/pyramid1"/>
    <dgm:cxn modelId="{C116741E-170C-4A93-855E-5498FEEF92B1}" type="presParOf" srcId="{93F23130-E6A4-47CB-B49C-A270B863B8DE}" destId="{ED62BC56-C7D9-47DA-B626-66AB18968939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/>
      <dgm:t>
        <a:bodyPr/>
        <a:lstStyle/>
        <a:p>
          <a:pPr>
            <a:buNone/>
          </a:pPr>
          <a:r>
            <a:rPr lang="en-US" b="1" dirty="0"/>
            <a:t>Probabilities are long-run relative frequencies determined by observation.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14:m>
                <m:oMath xmlns:m="http://schemas.openxmlformats.org/officeDocument/2006/math">
                  <m:r>
                    <a:rPr lang="en-US" i="1" dirty="0" smtClean="0">
                      <a:latin typeface="Cambria Math" panose="02040503050406030204" pitchFamily="18" charset="0"/>
                    </a:rPr>
                    <m:t>,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𝑃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h𝑒𝑎𝑑𝑠</m:t>
                  </m:r>
                  <m:r>
                    <a:rPr lang="en-US" i="1" dirty="0" smtClean="0">
                      <a:latin typeface="Cambria Math" panose="02040503050406030204" pitchFamily="18" charset="0"/>
                    </a:rPr>
                    <m:t>) </m:t>
                  </m:r>
                </m:oMath>
              </a14:m>
              <a:r>
                <a:rPr lang="en-US" dirty="0"/>
                <a:t>is estimated as the proportion of the time the coin will come up heads</a:t>
              </a:r>
            </a:p>
          </dgm:t>
        </dgm:pt>
      </mc:Choice>
      <mc:Fallback xmlns="">
        <dgm:pt modelId="{E9431F6C-27EA-4482-9D30-3CDDA2A6C545}">
          <dgm:prSet/>
          <dgm:spPr/>
          <dgm:t>
            <a:bodyPr/>
            <a:lstStyle/>
            <a:p>
              <a:r>
                <a:rPr lang="en-US" dirty="0"/>
                <a:t>For example, if we toss a coin </a:t>
              </a:r>
              <a:r>
                <a:rPr lang="en-US" b="1" dirty="0"/>
                <a:t>many times</a:t>
              </a:r>
              <a:r>
                <a:rPr lang="en-US" i="0" dirty="0">
                  <a:latin typeface="Cambria Math" panose="02040503050406030204" pitchFamily="18" charset="0"/>
                </a:rPr>
                <a:t>, 𝑃(ℎ𝑒𝑎𝑑𝑠) </a:t>
              </a:r>
              <a:r>
                <a:rPr lang="en-US" dirty="0"/>
                <a:t>is estimated as the proportion of the time the coin will come up heads</a:t>
              </a:r>
            </a:p>
          </dgm:t>
        </dgm:pt>
      </mc:Fallback>
    </mc:AlternateConten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b="1" dirty="0"/>
            <a:t>Reference class problem</a:t>
          </a:r>
          <a:r>
            <a:rPr lang="en-US" dirty="0"/>
            <a:t>. 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91DBD5-FFF1-4F0F-875A-58B67866CB2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47FF94-0466-4204-8354-B638B39E92D9}">
      <dgm:prSet/>
      <dgm:spPr/>
      <dgm:t>
        <a:bodyPr/>
        <a:lstStyle/>
        <a:p>
          <a:r>
            <a:rPr lang="en-US" b="1" dirty="0"/>
            <a:t>Frequentism (Objective; Positivist)</a:t>
          </a:r>
          <a:endParaRPr lang="en-US" dirty="0"/>
        </a:p>
      </dgm:t>
    </dgm:pt>
    <dgm:pt modelId="{56F7FAEB-467F-43ED-A1F3-A8F932E150B5}" type="parTrans" cxnId="{56C4E5F1-6F83-475E-AD01-1314036B4376}">
      <dgm:prSet/>
      <dgm:spPr/>
      <dgm:t>
        <a:bodyPr/>
        <a:lstStyle/>
        <a:p>
          <a:endParaRPr lang="en-US"/>
        </a:p>
      </dgm:t>
    </dgm:pt>
    <dgm:pt modelId="{C9B069B7-4393-406A-AF13-51074358FAAA}" type="sibTrans" cxnId="{56C4E5F1-6F83-475E-AD01-1314036B4376}">
      <dgm:prSet/>
      <dgm:spPr/>
      <dgm:t>
        <a:bodyPr/>
        <a:lstStyle/>
        <a:p>
          <a:endParaRPr lang="en-US"/>
        </a:p>
      </dgm:t>
    </dgm:pt>
    <dgm:pt modelId="{05C08579-DF62-420D-A2B2-F2246DF034A8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75EBA2AA-95F5-42C0-A5CA-AC3AE1CD229D}" type="parTrans" cxnId="{433EE4A0-68B0-48A4-8B92-0F988482C02F}">
      <dgm:prSet/>
      <dgm:spPr/>
      <dgm:t>
        <a:bodyPr/>
        <a:lstStyle/>
        <a:p>
          <a:endParaRPr lang="en-US"/>
        </a:p>
      </dgm:t>
    </dgm:pt>
    <dgm:pt modelId="{2A8CD7F5-6AFE-46AC-A2E7-CE3E74614809}" type="sibTrans" cxnId="{433EE4A0-68B0-48A4-8B92-0F988482C02F}">
      <dgm:prSet/>
      <dgm:spPr/>
      <dgm:t>
        <a:bodyPr/>
        <a:lstStyle/>
        <a:p>
          <a:endParaRPr lang="en-US"/>
        </a:p>
      </dgm:t>
    </dgm:pt>
    <dgm:pt modelId="{E9431F6C-27EA-4482-9D30-3CDDA2A6C54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8468548-CF1F-4297-AA35-A0DD47530EB8}" type="parTrans" cxnId="{2B965E33-83F8-4A27-9BDB-AC9F6EF317B6}">
      <dgm:prSet/>
      <dgm:spPr/>
      <dgm:t>
        <a:bodyPr/>
        <a:lstStyle/>
        <a:p>
          <a:endParaRPr lang="en-US"/>
        </a:p>
      </dgm:t>
    </dgm:pt>
    <dgm:pt modelId="{69B2ACD4-8356-4BB0-9904-83AD95C5C394}" type="sibTrans" cxnId="{2B965E33-83F8-4A27-9BDB-AC9F6EF317B6}">
      <dgm:prSet/>
      <dgm:spPr/>
      <dgm:t>
        <a:bodyPr/>
        <a:lstStyle/>
        <a:p>
          <a:endParaRPr lang="en-US"/>
        </a:p>
      </dgm:t>
    </dgm:pt>
    <dgm:pt modelId="{484C3E64-604F-4527-9325-69E7008DC0DD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C7F47EBA-FFB2-4DB9-A321-CF18D78FA40C}" type="parTrans" cxnId="{966D9643-6860-43E7-880B-DE847DCAC7D9}">
      <dgm:prSet/>
      <dgm:spPr/>
      <dgm:t>
        <a:bodyPr/>
        <a:lstStyle/>
        <a:p>
          <a:endParaRPr lang="en-US"/>
        </a:p>
      </dgm:t>
    </dgm:pt>
    <dgm:pt modelId="{AF566A1D-C0B6-4837-BA38-E0D747FEDB4A}" type="sibTrans" cxnId="{966D9643-6860-43E7-880B-DE847DCAC7D9}">
      <dgm:prSet/>
      <dgm:spPr/>
      <dgm:t>
        <a:bodyPr/>
        <a:lstStyle/>
        <a:p>
          <a:endParaRPr lang="en-US"/>
        </a:p>
      </dgm:t>
    </dgm:pt>
    <dgm:pt modelId="{604EC31A-36C3-40C2-8235-AF539926AF6E}">
      <dgm:prSet/>
      <dgm:spPr/>
      <dgm:t>
        <a:bodyPr/>
        <a:lstStyle/>
        <a:p>
          <a:r>
            <a:rPr lang="en-US" b="1" dirty="0"/>
            <a:t>Bayesian Statistics (Subjective)</a:t>
          </a:r>
          <a:endParaRPr lang="en-US" dirty="0"/>
        </a:p>
      </dgm:t>
    </dgm:pt>
    <dgm:pt modelId="{853682EB-EBB0-4838-B764-9FD5993AB356}" type="parTrans" cxnId="{5A021D0F-7FE1-498C-AA82-7F53BE2D530F}">
      <dgm:prSet/>
      <dgm:spPr/>
      <dgm:t>
        <a:bodyPr/>
        <a:lstStyle/>
        <a:p>
          <a:endParaRPr lang="en-US"/>
        </a:p>
      </dgm:t>
    </dgm:pt>
    <dgm:pt modelId="{836F3322-443E-43E9-B978-C80689F82FC4}" type="sibTrans" cxnId="{5A021D0F-7FE1-498C-AA82-7F53BE2D530F}">
      <dgm:prSet/>
      <dgm:spPr/>
      <dgm:t>
        <a:bodyPr/>
        <a:lstStyle/>
        <a:p>
          <a:endParaRPr lang="en-US"/>
        </a:p>
      </dgm:t>
    </dgm:pt>
    <dgm:pt modelId="{D9EBE873-E16C-43D6-979A-70C84025C6E8}">
      <dgm:prSet/>
      <dgm:spPr/>
      <dgm:t>
        <a:bodyPr/>
        <a:lstStyle/>
        <a:p>
          <a:pPr>
            <a:buNone/>
          </a:pPr>
          <a:r>
            <a:rPr lang="en-US" b="1"/>
            <a:t>Probabilities are degrees of belief based on prior knowledge and updated by evidence.</a:t>
          </a:r>
          <a:endParaRPr lang="en-US" b="1" dirty="0"/>
        </a:p>
      </dgm:t>
    </dgm:pt>
    <dgm:pt modelId="{54A9E157-92A0-435F-9D28-353576639D22}" type="parTrans" cxnId="{DC37B3DE-D95A-4F33-AD5C-32C56A663F94}">
      <dgm:prSet/>
      <dgm:spPr/>
      <dgm:t>
        <a:bodyPr/>
        <a:lstStyle/>
        <a:p>
          <a:endParaRPr lang="en-US"/>
        </a:p>
      </dgm:t>
    </dgm:pt>
    <dgm:pt modelId="{939FC9FE-AA41-4BA7-BF30-143EB732F896}" type="sibTrans" cxnId="{DC37B3DE-D95A-4F33-AD5C-32C56A663F94}">
      <dgm:prSet/>
      <dgm:spPr/>
      <dgm:t>
        <a:bodyPr/>
        <a:lstStyle/>
        <a:p>
          <a:endParaRPr lang="en-US"/>
        </a:p>
      </dgm:t>
    </dgm:pt>
    <dgm:pt modelId="{F4F6E347-DCCA-468F-AA19-BA35C5536865}">
      <dgm:prSet/>
      <dgm:spPr/>
      <dgm:t>
        <a:bodyPr/>
        <a:lstStyle/>
        <a:p>
          <a:r>
            <a:rPr lang="en-US" dirty="0"/>
            <a:t>How do we assign belief values to statements without evidence?</a:t>
          </a:r>
        </a:p>
      </dgm:t>
    </dgm:pt>
    <dgm:pt modelId="{AA6E64A7-B5F1-4DB5-B651-B25205E0B156}" type="parTrans" cxnId="{F720CF53-6876-49F8-BF18-8FD3120076BE}">
      <dgm:prSet/>
      <dgm:spPr/>
      <dgm:t>
        <a:bodyPr/>
        <a:lstStyle/>
        <a:p>
          <a:endParaRPr lang="en-US"/>
        </a:p>
      </dgm:t>
    </dgm:pt>
    <dgm:pt modelId="{301BA04F-D08F-41D8-9EE8-B28CAD80DE00}" type="sibTrans" cxnId="{F720CF53-6876-49F8-BF18-8FD3120076BE}">
      <dgm:prSet/>
      <dgm:spPr/>
      <dgm:t>
        <a:bodyPr/>
        <a:lstStyle/>
        <a:p>
          <a:endParaRPr lang="en-US"/>
        </a:p>
      </dgm:t>
    </dgm:pt>
    <dgm:pt modelId="{01CC12D8-A2B4-49A6-B70D-FCA7A4B4437B}">
      <dgm:prSet/>
      <dgm:spPr/>
      <dgm:t>
        <a:bodyPr/>
        <a:lstStyle/>
        <a:p>
          <a:r>
            <a:rPr lang="en-US" dirty="0"/>
            <a:t>How do we update our degrees of belief given observations?</a:t>
          </a:r>
        </a:p>
      </dgm:t>
    </dgm:pt>
    <dgm:pt modelId="{A4AB2D08-6736-4ECC-AA21-1B3FBD53ADA0}" type="parTrans" cxnId="{40FAD52B-88F7-4EDE-A3BE-34A8A1D2ECFB}">
      <dgm:prSet/>
      <dgm:spPr/>
      <dgm:t>
        <a:bodyPr/>
        <a:lstStyle/>
        <a:p>
          <a:endParaRPr lang="en-US"/>
        </a:p>
      </dgm:t>
    </dgm:pt>
    <dgm:pt modelId="{AACEEE12-3D9A-4B34-A227-46D5BC329BA8}" type="sibTrans" cxnId="{40FAD52B-88F7-4EDE-A3BE-34A8A1D2ECFB}">
      <dgm:prSet/>
      <dgm:spPr/>
      <dgm:t>
        <a:bodyPr/>
        <a:lstStyle/>
        <a:p>
          <a:endParaRPr lang="en-US"/>
        </a:p>
      </dgm:t>
    </dgm:pt>
    <dgm:pt modelId="{98F34451-FD75-4C3B-AC33-BC64D8C66837}">
      <dgm:prSet/>
      <dgm:spPr/>
      <dgm:t>
        <a:bodyPr/>
        <a:lstStyle/>
        <a:p>
          <a:pPr>
            <a:buNone/>
          </a:pPr>
          <a:r>
            <a:rPr lang="en-US" dirty="0"/>
            <a:t>Provides tools to:</a:t>
          </a:r>
        </a:p>
      </dgm:t>
    </dgm:pt>
    <dgm:pt modelId="{B3BA50BA-3C28-4A97-BB53-C7CF63AA5373}" type="parTrans" cxnId="{564010B0-9A6F-40E8-91C2-457CDC610E59}">
      <dgm:prSet/>
      <dgm:spPr/>
      <dgm:t>
        <a:bodyPr/>
        <a:lstStyle/>
        <a:p>
          <a:endParaRPr lang="en-US"/>
        </a:p>
      </dgm:t>
    </dgm:pt>
    <dgm:pt modelId="{24458DFE-A380-4353-9C73-9542AC6D4EBE}" type="sibTrans" cxnId="{564010B0-9A6F-40E8-91C2-457CDC610E59}">
      <dgm:prSet/>
      <dgm:spPr/>
      <dgm:t>
        <a:bodyPr/>
        <a:lstStyle/>
        <a:p>
          <a:endParaRPr lang="en-US"/>
        </a:p>
      </dgm:t>
    </dgm:pt>
    <dgm:pt modelId="{6B22F5AF-65CE-4943-A1A2-D1B8C4634E94}" type="pres">
      <dgm:prSet presAssocID="{B091DBD5-FFF1-4F0F-875A-58B67866CB21}" presName="linear" presStyleCnt="0">
        <dgm:presLayoutVars>
          <dgm:dir/>
          <dgm:animLvl val="lvl"/>
          <dgm:resizeHandles val="exact"/>
        </dgm:presLayoutVars>
      </dgm:prSet>
      <dgm:spPr/>
    </dgm:pt>
    <dgm:pt modelId="{A4B52067-25E3-4219-9875-5A6D54E6C036}" type="pres">
      <dgm:prSet presAssocID="{2047FF94-0466-4204-8354-B638B39E92D9}" presName="parentLin" presStyleCnt="0"/>
      <dgm:spPr/>
    </dgm:pt>
    <dgm:pt modelId="{737929C7-F80E-4E53-803C-157F075D20D8}" type="pres">
      <dgm:prSet presAssocID="{2047FF94-0466-4204-8354-B638B39E92D9}" presName="parentLeftMargin" presStyleLbl="node1" presStyleIdx="0" presStyleCnt="2"/>
      <dgm:spPr/>
    </dgm:pt>
    <dgm:pt modelId="{AB4ABA34-3E08-47C9-AA77-FAE853E5389A}" type="pres">
      <dgm:prSet presAssocID="{2047FF94-0466-4204-8354-B638B39E92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903B05-A8B8-4894-AC3C-81E4657C9AA8}" type="pres">
      <dgm:prSet presAssocID="{2047FF94-0466-4204-8354-B638B39E92D9}" presName="negativeSpace" presStyleCnt="0"/>
      <dgm:spPr/>
    </dgm:pt>
    <dgm:pt modelId="{C011CEAA-8A87-4F4A-8191-6187AB9060CC}" type="pres">
      <dgm:prSet presAssocID="{2047FF94-0466-4204-8354-B638B39E92D9}" presName="childText" presStyleLbl="conFgAcc1" presStyleIdx="0" presStyleCnt="2">
        <dgm:presLayoutVars>
          <dgm:bulletEnabled val="1"/>
        </dgm:presLayoutVars>
      </dgm:prSet>
      <dgm:spPr/>
    </dgm:pt>
    <dgm:pt modelId="{E566FD3F-31F1-4D55-9991-2F2EBD03F00D}" type="pres">
      <dgm:prSet presAssocID="{C9B069B7-4393-406A-AF13-51074358FAAA}" presName="spaceBetweenRectangles" presStyleCnt="0"/>
      <dgm:spPr/>
    </dgm:pt>
    <dgm:pt modelId="{B7A85B73-7411-4F25-B779-5746D65F0581}" type="pres">
      <dgm:prSet presAssocID="{604EC31A-36C3-40C2-8235-AF539926AF6E}" presName="parentLin" presStyleCnt="0"/>
      <dgm:spPr/>
    </dgm:pt>
    <dgm:pt modelId="{9E92B6AA-9BDF-417E-B84A-FF375F472659}" type="pres">
      <dgm:prSet presAssocID="{604EC31A-36C3-40C2-8235-AF539926AF6E}" presName="parentLeftMargin" presStyleLbl="node1" presStyleIdx="0" presStyleCnt="2"/>
      <dgm:spPr/>
    </dgm:pt>
    <dgm:pt modelId="{A073672D-5AF0-4362-A734-A2B74FC9D972}" type="pres">
      <dgm:prSet presAssocID="{604EC31A-36C3-40C2-8235-AF539926AF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D2A72A7-43CF-4BFA-B739-98FC51D49699}" type="pres">
      <dgm:prSet presAssocID="{604EC31A-36C3-40C2-8235-AF539926AF6E}" presName="negativeSpace" presStyleCnt="0"/>
      <dgm:spPr/>
    </dgm:pt>
    <dgm:pt modelId="{E3E80759-9233-4547-B2D2-6AC2A5545E73}" type="pres">
      <dgm:prSet presAssocID="{604EC31A-36C3-40C2-8235-AF539926AF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021D0F-7FE1-498C-AA82-7F53BE2D530F}" srcId="{B091DBD5-FFF1-4F0F-875A-58B67866CB21}" destId="{604EC31A-36C3-40C2-8235-AF539926AF6E}" srcOrd="1" destOrd="0" parTransId="{853682EB-EBB0-4838-B764-9FD5993AB356}" sibTransId="{836F3322-443E-43E9-B978-C80689F82FC4}"/>
    <dgm:cxn modelId="{EFC57B1C-25C2-478C-814E-E9DEAE4ABC64}" type="presOf" srcId="{484C3E64-604F-4527-9325-69E7008DC0DD}" destId="{C011CEAA-8A87-4F4A-8191-6187AB9060CC}" srcOrd="0" destOrd="2" presId="urn:microsoft.com/office/officeart/2005/8/layout/list1"/>
    <dgm:cxn modelId="{F2C4971C-C955-4945-B61B-B664766E8C60}" type="presOf" srcId="{E9431F6C-27EA-4482-9D30-3CDDA2A6C545}" destId="{C011CEAA-8A87-4F4A-8191-6187AB9060CC}" srcOrd="0" destOrd="1" presId="urn:microsoft.com/office/officeart/2005/8/layout/list1"/>
    <dgm:cxn modelId="{40FAD52B-88F7-4EDE-A3BE-34A8A1D2ECFB}" srcId="{604EC31A-36C3-40C2-8235-AF539926AF6E}" destId="{01CC12D8-A2B4-49A6-B70D-FCA7A4B4437B}" srcOrd="3" destOrd="0" parTransId="{A4AB2D08-6736-4ECC-AA21-1B3FBD53ADA0}" sibTransId="{AACEEE12-3D9A-4B34-A227-46D5BC329BA8}"/>
    <dgm:cxn modelId="{DD447A2C-8861-4387-91B1-3AE61A041F25}" type="presOf" srcId="{D9EBE873-E16C-43D6-979A-70C84025C6E8}" destId="{E3E80759-9233-4547-B2D2-6AC2A5545E73}" srcOrd="0" destOrd="0" presId="urn:microsoft.com/office/officeart/2005/8/layout/list1"/>
    <dgm:cxn modelId="{A9380E33-D2C6-4F04-9D33-91BDE2DAF88D}" type="presOf" srcId="{01CC12D8-A2B4-49A6-B70D-FCA7A4B4437B}" destId="{E3E80759-9233-4547-B2D2-6AC2A5545E73}" srcOrd="0" destOrd="3" presId="urn:microsoft.com/office/officeart/2005/8/layout/list1"/>
    <dgm:cxn modelId="{2B965E33-83F8-4A27-9BDB-AC9F6EF317B6}" srcId="{2047FF94-0466-4204-8354-B638B39E92D9}" destId="{E9431F6C-27EA-4482-9D30-3CDDA2A6C545}" srcOrd="1" destOrd="0" parTransId="{68468548-CF1F-4297-AA35-A0DD47530EB8}" sibTransId="{69B2ACD4-8356-4BB0-9904-83AD95C5C394}"/>
    <dgm:cxn modelId="{A8E2383E-706D-4799-98FA-02B785848AE8}" type="presOf" srcId="{98F34451-FD75-4C3B-AC33-BC64D8C66837}" destId="{E3E80759-9233-4547-B2D2-6AC2A5545E73}" srcOrd="0" destOrd="1" presId="urn:microsoft.com/office/officeart/2005/8/layout/list1"/>
    <dgm:cxn modelId="{966D9643-6860-43E7-880B-DE847DCAC7D9}" srcId="{2047FF94-0466-4204-8354-B638B39E92D9}" destId="{484C3E64-604F-4527-9325-69E7008DC0DD}" srcOrd="2" destOrd="0" parTransId="{C7F47EBA-FFB2-4DB9-A321-CF18D78FA40C}" sibTransId="{AF566A1D-C0B6-4837-BA38-E0D747FEDB4A}"/>
    <dgm:cxn modelId="{ACC5B34A-8BB5-43F9-99C5-D65DCA017869}" type="presOf" srcId="{05C08579-DF62-420D-A2B2-F2246DF034A8}" destId="{C011CEAA-8A87-4F4A-8191-6187AB9060CC}" srcOrd="0" destOrd="0" presId="urn:microsoft.com/office/officeart/2005/8/layout/list1"/>
    <dgm:cxn modelId="{F720CF53-6876-49F8-BF18-8FD3120076BE}" srcId="{604EC31A-36C3-40C2-8235-AF539926AF6E}" destId="{F4F6E347-DCCA-468F-AA19-BA35C5536865}" srcOrd="2" destOrd="0" parTransId="{AA6E64A7-B5F1-4DB5-B651-B25205E0B156}" sibTransId="{301BA04F-D08F-41D8-9EE8-B28CAD80DE00}"/>
    <dgm:cxn modelId="{EFB86482-5A05-4D2C-9F07-B5FFC3AB4A8C}" type="presOf" srcId="{B091DBD5-FFF1-4F0F-875A-58B67866CB21}" destId="{6B22F5AF-65CE-4943-A1A2-D1B8C4634E94}" srcOrd="0" destOrd="0" presId="urn:microsoft.com/office/officeart/2005/8/layout/list1"/>
    <dgm:cxn modelId="{433EE4A0-68B0-48A4-8B92-0F988482C02F}" srcId="{2047FF94-0466-4204-8354-B638B39E92D9}" destId="{05C08579-DF62-420D-A2B2-F2246DF034A8}" srcOrd="0" destOrd="0" parTransId="{75EBA2AA-95F5-42C0-A5CA-AC3AE1CD229D}" sibTransId="{2A8CD7F5-6AFE-46AC-A2E7-CE3E74614809}"/>
    <dgm:cxn modelId="{D79748A8-768F-4A37-8F2D-2619CB68F692}" type="presOf" srcId="{604EC31A-36C3-40C2-8235-AF539926AF6E}" destId="{A073672D-5AF0-4362-A734-A2B74FC9D972}" srcOrd="1" destOrd="0" presId="urn:microsoft.com/office/officeart/2005/8/layout/list1"/>
    <dgm:cxn modelId="{564010B0-9A6F-40E8-91C2-457CDC610E59}" srcId="{604EC31A-36C3-40C2-8235-AF539926AF6E}" destId="{98F34451-FD75-4C3B-AC33-BC64D8C66837}" srcOrd="1" destOrd="0" parTransId="{B3BA50BA-3C28-4A97-BB53-C7CF63AA5373}" sibTransId="{24458DFE-A380-4353-9C73-9542AC6D4EBE}"/>
    <dgm:cxn modelId="{93A075DC-A66B-46D4-A6C8-751DD2512F5A}" type="presOf" srcId="{604EC31A-36C3-40C2-8235-AF539926AF6E}" destId="{9E92B6AA-9BDF-417E-B84A-FF375F472659}" srcOrd="0" destOrd="0" presId="urn:microsoft.com/office/officeart/2005/8/layout/list1"/>
    <dgm:cxn modelId="{DC37B3DE-D95A-4F33-AD5C-32C56A663F94}" srcId="{604EC31A-36C3-40C2-8235-AF539926AF6E}" destId="{D9EBE873-E16C-43D6-979A-70C84025C6E8}" srcOrd="0" destOrd="0" parTransId="{54A9E157-92A0-435F-9D28-353576639D22}" sibTransId="{939FC9FE-AA41-4BA7-BF30-143EB732F896}"/>
    <dgm:cxn modelId="{459EA4E1-7A62-4459-96EE-02C8951CA314}" type="presOf" srcId="{2047FF94-0466-4204-8354-B638B39E92D9}" destId="{737929C7-F80E-4E53-803C-157F075D20D8}" srcOrd="0" destOrd="0" presId="urn:microsoft.com/office/officeart/2005/8/layout/list1"/>
    <dgm:cxn modelId="{AFD1A0ED-9925-4844-87B7-999F31CFE748}" type="presOf" srcId="{F4F6E347-DCCA-468F-AA19-BA35C5536865}" destId="{E3E80759-9233-4547-B2D2-6AC2A5545E73}" srcOrd="0" destOrd="2" presId="urn:microsoft.com/office/officeart/2005/8/layout/list1"/>
    <dgm:cxn modelId="{7C8A55EF-7969-4049-85E2-FF26E3AD8B9F}" type="presOf" srcId="{2047FF94-0466-4204-8354-B638B39E92D9}" destId="{AB4ABA34-3E08-47C9-AA77-FAE853E5389A}" srcOrd="1" destOrd="0" presId="urn:microsoft.com/office/officeart/2005/8/layout/list1"/>
    <dgm:cxn modelId="{56C4E5F1-6F83-475E-AD01-1314036B4376}" srcId="{B091DBD5-FFF1-4F0F-875A-58B67866CB21}" destId="{2047FF94-0466-4204-8354-B638B39E92D9}" srcOrd="0" destOrd="0" parTransId="{56F7FAEB-467F-43ED-A1F3-A8F932E150B5}" sibTransId="{C9B069B7-4393-406A-AF13-51074358FAAA}"/>
    <dgm:cxn modelId="{A2259425-DA21-49E4-9155-38C5B5852AE8}" type="presParOf" srcId="{6B22F5AF-65CE-4943-A1A2-D1B8C4634E94}" destId="{A4B52067-25E3-4219-9875-5A6D54E6C036}" srcOrd="0" destOrd="0" presId="urn:microsoft.com/office/officeart/2005/8/layout/list1"/>
    <dgm:cxn modelId="{A88B2441-C05B-4AF8-B507-48388AB67331}" type="presParOf" srcId="{A4B52067-25E3-4219-9875-5A6D54E6C036}" destId="{737929C7-F80E-4E53-803C-157F075D20D8}" srcOrd="0" destOrd="0" presId="urn:microsoft.com/office/officeart/2005/8/layout/list1"/>
    <dgm:cxn modelId="{3B84C1F7-CDB0-4848-8BA4-DEAE686DE7AF}" type="presParOf" srcId="{A4B52067-25E3-4219-9875-5A6D54E6C036}" destId="{AB4ABA34-3E08-47C9-AA77-FAE853E5389A}" srcOrd="1" destOrd="0" presId="urn:microsoft.com/office/officeart/2005/8/layout/list1"/>
    <dgm:cxn modelId="{7C66C904-7151-4B00-BD65-2096E4569191}" type="presParOf" srcId="{6B22F5AF-65CE-4943-A1A2-D1B8C4634E94}" destId="{9C903B05-A8B8-4894-AC3C-81E4657C9AA8}" srcOrd="1" destOrd="0" presId="urn:microsoft.com/office/officeart/2005/8/layout/list1"/>
    <dgm:cxn modelId="{89512400-3A79-4804-A30B-9A6695C5A018}" type="presParOf" srcId="{6B22F5AF-65CE-4943-A1A2-D1B8C4634E94}" destId="{C011CEAA-8A87-4F4A-8191-6187AB9060CC}" srcOrd="2" destOrd="0" presId="urn:microsoft.com/office/officeart/2005/8/layout/list1"/>
    <dgm:cxn modelId="{2F67792A-5F96-4B51-9DD8-22F4E22273CA}" type="presParOf" srcId="{6B22F5AF-65CE-4943-A1A2-D1B8C4634E94}" destId="{E566FD3F-31F1-4D55-9991-2F2EBD03F00D}" srcOrd="3" destOrd="0" presId="urn:microsoft.com/office/officeart/2005/8/layout/list1"/>
    <dgm:cxn modelId="{253E42D4-9760-4671-A080-4097A320E635}" type="presParOf" srcId="{6B22F5AF-65CE-4943-A1A2-D1B8C4634E94}" destId="{B7A85B73-7411-4F25-B779-5746D65F0581}" srcOrd="4" destOrd="0" presId="urn:microsoft.com/office/officeart/2005/8/layout/list1"/>
    <dgm:cxn modelId="{7F02A7CA-0B64-4CB9-B413-8DAC738B597B}" type="presParOf" srcId="{B7A85B73-7411-4F25-B779-5746D65F0581}" destId="{9E92B6AA-9BDF-417E-B84A-FF375F472659}" srcOrd="0" destOrd="0" presId="urn:microsoft.com/office/officeart/2005/8/layout/list1"/>
    <dgm:cxn modelId="{82DEBA4E-2577-430B-BE82-49FA52AC1BC7}" type="presParOf" srcId="{B7A85B73-7411-4F25-B779-5746D65F0581}" destId="{A073672D-5AF0-4362-A734-A2B74FC9D972}" srcOrd="1" destOrd="0" presId="urn:microsoft.com/office/officeart/2005/8/layout/list1"/>
    <dgm:cxn modelId="{69C34C2D-4659-40A5-B8BD-D9625D8F34EE}" type="presParOf" srcId="{6B22F5AF-65CE-4943-A1A2-D1B8C4634E94}" destId="{7D2A72A7-43CF-4BFA-B739-98FC51D49699}" srcOrd="5" destOrd="0" presId="urn:microsoft.com/office/officeart/2005/8/layout/list1"/>
    <dgm:cxn modelId="{8E1E48BA-E3D2-47EA-A82C-B329E1EB2F64}" type="presParOf" srcId="{6B22F5AF-65CE-4943-A1A2-D1B8C4634E94}" destId="{E3E80759-9233-4547-B2D2-6AC2A5545E7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 dirty="0"/>
            <a:t>Domain values must be mutually exclusive and exhaustive.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 </m:t>
                  </m:r>
                </m:oMath>
              </a14:m>
              <a:r>
                <a:rPr lang="en-US" dirty="0"/>
                <a:t>{True, False}</a:t>
              </a:r>
            </a:p>
          </dgm:t>
        </dgm:pt>
      </mc:Choice>
      <mc:Fallback xmlns="">
        <dgm:pt modelId="{39DEBE96-055E-43ED-AFA0-E2C95D060859}">
          <dgm:prSet/>
          <dgm:spPr/>
          <dgm:t>
            <a:bodyPr/>
            <a:lstStyle/>
            <a:p>
              <a:r>
                <a:rPr lang="en-US" b="1" dirty="0"/>
                <a:t>R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 </a:t>
              </a:r>
              <a:r>
                <a:rPr lang="en-US" dirty="0"/>
                <a:t>{True, False}</a:t>
              </a:r>
            </a:p>
          </dgm:t>
        </dgm:pt>
      </mc:Fallback>
    </mc:AlternateConten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{Sunny, Cloudy, Rainy, Snow}</a:t>
              </a:r>
            </a:p>
          </dgm:t>
        </dgm:pt>
      </mc:Choice>
      <mc:Fallback xmlns="">
        <dgm:pt modelId="{76B2ED05-B949-4543-B6ED-B0C334FE8E04}">
          <dgm:prSet/>
          <dgm:spPr/>
          <dgm:t>
            <a:bodyPr/>
            <a:lstStyle/>
            <a:p>
              <a:r>
                <a:rPr lang="en-US" b="1" dirty="0"/>
                <a:t>W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{Sunny, Cloudy, Rainy, Snow}</a:t>
              </a:r>
            </a:p>
          </dgm:t>
        </dgm:pt>
      </mc:Fallback>
    </mc:AlternateConten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{(1,1), (1,2), … (6,6)}</a:t>
              </a:r>
            </a:p>
          </dgm:t>
        </dgm:pt>
      </mc:Choice>
      <mc:Fallback xmlns="">
        <dgm:pt modelId="{02C00A6E-D0D4-41E1-9240-95372410834E}">
          <dgm:prSet/>
          <dgm:spPr/>
          <dgm:t>
            <a:bodyPr/>
            <a:lstStyle/>
            <a:p>
              <a:r>
                <a:rPr lang="en-US" b="1" dirty="0"/>
                <a:t>Die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{(1,1), (1,2), … (6,6)}</a:t>
              </a:r>
            </a:p>
          </dgm:t>
        </dgm:pt>
      </mc:Fallback>
    </mc:AlternateConten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∈</m:t>
                  </m:r>
                </m:oMath>
              </a14:m>
              <a:r>
                <a:rPr lang="en-US" dirty="0"/>
                <a:t> [0, 200]</a:t>
              </a:r>
            </a:p>
          </dgm:t>
        </dgm:pt>
      </mc:Choice>
      <mc:Fallback xmlns="">
        <dgm:pt modelId="{4865971F-6D15-40B6-942D-84DDA1840069}">
          <dgm:prSet/>
          <dgm:spPr/>
          <dgm:t>
            <a:bodyPr/>
            <a:lstStyle/>
            <a:p>
              <a:r>
                <a:rPr lang="en-US" b="1" dirty="0"/>
                <a:t>V</a:t>
              </a:r>
              <a:r>
                <a:rPr lang="en-US" dirty="0"/>
                <a:t> </a:t>
              </a:r>
              <a:r>
                <a:rPr lang="en-US" b="0" i="0">
                  <a:latin typeface="Cambria Math" panose="02040503050406030204" pitchFamily="18" charset="0"/>
                </a:rPr>
                <a:t>∈</a:t>
              </a:r>
              <a:r>
                <a:rPr lang="en-US" dirty="0"/>
                <a:t> [0, 200]</a:t>
              </a:r>
            </a:p>
          </dgm:t>
        </dgm:pt>
      </mc:Fallback>
    </mc:AlternateConten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endParaRPr lang="en-US" dirty="0"/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/>
      <dgm:t>
        <a:bodyPr/>
        <a:lstStyle/>
        <a:p>
          <a:r>
            <a:rPr lang="en-US" dirty="0"/>
            <a:t>Random variables take on values in a </a:t>
          </a:r>
          <a:r>
            <a:rPr lang="en-US" i="1" dirty="0"/>
            <a:t>domain D.</a:t>
          </a:r>
          <a:endParaRPr lang="en-US" dirty="0"/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520E31-6384-4AC7-A962-4400A3A933B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7E0CB9-7B78-49A9-A0CE-D98BEE57FB5C}">
      <dgm:prSet/>
      <dgm:spPr/>
      <dgm:t>
        <a:bodyPr/>
        <a:lstStyle/>
        <a:p>
          <a:r>
            <a:rPr lang="en-US" dirty="0"/>
            <a:t>Random Variable</a:t>
          </a:r>
        </a:p>
      </dgm:t>
    </dgm:pt>
    <dgm:pt modelId="{5421E64C-D267-47EA-82D8-6E50BBAE69E7}" type="parTrans" cxnId="{E7F7964B-FFE0-4AA5-AD65-47BD22E73EED}">
      <dgm:prSet/>
      <dgm:spPr/>
      <dgm:t>
        <a:bodyPr/>
        <a:lstStyle/>
        <a:p>
          <a:endParaRPr lang="en-US"/>
        </a:p>
      </dgm:t>
    </dgm:pt>
    <dgm:pt modelId="{2D3973BC-1DC9-4F05-9149-3D1CBCAD631A}" type="sibTrans" cxnId="{E7F7964B-FFE0-4AA5-AD65-47BD22E73EED}">
      <dgm:prSet/>
      <dgm:spPr/>
      <dgm:t>
        <a:bodyPr/>
        <a:lstStyle/>
        <a:p>
          <a:endParaRPr lang="en-US"/>
        </a:p>
      </dgm:t>
    </dgm:pt>
    <dgm:pt modelId="{48DA6792-EB4E-4B9F-B72F-9F8C6B0ABADA}">
      <dgm:prSet/>
      <dgm:spPr/>
      <dgm:t>
        <a:bodyPr/>
        <a:lstStyle/>
        <a:p>
          <a:r>
            <a:rPr lang="en-US" dirty="0"/>
            <a:t>Random variables are denoted by capital letters.</a:t>
          </a:r>
        </a:p>
      </dgm:t>
    </dgm:pt>
    <dgm:pt modelId="{F93E3FAC-260B-4367-B31F-82514FD63E5A}" type="parTrans" cxnId="{DB9DB65D-D5BA-4B54-8F0B-FD70759CA13A}">
      <dgm:prSet/>
      <dgm:spPr/>
      <dgm:t>
        <a:bodyPr/>
        <a:lstStyle/>
        <a:p>
          <a:endParaRPr lang="en-US"/>
        </a:p>
      </dgm:t>
    </dgm:pt>
    <dgm:pt modelId="{191C37FF-03E0-4B65-A761-2A4DD3B77823}" type="sibTrans" cxnId="{DB9DB65D-D5BA-4B54-8F0B-FD70759CA13A}">
      <dgm:prSet/>
      <dgm:spPr/>
      <dgm:t>
        <a:bodyPr/>
        <a:lstStyle/>
        <a:p>
          <a:endParaRPr lang="en-US"/>
        </a:p>
      </dgm:t>
    </dgm:pt>
    <dgm:pt modelId="{C253CF41-CBE2-4D4A-9259-3DC68F84E4B1}">
      <dgm:prSet/>
      <dgm:spPr/>
      <dgm:t>
        <a:bodyPr/>
        <a:lstStyle/>
        <a:p>
          <a:r>
            <a:rPr lang="en-US" b="1" dirty="0"/>
            <a:t>R</a:t>
          </a:r>
          <a:r>
            <a:rPr lang="en-US" dirty="0"/>
            <a:t>: </a:t>
          </a:r>
          <a:r>
            <a:rPr lang="en-US" i="1" dirty="0"/>
            <a:t>Is it raining?</a:t>
          </a:r>
          <a:endParaRPr lang="en-US" dirty="0"/>
        </a:p>
      </dgm:t>
    </dgm:pt>
    <dgm:pt modelId="{62A22F70-6B22-4D02-8D3F-E20CFD6DFE61}" type="parTrans" cxnId="{23D13168-2701-4E50-A18E-C9D2EE9DC420}">
      <dgm:prSet/>
      <dgm:spPr/>
      <dgm:t>
        <a:bodyPr/>
        <a:lstStyle/>
        <a:p>
          <a:endParaRPr lang="en-US"/>
        </a:p>
      </dgm:t>
    </dgm:pt>
    <dgm:pt modelId="{89B862A0-EEC3-4215-941D-383EA7ADCC6C}" type="sibTrans" cxnId="{23D13168-2701-4E50-A18E-C9D2EE9DC420}">
      <dgm:prSet/>
      <dgm:spPr/>
      <dgm:t>
        <a:bodyPr/>
        <a:lstStyle/>
        <a:p>
          <a:endParaRPr lang="en-US"/>
        </a:p>
      </dgm:t>
    </dgm:pt>
    <dgm:pt modelId="{C1280133-69AE-4DE3-A32A-C9EA9280FC9E}">
      <dgm:prSet/>
      <dgm:spPr/>
      <dgm:t>
        <a:bodyPr/>
        <a:lstStyle/>
        <a:p>
          <a:r>
            <a:rPr lang="en-US" b="1"/>
            <a:t>W</a:t>
          </a:r>
          <a:r>
            <a:rPr lang="en-US"/>
            <a:t>:</a:t>
          </a:r>
          <a:r>
            <a:rPr lang="en-US" i="1"/>
            <a:t> What’s the weather?</a:t>
          </a:r>
          <a:endParaRPr lang="en-US"/>
        </a:p>
      </dgm:t>
    </dgm:pt>
    <dgm:pt modelId="{55DB2AD1-A589-4DE6-9FDB-3542630E1F76}" type="parTrans" cxnId="{663A408F-E6A7-42EB-BC8D-EA9BBDD4772F}">
      <dgm:prSet/>
      <dgm:spPr/>
      <dgm:t>
        <a:bodyPr/>
        <a:lstStyle/>
        <a:p>
          <a:endParaRPr lang="en-US"/>
        </a:p>
      </dgm:t>
    </dgm:pt>
    <dgm:pt modelId="{46808DFA-2512-473F-A100-15E97A526837}" type="sibTrans" cxnId="{663A408F-E6A7-42EB-BC8D-EA9BBDD4772F}">
      <dgm:prSet/>
      <dgm:spPr/>
      <dgm:t>
        <a:bodyPr/>
        <a:lstStyle/>
        <a:p>
          <a:endParaRPr lang="en-US"/>
        </a:p>
      </dgm:t>
    </dgm:pt>
    <dgm:pt modelId="{7FD843E1-942B-4E50-B67D-27D6C7BAF84E}">
      <dgm:prSet/>
      <dgm:spPr/>
      <dgm:t>
        <a:bodyPr/>
        <a:lstStyle/>
        <a:p>
          <a:r>
            <a:rPr lang="en-US" b="1" dirty="0"/>
            <a:t>Die</a:t>
          </a:r>
          <a:r>
            <a:rPr lang="en-US" dirty="0"/>
            <a:t>: </a:t>
          </a:r>
          <a:r>
            <a:rPr lang="en-US" i="1" dirty="0"/>
            <a:t>What is the outcome of rolling two dice?</a:t>
          </a:r>
          <a:endParaRPr lang="en-US" dirty="0"/>
        </a:p>
      </dgm:t>
    </dgm:pt>
    <dgm:pt modelId="{84655AD7-1FB6-439E-8FEC-8DDCCFA7F36A}" type="parTrans" cxnId="{40215524-E76D-48BE-8771-E3392720FB34}">
      <dgm:prSet/>
      <dgm:spPr/>
      <dgm:t>
        <a:bodyPr/>
        <a:lstStyle/>
        <a:p>
          <a:endParaRPr lang="en-US"/>
        </a:p>
      </dgm:t>
    </dgm:pt>
    <dgm:pt modelId="{1B815E7B-A6DE-40F7-8B0F-12F73BE041A9}" type="sibTrans" cxnId="{40215524-E76D-48BE-8771-E3392720FB34}">
      <dgm:prSet/>
      <dgm:spPr/>
      <dgm:t>
        <a:bodyPr/>
        <a:lstStyle/>
        <a:p>
          <a:endParaRPr lang="en-US"/>
        </a:p>
      </dgm:t>
    </dgm:pt>
    <dgm:pt modelId="{C32FE4B8-220D-4CB3-886F-1D9826495338}">
      <dgm:prSet/>
      <dgm:spPr/>
      <dgm:t>
        <a:bodyPr/>
        <a:lstStyle/>
        <a:p>
          <a:r>
            <a:rPr lang="en-US" b="1" dirty="0"/>
            <a:t>V</a:t>
          </a:r>
          <a:r>
            <a:rPr lang="en-US" dirty="0"/>
            <a:t>: </a:t>
          </a:r>
          <a:r>
            <a:rPr lang="en-US" i="1" dirty="0"/>
            <a:t>What is the speed of my car (in MPH)?</a:t>
          </a:r>
          <a:endParaRPr lang="en-US" dirty="0"/>
        </a:p>
      </dgm:t>
    </dgm:pt>
    <dgm:pt modelId="{FF184C5B-BE8E-40D2-A2CA-2AF4F88BA4B2}" type="parTrans" cxnId="{98E324E8-40C1-4E16-9D06-D159677FDFFF}">
      <dgm:prSet/>
      <dgm:spPr/>
      <dgm:t>
        <a:bodyPr/>
        <a:lstStyle/>
        <a:p>
          <a:endParaRPr lang="en-US"/>
        </a:p>
      </dgm:t>
    </dgm:pt>
    <dgm:pt modelId="{D4B164B9-085E-4BB5-BF62-89D90B6B249F}" type="sibTrans" cxnId="{98E324E8-40C1-4E16-9D06-D159677FDFFF}">
      <dgm:prSet/>
      <dgm:spPr/>
      <dgm:t>
        <a:bodyPr/>
        <a:lstStyle/>
        <a:p>
          <a:endParaRPr lang="en-US"/>
        </a:p>
      </dgm:t>
    </dgm:pt>
    <dgm:pt modelId="{EE4492FA-9148-4908-A2B3-A5171F07DFB6}">
      <dgm:prSet/>
      <dgm:spPr/>
      <dgm:t>
        <a:bodyPr/>
        <a:lstStyle/>
        <a:p>
          <a:r>
            <a:rPr lang="en-US" dirty="0"/>
            <a:t>Domain</a:t>
          </a:r>
        </a:p>
      </dgm:t>
    </dgm:pt>
    <dgm:pt modelId="{585EF4F9-4615-46B1-B188-CAEDB21F2302}" type="parTrans" cxnId="{696E1542-1A65-447F-92B1-A43D7F180FA8}">
      <dgm:prSet/>
      <dgm:spPr/>
      <dgm:t>
        <a:bodyPr/>
        <a:lstStyle/>
        <a:p>
          <a:endParaRPr lang="en-US"/>
        </a:p>
      </dgm:t>
    </dgm:pt>
    <dgm:pt modelId="{B0179B3E-C5ED-42BB-920A-F64F334AC985}" type="sibTrans" cxnId="{696E1542-1A65-447F-92B1-A43D7F180FA8}">
      <dgm:prSet/>
      <dgm:spPr/>
      <dgm:t>
        <a:bodyPr/>
        <a:lstStyle/>
        <a:p>
          <a:endParaRPr lang="en-US"/>
        </a:p>
      </dgm:t>
    </dgm:pt>
    <dgm:pt modelId="{972101B3-BEFE-4F19-96BB-37FDBEF6D04A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3A37961-152B-48D6-984E-2599319D1EC1}" type="parTrans" cxnId="{716C92D5-5BB3-49A7-B371-614C5F0AD099}">
      <dgm:prSet/>
      <dgm:spPr/>
      <dgm:t>
        <a:bodyPr/>
        <a:lstStyle/>
        <a:p>
          <a:endParaRPr lang="en-US"/>
        </a:p>
      </dgm:t>
    </dgm:pt>
    <dgm:pt modelId="{0B8E4D38-306B-4994-BB5F-FE24ADDF3573}" type="sibTrans" cxnId="{716C92D5-5BB3-49A7-B371-614C5F0AD099}">
      <dgm:prSet/>
      <dgm:spPr/>
      <dgm:t>
        <a:bodyPr/>
        <a:lstStyle/>
        <a:p>
          <a:endParaRPr lang="en-US"/>
        </a:p>
      </dgm:t>
    </dgm:pt>
    <dgm:pt modelId="{39DEBE96-055E-43ED-AFA0-E2C95D06085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65D4D11B-E465-445F-BE8B-C9369E3494C8}" type="parTrans" cxnId="{0E106A8F-B293-49C4-984A-F31756907D97}">
      <dgm:prSet/>
      <dgm:spPr/>
      <dgm:t>
        <a:bodyPr/>
        <a:lstStyle/>
        <a:p>
          <a:endParaRPr lang="en-US"/>
        </a:p>
      </dgm:t>
    </dgm:pt>
    <dgm:pt modelId="{EF049596-D511-4C77-9E22-B2CF11CFC19A}" type="sibTrans" cxnId="{0E106A8F-B293-49C4-984A-F31756907D97}">
      <dgm:prSet/>
      <dgm:spPr/>
      <dgm:t>
        <a:bodyPr/>
        <a:lstStyle/>
        <a:p>
          <a:endParaRPr lang="en-US"/>
        </a:p>
      </dgm:t>
    </dgm:pt>
    <dgm:pt modelId="{76B2ED05-B949-4543-B6ED-B0C334FE8E04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B9BA2E0C-524F-44BC-A8A2-7C6A5D02DE15}" type="parTrans" cxnId="{755C09B7-2414-43E9-BC6B-693ABDC4C18F}">
      <dgm:prSet/>
      <dgm:spPr/>
      <dgm:t>
        <a:bodyPr/>
        <a:lstStyle/>
        <a:p>
          <a:endParaRPr lang="en-US"/>
        </a:p>
      </dgm:t>
    </dgm:pt>
    <dgm:pt modelId="{FFE687AF-1C9E-4DBC-8F81-2A35F0969E89}" type="sibTrans" cxnId="{755C09B7-2414-43E9-BC6B-693ABDC4C18F}">
      <dgm:prSet/>
      <dgm:spPr/>
      <dgm:t>
        <a:bodyPr/>
        <a:lstStyle/>
        <a:p>
          <a:endParaRPr lang="en-US"/>
        </a:p>
      </dgm:t>
    </dgm:pt>
    <dgm:pt modelId="{02C00A6E-D0D4-41E1-9240-95372410834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7D2DB8D0-B71D-4A29-8E41-359B2696EC4C}" type="parTrans" cxnId="{94E127C5-34AD-4569-A040-54D6475AE995}">
      <dgm:prSet/>
      <dgm:spPr/>
      <dgm:t>
        <a:bodyPr/>
        <a:lstStyle/>
        <a:p>
          <a:endParaRPr lang="en-US"/>
        </a:p>
      </dgm:t>
    </dgm:pt>
    <dgm:pt modelId="{165ADB48-0804-494A-9752-4E44B0D62F06}" type="sibTrans" cxnId="{94E127C5-34AD-4569-A040-54D6475AE995}">
      <dgm:prSet/>
      <dgm:spPr/>
      <dgm:t>
        <a:bodyPr/>
        <a:lstStyle/>
        <a:p>
          <a:endParaRPr lang="en-US"/>
        </a:p>
      </dgm:t>
    </dgm:pt>
    <dgm:pt modelId="{4865971F-6D15-40B6-942D-84DDA184006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363CA11C-412E-421E-BCF0-F9D141DDB6E5}" type="parTrans" cxnId="{48112906-0635-49EB-8A4B-6C02E854B716}">
      <dgm:prSet/>
      <dgm:spPr/>
      <dgm:t>
        <a:bodyPr/>
        <a:lstStyle/>
        <a:p>
          <a:endParaRPr lang="en-US"/>
        </a:p>
      </dgm:t>
    </dgm:pt>
    <dgm:pt modelId="{9E76CFD6-741D-4CE7-910A-BEDD5481681A}" type="sibTrans" cxnId="{48112906-0635-49EB-8A4B-6C02E854B716}">
      <dgm:prSet/>
      <dgm:spPr/>
      <dgm:t>
        <a:bodyPr/>
        <a:lstStyle/>
        <a:p>
          <a:endParaRPr lang="en-US"/>
        </a:p>
      </dgm:t>
    </dgm:pt>
    <dgm:pt modelId="{2675E6B5-795C-4F52-B8A3-D7CF544DFA01}">
      <dgm:prSet/>
      <dgm:spPr/>
      <dgm:t>
        <a:bodyPr/>
        <a:lstStyle/>
        <a:p>
          <a:endParaRPr lang="en-US" dirty="0"/>
        </a:p>
      </dgm:t>
    </dgm:pt>
    <dgm:pt modelId="{97AEEBFC-C93D-4E83-A959-08917141F0C6}" type="parTrans" cxnId="{EE676F55-DD36-4965-B2A5-8CCC56DF9F59}">
      <dgm:prSet/>
      <dgm:spPr/>
      <dgm:t>
        <a:bodyPr/>
        <a:lstStyle/>
        <a:p>
          <a:endParaRPr lang="en-US"/>
        </a:p>
      </dgm:t>
    </dgm:pt>
    <dgm:pt modelId="{EAA09DA6-634E-4337-8BF9-21C3BB875D7E}" type="sibTrans" cxnId="{EE676F55-DD36-4965-B2A5-8CCC56DF9F59}">
      <dgm:prSet/>
      <dgm:spPr/>
      <dgm:t>
        <a:bodyPr/>
        <a:lstStyle/>
        <a:p>
          <a:endParaRPr lang="en-US"/>
        </a:p>
      </dgm:t>
    </dgm:pt>
    <dgm:pt modelId="{2DA67270-815A-4891-A28B-0FBC47849215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A2D5AA0A-DE6E-4A7D-BD55-E3056D449236}" type="parTrans" cxnId="{F5FB0D44-C5ED-43F3-95E7-62F0FC187B5C}">
      <dgm:prSet/>
      <dgm:spPr/>
      <dgm:t>
        <a:bodyPr/>
        <a:lstStyle/>
        <a:p>
          <a:endParaRPr lang="en-US"/>
        </a:p>
      </dgm:t>
    </dgm:pt>
    <dgm:pt modelId="{B9C2CD3E-E31D-41DD-A683-FB003606CCD0}" type="sibTrans" cxnId="{F5FB0D44-C5ED-43F3-95E7-62F0FC187B5C}">
      <dgm:prSet/>
      <dgm:spPr/>
      <dgm:t>
        <a:bodyPr/>
        <a:lstStyle/>
        <a:p>
          <a:endParaRPr lang="en-US"/>
        </a:p>
      </dgm:t>
    </dgm:pt>
    <dgm:pt modelId="{E3C35159-2A54-400D-95FC-3284F6BA1A4E}">
      <dgm:prSet/>
      <dgm:spPr/>
      <dgm:t>
        <a:bodyPr/>
        <a:lstStyle/>
        <a:p>
          <a:r>
            <a:rPr lang="en-US" dirty="0"/>
            <a:t>We describe the (uncertain) state of the world using </a:t>
          </a:r>
          <a:r>
            <a:rPr lang="en-US" i="1" dirty="0"/>
            <a:t>random variables.</a:t>
          </a:r>
          <a:endParaRPr lang="en-US" dirty="0"/>
        </a:p>
      </dgm:t>
    </dgm:pt>
    <dgm:pt modelId="{89CBFA01-E5B5-44E2-BFE5-D9B77926BCB8}" type="parTrans" cxnId="{6CAEED52-32DA-4FAC-84F2-0AB70576F9BA}">
      <dgm:prSet/>
      <dgm:spPr/>
      <dgm:t>
        <a:bodyPr/>
        <a:lstStyle/>
        <a:p>
          <a:endParaRPr lang="en-US"/>
        </a:p>
      </dgm:t>
    </dgm:pt>
    <dgm:pt modelId="{66A4C34A-C3CB-41D5-A530-E47927A2A28E}" type="sibTrans" cxnId="{6CAEED52-32DA-4FAC-84F2-0AB70576F9BA}">
      <dgm:prSet/>
      <dgm:spPr/>
      <dgm:t>
        <a:bodyPr/>
        <a:lstStyle/>
        <a:p>
          <a:endParaRPr lang="en-US"/>
        </a:p>
      </dgm:t>
    </dgm:pt>
    <dgm:pt modelId="{0A9340FE-EF20-4F44-997A-2110D2A2D7C6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CEBFD26-7BCA-4C97-9932-3D055C250EEB}" type="parTrans" cxnId="{D69A953A-6F36-47CF-8A8B-F28A0B57D9B3}">
      <dgm:prSet/>
      <dgm:spPr/>
      <dgm:t>
        <a:bodyPr/>
        <a:lstStyle/>
        <a:p>
          <a:endParaRPr lang="en-US"/>
        </a:p>
      </dgm:t>
    </dgm:pt>
    <dgm:pt modelId="{4EDFCC11-AB41-45D2-8DE4-56774C614A10}" type="sibTrans" cxnId="{D69A953A-6F36-47CF-8A8B-F28A0B57D9B3}">
      <dgm:prSet/>
      <dgm:spPr/>
      <dgm:t>
        <a:bodyPr/>
        <a:lstStyle/>
        <a:p>
          <a:endParaRPr lang="en-US"/>
        </a:p>
      </dgm:t>
    </dgm:pt>
    <dgm:pt modelId="{461E5B7D-1D29-4DD6-BB17-5E756D4033C0}" type="pres">
      <dgm:prSet presAssocID="{DB520E31-6384-4AC7-A962-4400A3A933BB}" presName="linear" presStyleCnt="0">
        <dgm:presLayoutVars>
          <dgm:dir/>
          <dgm:animLvl val="lvl"/>
          <dgm:resizeHandles val="exact"/>
        </dgm:presLayoutVars>
      </dgm:prSet>
      <dgm:spPr/>
    </dgm:pt>
    <dgm:pt modelId="{15A24177-3D5B-469A-918B-C0E1690D698D}" type="pres">
      <dgm:prSet presAssocID="{E97E0CB9-7B78-49A9-A0CE-D98BEE57FB5C}" presName="parentLin" presStyleCnt="0"/>
      <dgm:spPr/>
    </dgm:pt>
    <dgm:pt modelId="{44C43819-BBCA-4E44-8E3A-97ACF28B3E01}" type="pres">
      <dgm:prSet presAssocID="{E97E0CB9-7B78-49A9-A0CE-D98BEE57FB5C}" presName="parentLeftMargin" presStyleLbl="node1" presStyleIdx="0" presStyleCnt="2"/>
      <dgm:spPr/>
    </dgm:pt>
    <dgm:pt modelId="{0C5B6179-2479-455B-81DF-A00B8BE6707B}" type="pres">
      <dgm:prSet presAssocID="{E97E0CB9-7B78-49A9-A0CE-D98BEE57FB5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FA06D39-5215-4BD0-A350-07413F509E25}" type="pres">
      <dgm:prSet presAssocID="{E97E0CB9-7B78-49A9-A0CE-D98BEE57FB5C}" presName="negativeSpace" presStyleCnt="0"/>
      <dgm:spPr/>
    </dgm:pt>
    <dgm:pt modelId="{D1CA3009-F82D-42E0-A48F-3B0115E6848C}" type="pres">
      <dgm:prSet presAssocID="{E97E0CB9-7B78-49A9-A0CE-D98BEE57FB5C}" presName="childText" presStyleLbl="conFgAcc1" presStyleIdx="0" presStyleCnt="2">
        <dgm:presLayoutVars>
          <dgm:bulletEnabled val="1"/>
        </dgm:presLayoutVars>
      </dgm:prSet>
      <dgm:spPr/>
    </dgm:pt>
    <dgm:pt modelId="{8B071F90-40E3-4A9F-8A06-886D6174F50E}" type="pres">
      <dgm:prSet presAssocID="{2D3973BC-1DC9-4F05-9149-3D1CBCAD631A}" presName="spaceBetweenRectangles" presStyleCnt="0"/>
      <dgm:spPr/>
    </dgm:pt>
    <dgm:pt modelId="{8A4270A9-2E0D-4058-9CF4-52EFF740C26B}" type="pres">
      <dgm:prSet presAssocID="{EE4492FA-9148-4908-A2B3-A5171F07DFB6}" presName="parentLin" presStyleCnt="0"/>
      <dgm:spPr/>
    </dgm:pt>
    <dgm:pt modelId="{62E946F0-A4C4-4374-9EF1-B10E77FB421E}" type="pres">
      <dgm:prSet presAssocID="{EE4492FA-9148-4908-A2B3-A5171F07DFB6}" presName="parentLeftMargin" presStyleLbl="node1" presStyleIdx="0" presStyleCnt="2"/>
      <dgm:spPr/>
    </dgm:pt>
    <dgm:pt modelId="{EF88D9D5-BFDD-4E17-BD8A-6DF000B38C0B}" type="pres">
      <dgm:prSet presAssocID="{EE4492FA-9148-4908-A2B3-A5171F07DF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C8AFCFB-333D-442E-89CE-2A9B86BEAAA9}" type="pres">
      <dgm:prSet presAssocID="{EE4492FA-9148-4908-A2B3-A5171F07DFB6}" presName="negativeSpace" presStyleCnt="0"/>
      <dgm:spPr/>
    </dgm:pt>
    <dgm:pt modelId="{D1D1B0B2-DDE4-4289-A28E-048C74CB9A65}" type="pres">
      <dgm:prSet presAssocID="{EE4492FA-9148-4908-A2B3-A5171F07DFB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8112906-0635-49EB-8A4B-6C02E854B716}" srcId="{EE4492FA-9148-4908-A2B3-A5171F07DFB6}" destId="{4865971F-6D15-40B6-942D-84DDA1840069}" srcOrd="6" destOrd="0" parTransId="{363CA11C-412E-421E-BCF0-F9D141DDB6E5}" sibTransId="{9E76CFD6-741D-4CE7-910A-BEDD5481681A}"/>
    <dgm:cxn modelId="{5C269E0E-D9EC-47B8-8B1A-6CFFDA9F8D9C}" type="presOf" srcId="{39DEBE96-055E-43ED-AFA0-E2C95D060859}" destId="{D1D1B0B2-DDE4-4289-A28E-048C74CB9A65}" srcOrd="0" destOrd="3" presId="urn:microsoft.com/office/officeart/2005/8/layout/list1"/>
    <dgm:cxn modelId="{9BEEED17-5EF1-4CC9-A6E7-4895104879F0}" type="presOf" srcId="{2DA67270-815A-4891-A28B-0FBC47849215}" destId="{D1D1B0B2-DDE4-4289-A28E-048C74CB9A65}" srcOrd="0" destOrd="2" presId="urn:microsoft.com/office/officeart/2005/8/layout/list1"/>
    <dgm:cxn modelId="{18D76421-C846-43FF-A906-70A3D1B9AEF3}" type="presOf" srcId="{E3C35159-2A54-400D-95FC-3284F6BA1A4E}" destId="{D1CA3009-F82D-42E0-A48F-3B0115E6848C}" srcOrd="0" destOrd="0" presId="urn:microsoft.com/office/officeart/2005/8/layout/list1"/>
    <dgm:cxn modelId="{40215524-E76D-48BE-8771-E3392720FB34}" srcId="{E97E0CB9-7B78-49A9-A0CE-D98BEE57FB5C}" destId="{7FD843E1-942B-4E50-B67D-27D6C7BAF84E}" srcOrd="5" destOrd="0" parTransId="{84655AD7-1FB6-439E-8FEC-8DDCCFA7F36A}" sibTransId="{1B815E7B-A6DE-40F7-8B0F-12F73BE041A9}"/>
    <dgm:cxn modelId="{52612728-892C-49FE-8AA7-E68A9BBFB9DD}" type="presOf" srcId="{48DA6792-EB4E-4B9F-B72F-9F8C6B0ABADA}" destId="{D1CA3009-F82D-42E0-A48F-3B0115E6848C}" srcOrd="0" destOrd="1" presId="urn:microsoft.com/office/officeart/2005/8/layout/list1"/>
    <dgm:cxn modelId="{D69A953A-6F36-47CF-8A8B-F28A0B57D9B3}" srcId="{EE4492FA-9148-4908-A2B3-A5171F07DFB6}" destId="{0A9340FE-EF20-4F44-997A-2110D2A2D7C6}" srcOrd="0" destOrd="0" parTransId="{3CEBFD26-7BCA-4C97-9932-3D055C250EEB}" sibTransId="{4EDFCC11-AB41-45D2-8DE4-56774C614A10}"/>
    <dgm:cxn modelId="{92359C3A-D74E-47E0-A6FA-9DD1D4990319}" type="presOf" srcId="{7FD843E1-942B-4E50-B67D-27D6C7BAF84E}" destId="{D1CA3009-F82D-42E0-A48F-3B0115E6848C}" srcOrd="0" destOrd="5" presId="urn:microsoft.com/office/officeart/2005/8/layout/list1"/>
    <dgm:cxn modelId="{9E0A813E-ADF2-4E45-9A0C-5379F984E8CE}" type="presOf" srcId="{E97E0CB9-7B78-49A9-A0CE-D98BEE57FB5C}" destId="{0C5B6179-2479-455B-81DF-A00B8BE6707B}" srcOrd="1" destOrd="0" presId="urn:microsoft.com/office/officeart/2005/8/layout/list1"/>
    <dgm:cxn modelId="{DB9DB65D-D5BA-4B54-8F0B-FD70759CA13A}" srcId="{E97E0CB9-7B78-49A9-A0CE-D98BEE57FB5C}" destId="{48DA6792-EB4E-4B9F-B72F-9F8C6B0ABADA}" srcOrd="1" destOrd="0" parTransId="{F93E3FAC-260B-4367-B31F-82514FD63E5A}" sibTransId="{191C37FF-03E0-4B65-A761-2A4DD3B77823}"/>
    <dgm:cxn modelId="{696E1542-1A65-447F-92B1-A43D7F180FA8}" srcId="{DB520E31-6384-4AC7-A962-4400A3A933BB}" destId="{EE4492FA-9148-4908-A2B3-A5171F07DFB6}" srcOrd="1" destOrd="0" parTransId="{585EF4F9-4615-46B1-B188-CAEDB21F2302}" sibTransId="{B0179B3E-C5ED-42BB-920A-F64F334AC985}"/>
    <dgm:cxn modelId="{AE09EF63-DCFB-4410-96D5-EA72741FCB2A}" type="presOf" srcId="{2675E6B5-795C-4F52-B8A3-D7CF544DFA01}" destId="{D1CA3009-F82D-42E0-A48F-3B0115E6848C}" srcOrd="0" destOrd="2" presId="urn:microsoft.com/office/officeart/2005/8/layout/list1"/>
    <dgm:cxn modelId="{F5FB0D44-C5ED-43F3-95E7-62F0FC187B5C}" srcId="{EE4492FA-9148-4908-A2B3-A5171F07DFB6}" destId="{2DA67270-815A-4891-A28B-0FBC47849215}" srcOrd="2" destOrd="0" parTransId="{A2D5AA0A-DE6E-4A7D-BD55-E3056D449236}" sibTransId="{B9C2CD3E-E31D-41DD-A683-FB003606CCD0}"/>
    <dgm:cxn modelId="{F884B264-1218-4134-8FF9-3A2455B5850E}" type="presOf" srcId="{C32FE4B8-220D-4CB3-886F-1D9826495338}" destId="{D1CA3009-F82D-42E0-A48F-3B0115E6848C}" srcOrd="0" destOrd="6" presId="urn:microsoft.com/office/officeart/2005/8/layout/list1"/>
    <dgm:cxn modelId="{23D13168-2701-4E50-A18E-C9D2EE9DC420}" srcId="{E97E0CB9-7B78-49A9-A0CE-D98BEE57FB5C}" destId="{C253CF41-CBE2-4D4A-9259-3DC68F84E4B1}" srcOrd="3" destOrd="0" parTransId="{62A22F70-6B22-4D02-8D3F-E20CFD6DFE61}" sibTransId="{89B862A0-EEC3-4215-941D-383EA7ADCC6C}"/>
    <dgm:cxn modelId="{E7F7964B-FFE0-4AA5-AD65-47BD22E73EED}" srcId="{DB520E31-6384-4AC7-A962-4400A3A933BB}" destId="{E97E0CB9-7B78-49A9-A0CE-D98BEE57FB5C}" srcOrd="0" destOrd="0" parTransId="{5421E64C-D267-47EA-82D8-6E50BBAE69E7}" sibTransId="{2D3973BC-1DC9-4F05-9149-3D1CBCAD631A}"/>
    <dgm:cxn modelId="{6CAEED52-32DA-4FAC-84F2-0AB70576F9BA}" srcId="{E97E0CB9-7B78-49A9-A0CE-D98BEE57FB5C}" destId="{E3C35159-2A54-400D-95FC-3284F6BA1A4E}" srcOrd="0" destOrd="0" parTransId="{89CBFA01-E5B5-44E2-BFE5-D9B77926BCB8}" sibTransId="{66A4C34A-C3CB-41D5-A530-E47927A2A28E}"/>
    <dgm:cxn modelId="{F5424D53-FEDF-4BE5-BDBA-511A09381910}" type="presOf" srcId="{EE4492FA-9148-4908-A2B3-A5171F07DFB6}" destId="{62E946F0-A4C4-4374-9EF1-B10E77FB421E}" srcOrd="0" destOrd="0" presId="urn:microsoft.com/office/officeart/2005/8/layout/list1"/>
    <dgm:cxn modelId="{EE676F55-DD36-4965-B2A5-8CCC56DF9F59}" srcId="{E97E0CB9-7B78-49A9-A0CE-D98BEE57FB5C}" destId="{2675E6B5-795C-4F52-B8A3-D7CF544DFA01}" srcOrd="2" destOrd="0" parTransId="{97AEEBFC-C93D-4E83-A959-08917141F0C6}" sibTransId="{EAA09DA6-634E-4337-8BF9-21C3BB875D7E}"/>
    <dgm:cxn modelId="{8937387C-93C1-4BF0-9EF9-2A71F6E393F4}" type="presOf" srcId="{972101B3-BEFE-4F19-96BB-37FDBEF6D04A}" destId="{D1D1B0B2-DDE4-4289-A28E-048C74CB9A65}" srcOrd="0" destOrd="1" presId="urn:microsoft.com/office/officeart/2005/8/layout/list1"/>
    <dgm:cxn modelId="{CEE3898B-DBF4-4264-81E7-CD2604A48B3D}" type="presOf" srcId="{76B2ED05-B949-4543-B6ED-B0C334FE8E04}" destId="{D1D1B0B2-DDE4-4289-A28E-048C74CB9A65}" srcOrd="0" destOrd="4" presId="urn:microsoft.com/office/officeart/2005/8/layout/list1"/>
    <dgm:cxn modelId="{BE71548C-0DF6-40E1-8D4F-145F0F239FC3}" type="presOf" srcId="{02C00A6E-D0D4-41E1-9240-95372410834E}" destId="{D1D1B0B2-DDE4-4289-A28E-048C74CB9A65}" srcOrd="0" destOrd="5" presId="urn:microsoft.com/office/officeart/2005/8/layout/list1"/>
    <dgm:cxn modelId="{663A408F-E6A7-42EB-BC8D-EA9BBDD4772F}" srcId="{E97E0CB9-7B78-49A9-A0CE-D98BEE57FB5C}" destId="{C1280133-69AE-4DE3-A32A-C9EA9280FC9E}" srcOrd="4" destOrd="0" parTransId="{55DB2AD1-A589-4DE6-9FDB-3542630E1F76}" sibTransId="{46808DFA-2512-473F-A100-15E97A526837}"/>
    <dgm:cxn modelId="{0E106A8F-B293-49C4-984A-F31756907D97}" srcId="{EE4492FA-9148-4908-A2B3-A5171F07DFB6}" destId="{39DEBE96-055E-43ED-AFA0-E2C95D060859}" srcOrd="3" destOrd="0" parTransId="{65D4D11B-E465-445F-BE8B-C9369E3494C8}" sibTransId="{EF049596-D511-4C77-9E22-B2CF11CFC19A}"/>
    <dgm:cxn modelId="{F1B2A298-8E58-4608-8BF0-46958FEC89D4}" type="presOf" srcId="{EE4492FA-9148-4908-A2B3-A5171F07DFB6}" destId="{EF88D9D5-BFDD-4E17-BD8A-6DF000B38C0B}" srcOrd="1" destOrd="0" presId="urn:microsoft.com/office/officeart/2005/8/layout/list1"/>
    <dgm:cxn modelId="{909E079C-C307-4AA7-8FBF-6EB9EC83E441}" type="presOf" srcId="{C253CF41-CBE2-4D4A-9259-3DC68F84E4B1}" destId="{D1CA3009-F82D-42E0-A48F-3B0115E6848C}" srcOrd="0" destOrd="3" presId="urn:microsoft.com/office/officeart/2005/8/layout/list1"/>
    <dgm:cxn modelId="{18F1F8AF-B529-4D15-AC7B-76CB5DD0E3E2}" type="presOf" srcId="{C1280133-69AE-4DE3-A32A-C9EA9280FC9E}" destId="{D1CA3009-F82D-42E0-A48F-3B0115E6848C}" srcOrd="0" destOrd="4" presId="urn:microsoft.com/office/officeart/2005/8/layout/list1"/>
    <dgm:cxn modelId="{E0A367B3-2D75-4E6C-AA36-D0F0BF85B6EA}" type="presOf" srcId="{0A9340FE-EF20-4F44-997A-2110D2A2D7C6}" destId="{D1D1B0B2-DDE4-4289-A28E-048C74CB9A65}" srcOrd="0" destOrd="0" presId="urn:microsoft.com/office/officeart/2005/8/layout/list1"/>
    <dgm:cxn modelId="{755C09B7-2414-43E9-BC6B-693ABDC4C18F}" srcId="{EE4492FA-9148-4908-A2B3-A5171F07DFB6}" destId="{76B2ED05-B949-4543-B6ED-B0C334FE8E04}" srcOrd="4" destOrd="0" parTransId="{B9BA2E0C-524F-44BC-A8A2-7C6A5D02DE15}" sibTransId="{FFE687AF-1C9E-4DBC-8F81-2A35F0969E89}"/>
    <dgm:cxn modelId="{C9CC08BC-610C-4242-9148-0B0E8EF9C859}" type="presOf" srcId="{4865971F-6D15-40B6-942D-84DDA1840069}" destId="{D1D1B0B2-DDE4-4289-A28E-048C74CB9A65}" srcOrd="0" destOrd="6" presId="urn:microsoft.com/office/officeart/2005/8/layout/list1"/>
    <dgm:cxn modelId="{94E127C5-34AD-4569-A040-54D6475AE995}" srcId="{EE4492FA-9148-4908-A2B3-A5171F07DFB6}" destId="{02C00A6E-D0D4-41E1-9240-95372410834E}" srcOrd="5" destOrd="0" parTransId="{7D2DB8D0-B71D-4A29-8E41-359B2696EC4C}" sibTransId="{165ADB48-0804-494A-9752-4E44B0D62F06}"/>
    <dgm:cxn modelId="{716C92D5-5BB3-49A7-B371-614C5F0AD099}" srcId="{EE4492FA-9148-4908-A2B3-A5171F07DFB6}" destId="{972101B3-BEFE-4F19-96BB-37FDBEF6D04A}" srcOrd="1" destOrd="0" parTransId="{93A37961-152B-48D6-984E-2599319D1EC1}" sibTransId="{0B8E4D38-306B-4994-BB5F-FE24ADDF3573}"/>
    <dgm:cxn modelId="{98E324E8-40C1-4E16-9D06-D159677FDFFF}" srcId="{E97E0CB9-7B78-49A9-A0CE-D98BEE57FB5C}" destId="{C32FE4B8-220D-4CB3-886F-1D9826495338}" srcOrd="6" destOrd="0" parTransId="{FF184C5B-BE8E-40D2-A2CA-2AF4F88BA4B2}" sibTransId="{D4B164B9-085E-4BB5-BF62-89D90B6B249F}"/>
    <dgm:cxn modelId="{C784CDF4-B97A-42C6-A4CF-BCB7599CF580}" type="presOf" srcId="{E97E0CB9-7B78-49A9-A0CE-D98BEE57FB5C}" destId="{44C43819-BBCA-4E44-8E3A-97ACF28B3E01}" srcOrd="0" destOrd="0" presId="urn:microsoft.com/office/officeart/2005/8/layout/list1"/>
    <dgm:cxn modelId="{2B7121F7-2DC0-453C-B3E7-C6E0581AD6F5}" type="presOf" srcId="{DB520E31-6384-4AC7-A962-4400A3A933BB}" destId="{461E5B7D-1D29-4DD6-BB17-5E756D4033C0}" srcOrd="0" destOrd="0" presId="urn:microsoft.com/office/officeart/2005/8/layout/list1"/>
    <dgm:cxn modelId="{5B364E8B-62FD-4C96-8AAB-0EC2679D6CD6}" type="presParOf" srcId="{461E5B7D-1D29-4DD6-BB17-5E756D4033C0}" destId="{15A24177-3D5B-469A-918B-C0E1690D698D}" srcOrd="0" destOrd="0" presId="urn:microsoft.com/office/officeart/2005/8/layout/list1"/>
    <dgm:cxn modelId="{D826CB8B-87A8-403D-8C75-BCE959DB63C9}" type="presParOf" srcId="{15A24177-3D5B-469A-918B-C0E1690D698D}" destId="{44C43819-BBCA-4E44-8E3A-97ACF28B3E01}" srcOrd="0" destOrd="0" presId="urn:microsoft.com/office/officeart/2005/8/layout/list1"/>
    <dgm:cxn modelId="{C63CB6E7-9AD3-4A9F-984C-2FD438A01821}" type="presParOf" srcId="{15A24177-3D5B-469A-918B-C0E1690D698D}" destId="{0C5B6179-2479-455B-81DF-A00B8BE6707B}" srcOrd="1" destOrd="0" presId="urn:microsoft.com/office/officeart/2005/8/layout/list1"/>
    <dgm:cxn modelId="{4916C2B9-F2D8-402C-9418-AF24B886B7C7}" type="presParOf" srcId="{461E5B7D-1D29-4DD6-BB17-5E756D4033C0}" destId="{3FA06D39-5215-4BD0-A350-07413F509E25}" srcOrd="1" destOrd="0" presId="urn:microsoft.com/office/officeart/2005/8/layout/list1"/>
    <dgm:cxn modelId="{076612DB-3032-495D-8120-16898C835EF1}" type="presParOf" srcId="{461E5B7D-1D29-4DD6-BB17-5E756D4033C0}" destId="{D1CA3009-F82D-42E0-A48F-3B0115E6848C}" srcOrd="2" destOrd="0" presId="urn:microsoft.com/office/officeart/2005/8/layout/list1"/>
    <dgm:cxn modelId="{70AB9B4B-0E78-48A9-891C-3F3E3D39A4CD}" type="presParOf" srcId="{461E5B7D-1D29-4DD6-BB17-5E756D4033C0}" destId="{8B071F90-40E3-4A9F-8A06-886D6174F50E}" srcOrd="3" destOrd="0" presId="urn:microsoft.com/office/officeart/2005/8/layout/list1"/>
    <dgm:cxn modelId="{C02C2786-713F-4BE4-BAA8-D92BE3C198CD}" type="presParOf" srcId="{461E5B7D-1D29-4DD6-BB17-5E756D4033C0}" destId="{8A4270A9-2E0D-4058-9CF4-52EFF740C26B}" srcOrd="4" destOrd="0" presId="urn:microsoft.com/office/officeart/2005/8/layout/list1"/>
    <dgm:cxn modelId="{BB2A3F40-93FC-4EEB-9BEE-2CAC92334B4B}" type="presParOf" srcId="{8A4270A9-2E0D-4058-9CF4-52EFF740C26B}" destId="{62E946F0-A4C4-4374-9EF1-B10E77FB421E}" srcOrd="0" destOrd="0" presId="urn:microsoft.com/office/officeart/2005/8/layout/list1"/>
    <dgm:cxn modelId="{F6A1F49E-0561-4D16-8C92-85CF9DA7826B}" type="presParOf" srcId="{8A4270A9-2E0D-4058-9CF4-52EFF740C26B}" destId="{EF88D9D5-BFDD-4E17-BD8A-6DF000B38C0B}" srcOrd="1" destOrd="0" presId="urn:microsoft.com/office/officeart/2005/8/layout/list1"/>
    <dgm:cxn modelId="{07C6AF2D-C1C5-4113-9E3F-5825E9135CD5}" type="presParOf" srcId="{461E5B7D-1D29-4DD6-BB17-5E756D4033C0}" destId="{AC8AFCFB-333D-442E-89CE-2A9B86BEAAA9}" srcOrd="5" destOrd="0" presId="urn:microsoft.com/office/officeart/2005/8/layout/list1"/>
    <dgm:cxn modelId="{E598EF99-F1C2-4D7E-A63E-F33EA728F1B5}" type="presParOf" srcId="{461E5B7D-1D29-4DD6-BB17-5E756D4033C0}" destId="{D1D1B0B2-DDE4-4289-A28E-048C74CB9A6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0ED10F-CCE6-4175-8C28-5295A8C987E4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FB5DE7C2-BAE6-4FF9-8C0A-034B8310907D}">
      <dgm:prSet phldrT="[Text]"/>
      <dgm:spPr/>
      <dgm:t>
        <a:bodyPr/>
        <a:lstStyle/>
        <a:p>
          <a:r>
            <a:rPr lang="en-US" dirty="0"/>
            <a:t>Define Joint Probability</a:t>
          </a:r>
        </a:p>
      </dgm:t>
    </dgm:pt>
    <dgm:pt modelId="{A27B7B81-AD36-4C37-8EFA-F88E75F43FAA}" type="parTrans" cxnId="{93B8B6C6-BECB-4E6F-A5AF-F80FC787FEDD}">
      <dgm:prSet/>
      <dgm:spPr/>
      <dgm:t>
        <a:bodyPr/>
        <a:lstStyle/>
        <a:p>
          <a:endParaRPr lang="en-US"/>
        </a:p>
      </dgm:t>
    </dgm:pt>
    <dgm:pt modelId="{65D9FD35-4D4C-4180-A215-EC94B43AE499}" type="sibTrans" cxnId="{93B8B6C6-BECB-4E6F-A5AF-F80FC787FEDD}">
      <dgm:prSet/>
      <dgm:spPr/>
      <dgm:t>
        <a:bodyPr/>
        <a:lstStyle/>
        <a:p>
          <a:endParaRPr lang="en-US"/>
        </a:p>
      </dgm:t>
    </dgm:pt>
    <dgm:pt modelId="{10767C08-600B-4057-BB78-5A5CC483E927}">
      <dgm:prSet phldrT="[Text]"/>
      <dgm:spPr/>
      <dgm:t>
        <a:bodyPr/>
        <a:lstStyle/>
        <a:p>
          <a:r>
            <a:rPr lang="en-US" dirty="0"/>
            <a:t>Conditional Probability</a:t>
          </a:r>
        </a:p>
      </dgm:t>
    </dgm:pt>
    <dgm:pt modelId="{21DC7555-1DED-4FCF-BE62-13BB6D0C607C}" type="parTrans" cxnId="{B82E72AA-4B69-4104-8094-81FF9429A494}">
      <dgm:prSet/>
      <dgm:spPr/>
      <dgm:t>
        <a:bodyPr/>
        <a:lstStyle/>
        <a:p>
          <a:endParaRPr lang="en-US"/>
        </a:p>
      </dgm:t>
    </dgm:pt>
    <dgm:pt modelId="{294141BC-6A32-4D16-9885-C28A4416677A}" type="sibTrans" cxnId="{B82E72AA-4B69-4104-8094-81FF9429A494}">
      <dgm:prSet/>
      <dgm:spPr/>
      <dgm:t>
        <a:bodyPr/>
        <a:lstStyle/>
        <a:p>
          <a:endParaRPr lang="en-US"/>
        </a:p>
      </dgm:t>
    </dgm:pt>
    <dgm:pt modelId="{8E238971-4D0D-4EE3-835E-9F228411D431}">
      <dgm:prSet phldrT="[Text]"/>
      <dgm:spPr/>
      <dgm:t>
        <a:bodyPr/>
        <a:lstStyle/>
        <a:p>
          <a:r>
            <a:rPr lang="en-US" dirty="0"/>
            <a:t>Bayes’ Rule to update beliefs about the state</a:t>
          </a:r>
        </a:p>
      </dgm:t>
    </dgm:pt>
    <dgm:pt modelId="{C5AA296E-299E-4566-AFB5-EDBACAA394B3}" type="parTrans" cxnId="{DBA79460-6514-4701-9381-F09B30523E93}">
      <dgm:prSet/>
      <dgm:spPr/>
      <dgm:t>
        <a:bodyPr/>
        <a:lstStyle/>
        <a:p>
          <a:endParaRPr lang="en-US"/>
        </a:p>
      </dgm:t>
    </dgm:pt>
    <dgm:pt modelId="{9FA61C55-71A6-4083-BD42-122A43C4F939}" type="sibTrans" cxnId="{DBA79460-6514-4701-9381-F09B30523E93}">
      <dgm:prSet/>
      <dgm:spPr/>
      <dgm:t>
        <a:bodyPr/>
        <a:lstStyle/>
        <a:p>
          <a:endParaRPr lang="en-US"/>
        </a:p>
      </dgm:t>
    </dgm:pt>
    <dgm:pt modelId="{DA107D9E-3955-4F24-AC9A-DCABD02DF620}">
      <dgm:prSet phldrT="[Text]"/>
      <dgm:spPr/>
      <dgm:t>
        <a:bodyPr/>
        <a:lstStyle/>
        <a:p>
          <a:r>
            <a:rPr lang="en-US" dirty="0"/>
            <a:t>Decide on Action</a:t>
          </a:r>
        </a:p>
      </dgm:t>
    </dgm:pt>
    <dgm:pt modelId="{E2D028C7-8FCF-4B0E-AF15-DBBD7AEF38D6}" type="parTrans" cxnId="{A13F3798-6AEF-4D6A-9612-0200748F661F}">
      <dgm:prSet/>
      <dgm:spPr/>
      <dgm:t>
        <a:bodyPr/>
        <a:lstStyle/>
        <a:p>
          <a:endParaRPr lang="en-US"/>
        </a:p>
      </dgm:t>
    </dgm:pt>
    <dgm:pt modelId="{E1B8748D-0F51-4D4B-BABB-6E8518D66808}" type="sibTrans" cxnId="{A13F3798-6AEF-4D6A-9612-0200748F661F}">
      <dgm:prSet/>
      <dgm:spPr/>
      <dgm:t>
        <a:bodyPr/>
        <a:lstStyle/>
        <a:p>
          <a:endParaRPr lang="en-US"/>
        </a:p>
      </dgm:t>
    </dgm:pt>
    <dgm:pt modelId="{C62FAFD0-125F-48D1-B679-BC6D027CEAFD}" type="pres">
      <dgm:prSet presAssocID="{8B0ED10F-CCE6-4175-8C28-5295A8C987E4}" presName="Name0" presStyleCnt="0">
        <dgm:presLayoutVars>
          <dgm:dir/>
          <dgm:animLvl val="lvl"/>
          <dgm:resizeHandles val="exact"/>
        </dgm:presLayoutVars>
      </dgm:prSet>
      <dgm:spPr/>
    </dgm:pt>
    <dgm:pt modelId="{248ADE29-0BEB-42E0-AA8D-45B163120F86}" type="pres">
      <dgm:prSet presAssocID="{FB5DE7C2-BAE6-4FF9-8C0A-034B8310907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7EC099-00B0-4748-AEA2-63A8FA1351C0}" type="pres">
      <dgm:prSet presAssocID="{65D9FD35-4D4C-4180-A215-EC94B43AE499}" presName="parTxOnlySpace" presStyleCnt="0"/>
      <dgm:spPr/>
    </dgm:pt>
    <dgm:pt modelId="{ED50BBED-D389-4BF4-B3AE-70039425D437}" type="pres">
      <dgm:prSet presAssocID="{10767C08-600B-4057-BB78-5A5CC483E92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1486350-4092-4169-AB5D-F758DC364848}" type="pres">
      <dgm:prSet presAssocID="{294141BC-6A32-4D16-9885-C28A4416677A}" presName="parTxOnlySpace" presStyleCnt="0"/>
      <dgm:spPr/>
    </dgm:pt>
    <dgm:pt modelId="{104CE202-7431-417C-9B98-CA56EBC5DE99}" type="pres">
      <dgm:prSet presAssocID="{8E238971-4D0D-4EE3-835E-9F228411D43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943717E-DFBE-479D-A68C-DBEF5D3EDADD}" type="pres">
      <dgm:prSet presAssocID="{9FA61C55-71A6-4083-BD42-122A43C4F939}" presName="parTxOnlySpace" presStyleCnt="0"/>
      <dgm:spPr/>
    </dgm:pt>
    <dgm:pt modelId="{ACDC72BE-1F9B-416E-B33C-26F17CA6A98C}" type="pres">
      <dgm:prSet presAssocID="{DA107D9E-3955-4F24-AC9A-DCABD02DF62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967B624-8171-4DE2-A562-6D1CBE8BD63F}" type="presOf" srcId="{FB5DE7C2-BAE6-4FF9-8C0A-034B8310907D}" destId="{248ADE29-0BEB-42E0-AA8D-45B163120F86}" srcOrd="0" destOrd="0" presId="urn:microsoft.com/office/officeart/2005/8/layout/chevron1"/>
    <dgm:cxn modelId="{79A7D62C-6AEE-459F-B2F3-C129C4C0F675}" type="presOf" srcId="{DA107D9E-3955-4F24-AC9A-DCABD02DF620}" destId="{ACDC72BE-1F9B-416E-B33C-26F17CA6A98C}" srcOrd="0" destOrd="0" presId="urn:microsoft.com/office/officeart/2005/8/layout/chevron1"/>
    <dgm:cxn modelId="{4874965E-F87B-4183-B317-2F47202F483E}" type="presOf" srcId="{8B0ED10F-CCE6-4175-8C28-5295A8C987E4}" destId="{C62FAFD0-125F-48D1-B679-BC6D027CEAFD}" srcOrd="0" destOrd="0" presId="urn:microsoft.com/office/officeart/2005/8/layout/chevron1"/>
    <dgm:cxn modelId="{DBA79460-6514-4701-9381-F09B30523E93}" srcId="{8B0ED10F-CCE6-4175-8C28-5295A8C987E4}" destId="{8E238971-4D0D-4EE3-835E-9F228411D431}" srcOrd="2" destOrd="0" parTransId="{C5AA296E-299E-4566-AFB5-EDBACAA394B3}" sibTransId="{9FA61C55-71A6-4083-BD42-122A43C4F939}"/>
    <dgm:cxn modelId="{A13F3798-6AEF-4D6A-9612-0200748F661F}" srcId="{8B0ED10F-CCE6-4175-8C28-5295A8C987E4}" destId="{DA107D9E-3955-4F24-AC9A-DCABD02DF620}" srcOrd="3" destOrd="0" parTransId="{E2D028C7-8FCF-4B0E-AF15-DBBD7AEF38D6}" sibTransId="{E1B8748D-0F51-4D4B-BABB-6E8518D66808}"/>
    <dgm:cxn modelId="{B82E72AA-4B69-4104-8094-81FF9429A494}" srcId="{8B0ED10F-CCE6-4175-8C28-5295A8C987E4}" destId="{10767C08-600B-4057-BB78-5A5CC483E927}" srcOrd="1" destOrd="0" parTransId="{21DC7555-1DED-4FCF-BE62-13BB6D0C607C}" sibTransId="{294141BC-6A32-4D16-9885-C28A4416677A}"/>
    <dgm:cxn modelId="{93B8B6C6-BECB-4E6F-A5AF-F80FC787FEDD}" srcId="{8B0ED10F-CCE6-4175-8C28-5295A8C987E4}" destId="{FB5DE7C2-BAE6-4FF9-8C0A-034B8310907D}" srcOrd="0" destOrd="0" parTransId="{A27B7B81-AD36-4C37-8EFA-F88E75F43FAA}" sibTransId="{65D9FD35-4D4C-4180-A215-EC94B43AE499}"/>
    <dgm:cxn modelId="{E95A49CA-F5D9-4E6C-9F1B-CE52BF728441}" type="presOf" srcId="{10767C08-600B-4057-BB78-5A5CC483E927}" destId="{ED50BBED-D389-4BF4-B3AE-70039425D437}" srcOrd="0" destOrd="0" presId="urn:microsoft.com/office/officeart/2005/8/layout/chevron1"/>
    <dgm:cxn modelId="{F035CDCA-CEE3-491E-96E0-CA8D19D43CD6}" type="presOf" srcId="{8E238971-4D0D-4EE3-835E-9F228411D431}" destId="{104CE202-7431-417C-9B98-CA56EBC5DE99}" srcOrd="0" destOrd="0" presId="urn:microsoft.com/office/officeart/2005/8/layout/chevron1"/>
    <dgm:cxn modelId="{EA03F4D5-EFA1-4B2D-B34D-39994AE54735}" type="presParOf" srcId="{C62FAFD0-125F-48D1-B679-BC6D027CEAFD}" destId="{248ADE29-0BEB-42E0-AA8D-45B163120F86}" srcOrd="0" destOrd="0" presId="urn:microsoft.com/office/officeart/2005/8/layout/chevron1"/>
    <dgm:cxn modelId="{08C78920-0030-4AAC-9024-DB38E272A94B}" type="presParOf" srcId="{C62FAFD0-125F-48D1-B679-BC6D027CEAFD}" destId="{9F7EC099-00B0-4748-AEA2-63A8FA1351C0}" srcOrd="1" destOrd="0" presId="urn:microsoft.com/office/officeart/2005/8/layout/chevron1"/>
    <dgm:cxn modelId="{A69647E7-B258-4314-B4D0-C7C99F66D5C1}" type="presParOf" srcId="{C62FAFD0-125F-48D1-B679-BC6D027CEAFD}" destId="{ED50BBED-D389-4BF4-B3AE-70039425D437}" srcOrd="2" destOrd="0" presId="urn:microsoft.com/office/officeart/2005/8/layout/chevron1"/>
    <dgm:cxn modelId="{76175032-8E49-4852-BC55-131B8E1874A7}" type="presParOf" srcId="{C62FAFD0-125F-48D1-B679-BC6D027CEAFD}" destId="{51486350-4092-4169-AB5D-F758DC364848}" srcOrd="3" destOrd="0" presId="urn:microsoft.com/office/officeart/2005/8/layout/chevron1"/>
    <dgm:cxn modelId="{11B47932-E6C5-4E0F-A0A0-E45E0E3F3CC8}" type="presParOf" srcId="{C62FAFD0-125F-48D1-B679-BC6D027CEAFD}" destId="{104CE202-7431-417C-9B98-CA56EBC5DE99}" srcOrd="4" destOrd="0" presId="urn:microsoft.com/office/officeart/2005/8/layout/chevron1"/>
    <dgm:cxn modelId="{B4F705EC-8DA2-454B-A84C-59F8E2A2C043}" type="presParOf" srcId="{C62FAFD0-125F-48D1-B679-BC6D027CEAFD}" destId="{E943717E-DFBE-479D-A68C-DBEF5D3EDADD}" srcOrd="5" destOrd="0" presId="urn:microsoft.com/office/officeart/2005/8/layout/chevron1"/>
    <dgm:cxn modelId="{3D9B8A20-2A86-4FA4-B9B2-4966D552E456}" type="presParOf" srcId="{C62FAFD0-125F-48D1-B679-BC6D027CEAFD}" destId="{ACDC72BE-1F9B-416E-B33C-26F17CA6A98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0B9FE-6B19-4020-86DC-E7E593E4BB46}">
      <dsp:nvSpPr>
        <dsp:cNvPr id="0" name=""/>
        <dsp:cNvSpPr/>
      </dsp:nvSpPr>
      <dsp:spPr>
        <a:xfrm rot="10800000">
          <a:off x="2681478" y="0"/>
          <a:ext cx="5205221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Intrinsically random behavior</a:t>
          </a:r>
        </a:p>
      </dsp:txBody>
      <dsp:txXfrm rot="10800000">
        <a:off x="3575304" y="0"/>
        <a:ext cx="4311396" cy="1220787"/>
      </dsp:txXfrm>
    </dsp:sp>
    <dsp:sp modelId="{52D95F46-580C-435E-8188-AB6296AAFF66}">
      <dsp:nvSpPr>
        <dsp:cNvPr id="0" name=""/>
        <dsp:cNvSpPr/>
      </dsp:nvSpPr>
      <dsp:spPr>
        <a:xfrm>
          <a:off x="1787651" y="0"/>
          <a:ext cx="1787652" cy="1220787"/>
        </a:xfrm>
        <a:prstGeom prst="trapezoid">
          <a:avLst>
            <a:gd name="adj" fmla="val 7321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Randomness</a:t>
          </a:r>
        </a:p>
      </dsp:txBody>
      <dsp:txXfrm>
        <a:off x="1787651" y="0"/>
        <a:ext cx="1787652" cy="1220787"/>
      </dsp:txXfrm>
    </dsp:sp>
    <dsp:sp modelId="{3DC2BFBF-5B68-42C1-BB62-8CF49521E993}">
      <dsp:nvSpPr>
        <dsp:cNvPr id="0" name=""/>
        <dsp:cNvSpPr/>
      </dsp:nvSpPr>
      <dsp:spPr>
        <a:xfrm rot="10800000">
          <a:off x="3575304" y="1220787"/>
          <a:ext cx="4311396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Lack of explicit theories, relevant facts, observability, etc.</a:t>
          </a:r>
        </a:p>
      </dsp:txBody>
      <dsp:txXfrm rot="10800000">
        <a:off x="4469129" y="1220787"/>
        <a:ext cx="3417570" cy="1220787"/>
      </dsp:txXfrm>
    </dsp:sp>
    <dsp:sp modelId="{22A5CF03-1034-4B01-853C-F12738412919}">
      <dsp:nvSpPr>
        <dsp:cNvPr id="0" name=""/>
        <dsp:cNvSpPr/>
      </dsp:nvSpPr>
      <dsp:spPr>
        <a:xfrm>
          <a:off x="893825" y="1220787"/>
          <a:ext cx="3575304" cy="1220787"/>
        </a:xfrm>
        <a:prstGeom prst="trapezoid">
          <a:avLst>
            <a:gd name="adj" fmla="val 7321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Ignorance</a:t>
          </a:r>
        </a:p>
      </dsp:txBody>
      <dsp:txXfrm>
        <a:off x="1519504" y="1220787"/>
        <a:ext cx="2323947" cy="1220787"/>
      </dsp:txXfrm>
    </dsp:sp>
    <dsp:sp modelId="{25014B59-B648-4C72-81EF-2DD7D9CBA578}">
      <dsp:nvSpPr>
        <dsp:cNvPr id="0" name=""/>
        <dsp:cNvSpPr/>
      </dsp:nvSpPr>
      <dsp:spPr>
        <a:xfrm rot="10800000">
          <a:off x="4469129" y="2441575"/>
          <a:ext cx="3417570" cy="1220787"/>
        </a:xfrm>
        <a:prstGeom prst="nonIsoscelesTrapezoid">
          <a:avLst>
            <a:gd name="adj1" fmla="val 0"/>
            <a:gd name="adj2" fmla="val 7321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Failure to enumerate exceptions, qualifications, etc.</a:t>
          </a:r>
        </a:p>
      </dsp:txBody>
      <dsp:txXfrm rot="10800000">
        <a:off x="5362955" y="2441575"/>
        <a:ext cx="2523744" cy="1220787"/>
      </dsp:txXfrm>
    </dsp:sp>
    <dsp:sp modelId="{8CE367D2-4A5A-450F-8E90-9B5E92452011}">
      <dsp:nvSpPr>
        <dsp:cNvPr id="0" name=""/>
        <dsp:cNvSpPr/>
      </dsp:nvSpPr>
      <dsp:spPr>
        <a:xfrm>
          <a:off x="0" y="2441575"/>
          <a:ext cx="5362955" cy="1220787"/>
        </a:xfrm>
        <a:prstGeom prst="trapezoid">
          <a:avLst>
            <a:gd name="adj" fmla="val 7321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Laziness</a:t>
          </a:r>
        </a:p>
      </dsp:txBody>
      <dsp:txXfrm>
        <a:off x="938517" y="2441575"/>
        <a:ext cx="3485921" cy="122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CEAA-8A87-4F4A-8191-6187AB9060CC}">
      <dsp:nvSpPr>
        <dsp:cNvPr id="0" name=""/>
        <dsp:cNvSpPr/>
      </dsp:nvSpPr>
      <dsp:spPr>
        <a:xfrm>
          <a:off x="0" y="613711"/>
          <a:ext cx="7886700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 dirty="0"/>
            <a:t>Probabilities are long-run relative frequencies determined by observation.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For example, if we toss a coin </a:t>
          </a:r>
          <a:r>
            <a:rPr lang="en-US" sz="1700" b="1" kern="1200" dirty="0"/>
            <a:t>many times</a:t>
          </a:r>
          <a14:m xmlns:a14="http://schemas.microsoft.com/office/drawing/2010/main">
            <m:oMath xmlns:m="http://schemas.openxmlformats.org/officeDocument/2006/math">
              <m:r>
                <a:rPr lang="en-US" sz="1700" i="1" kern="1200" dirty="0" smtClean="0">
                  <a:latin typeface="Cambria Math" panose="02040503050406030204" pitchFamily="18" charset="0"/>
                </a:rPr>
                <m:t>,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𝑃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(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h𝑒𝑎𝑑𝑠</m:t>
              </m:r>
              <m:r>
                <a:rPr lang="en-US" sz="1700" i="1" kern="1200" dirty="0" smtClean="0">
                  <a:latin typeface="Cambria Math" panose="02040503050406030204" pitchFamily="18" charset="0"/>
                </a:rPr>
                <m:t>) </m:t>
              </m:r>
            </m:oMath>
          </a14:m>
          <a:r>
            <a:rPr lang="en-US" sz="1700" kern="1200" dirty="0"/>
            <a:t>is estimated as the proportion of the time the coin will come up heads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But what if we are dealing with events that only happen once? E.g., what is the probability that a Republican will win the presidency in 2024? How do we define comparable elections? </a:t>
          </a:r>
          <a:r>
            <a:rPr lang="en-US" sz="1700" b="1" kern="1200" dirty="0"/>
            <a:t>Reference class problem</a:t>
          </a:r>
          <a:r>
            <a:rPr lang="en-US" sz="1700" kern="1200" dirty="0"/>
            <a:t>. </a:t>
          </a:r>
        </a:p>
      </dsp:txBody>
      <dsp:txXfrm>
        <a:off x="0" y="613711"/>
        <a:ext cx="7886700" cy="1981350"/>
      </dsp:txXfrm>
    </dsp:sp>
    <dsp:sp modelId="{AB4ABA34-3E08-47C9-AA77-FAE853E5389A}">
      <dsp:nvSpPr>
        <dsp:cNvPr id="0" name=""/>
        <dsp:cNvSpPr/>
      </dsp:nvSpPr>
      <dsp:spPr>
        <a:xfrm>
          <a:off x="394335" y="36279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Frequentism (Objective; Positivist)</a:t>
          </a:r>
          <a:endParaRPr lang="en-US" sz="1700" kern="1200" dirty="0"/>
        </a:p>
      </dsp:txBody>
      <dsp:txXfrm>
        <a:off x="418833" y="387289"/>
        <a:ext cx="5471694" cy="452844"/>
      </dsp:txXfrm>
    </dsp:sp>
    <dsp:sp modelId="{E3E80759-9233-4547-B2D2-6AC2A5545E73}">
      <dsp:nvSpPr>
        <dsp:cNvPr id="0" name=""/>
        <dsp:cNvSpPr/>
      </dsp:nvSpPr>
      <dsp:spPr>
        <a:xfrm>
          <a:off x="0" y="2937781"/>
          <a:ext cx="7886700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54076" rIns="612096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b="1" kern="1200"/>
            <a:t>Probabilities are degrees of belief based on prior knowledge and updated by evidence.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700" kern="1200" dirty="0"/>
            <a:t>Provides tools to: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assign belief values to statements without evidence?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How do we update our degrees of belief given observations?</a:t>
          </a:r>
        </a:p>
      </dsp:txBody>
      <dsp:txXfrm>
        <a:off x="0" y="2937781"/>
        <a:ext cx="7886700" cy="1820700"/>
      </dsp:txXfrm>
    </dsp:sp>
    <dsp:sp modelId="{A073672D-5AF0-4362-A734-A2B74FC9D972}">
      <dsp:nvSpPr>
        <dsp:cNvPr id="0" name=""/>
        <dsp:cNvSpPr/>
      </dsp:nvSpPr>
      <dsp:spPr>
        <a:xfrm>
          <a:off x="394335" y="2686861"/>
          <a:ext cx="552069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Bayesian Statistics (Subjective)</a:t>
          </a:r>
          <a:endParaRPr lang="en-US" sz="1700" kern="1200" dirty="0"/>
        </a:p>
      </dsp:txBody>
      <dsp:txXfrm>
        <a:off x="418833" y="2711359"/>
        <a:ext cx="547169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CA3009-F82D-42E0-A48F-3B0115E6848C}">
      <dsp:nvSpPr>
        <dsp:cNvPr id="0" name=""/>
        <dsp:cNvSpPr/>
      </dsp:nvSpPr>
      <dsp:spPr>
        <a:xfrm>
          <a:off x="0" y="241499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We describe the (uncertain) state of the world using </a:t>
          </a:r>
          <a:r>
            <a:rPr lang="en-US" sz="1600" i="1" kern="1200" dirty="0"/>
            <a:t>random variables.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are denoted by capital letters.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: </a:t>
          </a:r>
          <a:r>
            <a:rPr lang="en-US" sz="1600" i="1" kern="1200" dirty="0"/>
            <a:t>Is it raining?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/>
            <a:t>W</a:t>
          </a:r>
          <a:r>
            <a:rPr lang="en-US" sz="1600" kern="1200"/>
            <a:t>:</a:t>
          </a:r>
          <a:r>
            <a:rPr lang="en-US" sz="1600" i="1" kern="1200"/>
            <a:t> What’s the weather?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: </a:t>
          </a:r>
          <a:r>
            <a:rPr lang="en-US" sz="1600" i="1" kern="1200" dirty="0"/>
            <a:t>What is the outcome of rolling two dice?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: </a:t>
          </a:r>
          <a:r>
            <a:rPr lang="en-US" sz="1600" i="1" kern="1200" dirty="0"/>
            <a:t>What is the speed of my car (in MPH)?</a:t>
          </a:r>
          <a:endParaRPr lang="en-US" sz="1600" kern="1200" dirty="0"/>
        </a:p>
      </dsp:txBody>
      <dsp:txXfrm>
        <a:off x="0" y="241499"/>
        <a:ext cx="7886700" cy="2268000"/>
      </dsp:txXfrm>
    </dsp:sp>
    <dsp:sp modelId="{0C5B6179-2479-455B-81DF-A00B8BE6707B}">
      <dsp:nvSpPr>
        <dsp:cNvPr id="0" name=""/>
        <dsp:cNvSpPr/>
      </dsp:nvSpPr>
      <dsp:spPr>
        <a:xfrm>
          <a:off x="394335" y="5339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Variable</a:t>
          </a:r>
        </a:p>
      </dsp:txBody>
      <dsp:txXfrm>
        <a:off x="417392" y="28396"/>
        <a:ext cx="5474576" cy="426206"/>
      </dsp:txXfrm>
    </dsp:sp>
    <dsp:sp modelId="{D1D1B0B2-DDE4-4289-A28E-048C74CB9A65}">
      <dsp:nvSpPr>
        <dsp:cNvPr id="0" name=""/>
        <dsp:cNvSpPr/>
      </dsp:nvSpPr>
      <dsp:spPr>
        <a:xfrm>
          <a:off x="0" y="2832060"/>
          <a:ext cx="78867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333248" rIns="61209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Random variables take on values in a </a:t>
          </a:r>
          <a:r>
            <a:rPr lang="en-US" sz="1600" i="1" kern="1200" dirty="0"/>
            <a:t>domain D.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Domain values must be mutually exclusive and exhaustive.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R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 </m:t>
              </m:r>
            </m:oMath>
          </a14:m>
          <a:r>
            <a:rPr lang="en-US" sz="1600" kern="1200" dirty="0"/>
            <a:t>{True, False}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W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{Sunny, Cloudy, Rainy, Snow}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Die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{(1,1), (1,2), … (6,6)}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V</a:t>
          </a:r>
          <a:r>
            <a:rPr lang="en-US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∈</m:t>
              </m:r>
            </m:oMath>
          </a14:m>
          <a:r>
            <a:rPr lang="en-US" sz="1600" kern="1200" dirty="0"/>
            <a:t> [0, 200]</a:t>
          </a:r>
        </a:p>
      </dsp:txBody>
      <dsp:txXfrm>
        <a:off x="0" y="2832060"/>
        <a:ext cx="7886700" cy="2268000"/>
      </dsp:txXfrm>
    </dsp:sp>
    <dsp:sp modelId="{EF88D9D5-BFDD-4E17-BD8A-6DF000B38C0B}">
      <dsp:nvSpPr>
        <dsp:cNvPr id="0" name=""/>
        <dsp:cNvSpPr/>
      </dsp:nvSpPr>
      <dsp:spPr>
        <a:xfrm>
          <a:off x="394335" y="2595900"/>
          <a:ext cx="552069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Domain</a:t>
          </a:r>
        </a:p>
      </dsp:txBody>
      <dsp:txXfrm>
        <a:off x="417392" y="2618957"/>
        <a:ext cx="547457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DE29-0BEB-42E0-AA8D-45B163120F86}">
      <dsp:nvSpPr>
        <dsp:cNvPr id="0" name=""/>
        <dsp:cNvSpPr/>
      </dsp:nvSpPr>
      <dsp:spPr>
        <a:xfrm>
          <a:off x="2827" y="1702792"/>
          <a:ext cx="1646039" cy="65841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Define Joint Probability</a:t>
          </a:r>
        </a:p>
      </dsp:txBody>
      <dsp:txXfrm>
        <a:off x="332035" y="1702792"/>
        <a:ext cx="987624" cy="658415"/>
      </dsp:txXfrm>
    </dsp:sp>
    <dsp:sp modelId="{ED50BBED-D389-4BF4-B3AE-70039425D437}">
      <dsp:nvSpPr>
        <dsp:cNvPr id="0" name=""/>
        <dsp:cNvSpPr/>
      </dsp:nvSpPr>
      <dsp:spPr>
        <a:xfrm>
          <a:off x="1484262" y="1702792"/>
          <a:ext cx="1646039" cy="65841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Conditional Probability</a:t>
          </a:r>
        </a:p>
      </dsp:txBody>
      <dsp:txXfrm>
        <a:off x="1813470" y="1702792"/>
        <a:ext cx="987624" cy="658415"/>
      </dsp:txXfrm>
    </dsp:sp>
    <dsp:sp modelId="{104CE202-7431-417C-9B98-CA56EBC5DE99}">
      <dsp:nvSpPr>
        <dsp:cNvPr id="0" name=""/>
        <dsp:cNvSpPr/>
      </dsp:nvSpPr>
      <dsp:spPr>
        <a:xfrm>
          <a:off x="2965698" y="1702792"/>
          <a:ext cx="1646039" cy="6584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Bayes’ Rule to update beliefs about the state</a:t>
          </a:r>
        </a:p>
      </dsp:txBody>
      <dsp:txXfrm>
        <a:off x="3294906" y="1702792"/>
        <a:ext cx="987624" cy="658415"/>
      </dsp:txXfrm>
    </dsp:sp>
    <dsp:sp modelId="{ACDC72BE-1F9B-416E-B33C-26F17CA6A98C}">
      <dsp:nvSpPr>
        <dsp:cNvPr id="0" name=""/>
        <dsp:cNvSpPr/>
      </dsp:nvSpPr>
      <dsp:spPr>
        <a:xfrm>
          <a:off x="4447133" y="1702792"/>
          <a:ext cx="1646039" cy="65841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Decide on Action</a:t>
          </a:r>
        </a:p>
      </dsp:txBody>
      <dsp:txXfrm>
        <a:off x="4776341" y="1702792"/>
        <a:ext cx="987624" cy="658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4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8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loss</a:t>
            </a:r>
            <a:r>
              <a:rPr lang="en-US" baseline="0" dirty="0"/>
              <a:t> of a decision: P(decision is correct) * 0 + P(decision is wrong) *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7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53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79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765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323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815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A2EA70-8A4C-40BF-A25E-4BD4BBF0DDA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6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14529257@N03" TargetMode="External"/><Relationship Id="rId4" Type="http://schemas.openxmlformats.org/officeDocument/2006/relationships/hyperlink" Target="https://www.flickr.com/photos/14529257@N03/564944274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20.png"/><Relationship Id="rId4" Type="http://schemas.openxmlformats.org/officeDocument/2006/relationships/image" Target="../media/image2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ice">
            <a:extLst>
              <a:ext uri="{FF2B5EF4-FFF2-40B4-BE49-F238E27FC236}">
                <a16:creationId xmlns:a16="http://schemas.microsoft.com/office/drawing/2014/main" id="{DDDC5F6C-6430-4F09-8FE6-D98CDB860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r="28297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Uncertainty and Probabilities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AIMA Chapter 12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/>
              <a:t>Slides by Michael Hahsler </a:t>
            </a:r>
            <a:br>
              <a:rPr lang="en-US" sz="1700" dirty="0"/>
            </a:br>
            <a:r>
              <a:rPr lang="en-US" sz="1400" dirty="0"/>
              <a:t>based on slides by Svetlana </a:t>
            </a:r>
            <a:r>
              <a:rPr lang="en-US" sz="1400" dirty="0" err="1"/>
              <a:t>Lazepnik</a:t>
            </a:r>
            <a:br>
              <a:rPr lang="en-US" sz="1400" dirty="0"/>
            </a:br>
            <a:r>
              <a:rPr lang="en-US" sz="1400" dirty="0"/>
              <a:t>with figures from the AIMA textbook	</a:t>
            </a:r>
            <a:endParaRPr lang="en-US" sz="17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676F0-DD16-4C8B-8F87-437EEFFB8C36}"/>
              </a:ext>
            </a:extLst>
          </p:cNvPr>
          <p:cNvSpPr txBox="1"/>
          <p:nvPr/>
        </p:nvSpPr>
        <p:spPr>
          <a:xfrm>
            <a:off x="7162800" y="658100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"Dice"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u="sng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Steve A Johnson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14" name="Picture 4" descr="Creative Commons License">
            <a:extLst>
              <a:ext uri="{FF2B5EF4-FFF2-40B4-BE49-F238E27FC236}">
                <a16:creationId xmlns:a16="http://schemas.microsoft.com/office/drawing/2014/main" id="{05BC3E25-3E06-4E87-A113-29A9BDF7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44AF6E-1D90-41A4-887D-B88AFE69D303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events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Atomic event:</a:t>
            </a:r>
            <a:r>
              <a:rPr lang="en-US" sz="2400" dirty="0"/>
              <a:t> a complete specification of the state of the world, or a complete assignment of domain values </a:t>
            </a:r>
            <a:r>
              <a:rPr lang="en-US" sz="2400" b="1" dirty="0"/>
              <a:t>to all random variables.</a:t>
            </a:r>
          </a:p>
          <a:p>
            <a:endParaRPr lang="en-US" sz="2400" dirty="0"/>
          </a:p>
          <a:p>
            <a:r>
              <a:rPr lang="en-US" sz="2300" dirty="0"/>
              <a:t>Atomic events are mutually exclusive and exhaustive.</a:t>
            </a:r>
            <a:br>
              <a:rPr lang="en-US" sz="2300" dirty="0"/>
            </a:br>
            <a:endParaRPr lang="en-US" sz="2300" dirty="0"/>
          </a:p>
          <a:p>
            <a:r>
              <a:rPr lang="en-US" sz="2400" dirty="0"/>
              <a:t>E.g., if the world consists of only two Boolean variables </a:t>
            </a:r>
            <a:r>
              <a:rPr lang="en-US" sz="2400" i="1" dirty="0"/>
              <a:t>Cavity</a:t>
            </a:r>
            <a:r>
              <a:rPr lang="en-US" sz="2400" dirty="0"/>
              <a:t> and </a:t>
            </a:r>
            <a:r>
              <a:rPr lang="en-US" sz="2400" i="1" dirty="0"/>
              <a:t>Toothache</a:t>
            </a:r>
            <a:r>
              <a:rPr lang="en-US" sz="2400" dirty="0"/>
              <a:t>, then there are 4 distinct atomic events: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000" i="1" dirty="0">
                <a:solidFill>
                  <a:srgbClr val="0066FF"/>
                </a:solidFill>
              </a:rPr>
              <a:t>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false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false</a:t>
            </a:r>
            <a:br>
              <a:rPr lang="en-US" sz="2000" i="1" dirty="0">
                <a:solidFill>
                  <a:srgbClr val="0066FF"/>
                </a:solidFill>
              </a:rPr>
            </a:br>
            <a:r>
              <a:rPr lang="en-US" sz="2000" i="1" dirty="0">
                <a:solidFill>
                  <a:srgbClr val="0066FF"/>
                </a:solidFill>
              </a:rPr>
              <a:t>		Cavity = true </a:t>
            </a:r>
            <a:r>
              <a:rPr lang="en-US" sz="2000" dirty="0">
                <a:solidFill>
                  <a:srgbClr val="0066FF"/>
                </a:solidFill>
                <a:sym typeface="Symbol" pitchFamily="18" charset="2"/>
              </a:rPr>
              <a:t></a:t>
            </a:r>
            <a:r>
              <a:rPr lang="en-US" sz="2000" i="1" dirty="0">
                <a:solidFill>
                  <a:srgbClr val="0066FF"/>
                </a:solidFill>
              </a:rPr>
              <a:t> Toothache = true</a:t>
            </a:r>
            <a:br>
              <a:rPr lang="en-US" sz="2400" i="1" dirty="0">
                <a:solidFill>
                  <a:srgbClr val="0066FF"/>
                </a:solidFill>
              </a:rPr>
            </a:br>
            <a:endParaRPr lang="en-US"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A </a:t>
                </a:r>
                <a:r>
                  <a:rPr lang="en-US" sz="2400" b="1" dirty="0"/>
                  <a:t>joint distribution </a:t>
                </a:r>
                <a:r>
                  <a:rPr lang="en-US" sz="2400" dirty="0"/>
                  <a:t>is an assignment of probabilities to every possible atomic event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endParaRPr lang="en-US" sz="24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probability</a:t>
                </a:r>
                <a:r>
                  <a:rPr lang="en-US" sz="2400" dirty="0"/>
                  <a:t> that random variable X takes on value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</a:t>
                </a:r>
                <a:r>
                  <a:rPr lang="en-US" sz="2400" b="1" dirty="0"/>
                  <a:t>distribution of probabilities </a:t>
                </a:r>
                <a:r>
                  <a:rPr lang="en-US" sz="2400" dirty="0"/>
                  <a:t>for all possible values of X. Often we are lazy or forget to make P bold.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1159" t="-2611" r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185241"/>
              </p:ext>
            </p:extLst>
          </p:nvPr>
        </p:nvGraphicFramePr>
        <p:xfrm>
          <a:off x="15240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event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62B9DE4-24F5-4019-A8E2-88DD10A3B9C3}"/>
              </a:ext>
            </a:extLst>
          </p:cNvPr>
          <p:cNvSpPr txBox="1"/>
          <p:nvPr/>
        </p:nvSpPr>
        <p:spPr>
          <a:xfrm>
            <a:off x="5410200" y="43688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Sum: 1.00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Sometimes we are only interested in one variable. This is called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54499"/>
              </p:ext>
            </p:extLst>
          </p:nvPr>
        </p:nvGraphicFramePr>
        <p:xfrm>
          <a:off x="1524000" y="28956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552916"/>
              </p:ext>
            </p:extLst>
          </p:nvPr>
        </p:nvGraphicFramePr>
        <p:xfrm>
          <a:off x="1066800" y="521208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34776"/>
              </p:ext>
            </p:extLst>
          </p:nvPr>
        </p:nvGraphicFramePr>
        <p:xfrm>
          <a:off x="4648200" y="521208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BE8E35-AE58-4F9E-A611-A9BCC14936FD}"/>
              </a:ext>
            </a:extLst>
          </p:cNvPr>
          <p:cNvSpPr txBox="1"/>
          <p:nvPr/>
        </p:nvSpPr>
        <p:spPr>
          <a:xfrm rot="16200000">
            <a:off x="-114596" y="5445175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  <a:p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General rule</a:t>
                </a:r>
                <a:r>
                  <a:rPr lang="en-US" sz="2800" dirty="0"/>
                  <a:t>: to find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800" dirty="0"/>
                  <a:t>sum the probabilities of all atomic events 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 This is called “summing out” or marginalization.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59" t="-280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)∨…∨(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2899879"/>
                <a:ext cx="6608762" cy="1291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we have the joint distribution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we want to find the </a:t>
                </a:r>
                <a:r>
                  <a:rPr lang="en-US" sz="2800" i="1" dirty="0"/>
                  <a:t>marginal distribution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/>
                </a:br>
                <a:br>
                  <a:rPr lang="en-US" sz="2800" dirty="0"/>
                </a:br>
                <a:endParaRPr lang="en-US" sz="2800" dirty="0"/>
              </a:p>
              <a:p>
                <a:endParaRPr lang="en-US" sz="2800" baseline="-25000" dirty="0"/>
              </a:p>
              <a:p>
                <a:endParaRPr lang="en-US" sz="2800" baseline="-25000" dirty="0"/>
              </a:p>
              <a:p>
                <a:pPr>
                  <a:buNone/>
                </a:pPr>
                <a:endParaRPr lang="en-US" sz="28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11397"/>
              </p:ext>
            </p:extLst>
          </p:nvPr>
        </p:nvGraphicFramePr>
        <p:xfrm>
          <a:off x="1524000" y="29718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1883"/>
              </p:ext>
            </p:extLst>
          </p:nvPr>
        </p:nvGraphicFramePr>
        <p:xfrm>
          <a:off x="857250" y="5232400"/>
          <a:ext cx="3810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9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0.8+0.1 = 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0.05+0.05=0.1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25804"/>
              </p:ext>
            </p:extLst>
          </p:nvPr>
        </p:nvGraphicFramePr>
        <p:xfrm>
          <a:off x="4876800" y="5232400"/>
          <a:ext cx="39624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0.8+0.0.5= 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0.1+0.05= 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6CBDA17-ACE7-414C-81E6-9AC51D6979EE}"/>
              </a:ext>
            </a:extLst>
          </p:cNvPr>
          <p:cNvSpPr txBox="1"/>
          <p:nvPr/>
        </p:nvSpPr>
        <p:spPr>
          <a:xfrm rot="16200000">
            <a:off x="-167416" y="5462560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</p:spTree>
    <p:extLst>
      <p:ext uri="{BB962C8B-B14F-4D97-AF65-F5344CB8AC3E}">
        <p14:creationId xmlns:p14="http://schemas.microsoft.com/office/powerpoint/2010/main" val="2822655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/>
              <a:lstStyle/>
              <a:p>
                <a:r>
                  <a:rPr lang="en-US" sz="2400" dirty="0"/>
                  <a:t>Probability of cavity given toothache: 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Cavity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Toothache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true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66FF"/>
                  </a:solidFill>
                </a:endParaRPr>
              </a:p>
              <a:p>
                <a:r>
                  <a:rPr lang="en-US" sz="2400" dirty="0"/>
                  <a:t>For any two events A and B,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1005" t="-5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2895600" y="4572000"/>
            <a:ext cx="1981200" cy="19812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2400" y="4572000"/>
            <a:ext cx="1981200" cy="1981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317" y="4495800"/>
                <a:ext cx="906915" cy="461665"/>
              </a:xfrm>
              <a:prstGeom prst="rect">
                <a:avLst/>
              </a:prstGeom>
              <a:blipFill>
                <a:blip r:embed="rId4"/>
                <a:stretch>
                  <a:fillRect r="-201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495800"/>
                <a:ext cx="918585" cy="461665"/>
              </a:xfrm>
              <a:prstGeom prst="rect">
                <a:avLst/>
              </a:prstGeom>
              <a:blipFill>
                <a:blip r:embed="rId5"/>
                <a:stretch>
                  <a:fillRect r="-1333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33800"/>
                <a:ext cx="1230978" cy="461665"/>
              </a:xfrm>
              <a:prstGeom prst="rect">
                <a:avLst/>
              </a:prstGeom>
              <a:blipFill>
                <a:blip r:embed="rId6"/>
                <a:stretch>
                  <a:fillRect r="-99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267206" y="4195465"/>
            <a:ext cx="234483" cy="14433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true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false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0.05 / 0.85 = 0.059</a:t>
            </a:r>
          </a:p>
          <a:p>
            <a:r>
              <a:rPr lang="en-US" sz="2400" dirty="0"/>
              <a:t>What is </a:t>
            </a:r>
            <a:r>
              <a:rPr lang="en-US" sz="2400" dirty="0">
                <a:solidFill>
                  <a:srgbClr val="0066FF"/>
                </a:solidFill>
              </a:rPr>
              <a:t>P(</a:t>
            </a:r>
            <a:r>
              <a:rPr lang="en-US" sz="2400" i="1" dirty="0">
                <a:solidFill>
                  <a:srgbClr val="0066FF"/>
                </a:solidFill>
              </a:rPr>
              <a:t>Cavity = false</a:t>
            </a:r>
            <a:r>
              <a:rPr lang="en-US" sz="2400" dirty="0">
                <a:solidFill>
                  <a:srgbClr val="0066FF"/>
                </a:solidFill>
              </a:rPr>
              <a:t> | </a:t>
            </a:r>
            <a:r>
              <a:rPr lang="en-US" sz="2400" i="1" dirty="0">
                <a:solidFill>
                  <a:srgbClr val="0066FF"/>
                </a:solidFill>
              </a:rPr>
              <a:t>Toothache = true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  <a:r>
              <a:rPr lang="en-US" sz="2400" dirty="0"/>
              <a:t>?</a:t>
            </a:r>
          </a:p>
          <a:p>
            <a:pPr lvl="1">
              <a:buNone/>
            </a:pPr>
            <a:r>
              <a:rPr lang="en-US" sz="2000" dirty="0"/>
              <a:t>0.1 / 0.15 = 0.667</a:t>
            </a:r>
          </a:p>
          <a:p>
            <a:pPr lvl="1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83398"/>
              </p:ext>
            </p:extLst>
          </p:nvPr>
        </p:nvGraphicFramePr>
        <p:xfrm>
          <a:off x="1175266" y="1219200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37081"/>
              </p:ext>
            </p:extLst>
          </p:nvPr>
        </p:nvGraphicFramePr>
        <p:xfrm>
          <a:off x="1179732" y="3276600"/>
          <a:ext cx="31242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P(Cavity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4697"/>
              </p:ext>
            </p:extLst>
          </p:nvPr>
        </p:nvGraphicFramePr>
        <p:xfrm>
          <a:off x="4761132" y="3276600"/>
          <a:ext cx="3657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19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P(Toothache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84B894-70C8-4CED-A635-B592CAC23D69}"/>
              </a:ext>
            </a:extLst>
          </p:cNvPr>
          <p:cNvSpPr txBox="1"/>
          <p:nvPr/>
        </p:nvSpPr>
        <p:spPr>
          <a:xfrm rot="16200000">
            <a:off x="-135115" y="1961633"/>
            <a:ext cx="1706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Prob. Distr.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FD2F6-C2A1-4619-906B-F7E141635318}"/>
              </a:ext>
            </a:extLst>
          </p:cNvPr>
          <p:cNvSpPr txBox="1"/>
          <p:nvPr/>
        </p:nvSpPr>
        <p:spPr>
          <a:xfrm rot="16200000">
            <a:off x="37121" y="3581789"/>
            <a:ext cx="1486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Marginal Prob. Distr.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62D66E14-E579-4C5E-986B-C2D037773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/>
          <a:p>
            <a:r>
              <a:rPr lang="en-US" dirty="0"/>
              <a:t>Conditional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25181"/>
            <a:ext cx="8229600" cy="14017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 conditional distribution is a distribution over the values of one variable given fixed values of other variables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763"/>
              </p:ext>
            </p:extLst>
          </p:nvPr>
        </p:nvGraphicFramePr>
        <p:xfrm>
          <a:off x="838200" y="1155783"/>
          <a:ext cx="60960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8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65411"/>
              </p:ext>
            </p:extLst>
          </p:nvPr>
        </p:nvGraphicFramePr>
        <p:xfrm>
          <a:off x="3048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0.667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0.333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46352"/>
              </p:ext>
            </p:extLst>
          </p:nvPr>
        </p:nvGraphicFramePr>
        <p:xfrm>
          <a:off x="4724400" y="40386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(Cavity | Toothache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0.941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0.059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98600"/>
              </p:ext>
            </p:extLst>
          </p:nvPr>
        </p:nvGraphicFramePr>
        <p:xfrm>
          <a:off x="3048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true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07613"/>
              </p:ext>
            </p:extLst>
          </p:nvPr>
        </p:nvGraphicFramePr>
        <p:xfrm>
          <a:off x="4724400" y="5410200"/>
          <a:ext cx="41148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(Toothache | Cavity = false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/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A3185C0B-7ECE-4CBD-8242-7703B25A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6048" y="398462"/>
                <a:ext cx="2343152" cy="820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/>
              <a:t>Normalization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To get the whole conditional distribution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at once, select all entries in the joint distribution matching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renormalize them to sum to one.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6637"/>
                <a:ext cx="8229600" cy="4525963"/>
              </a:xfrm>
              <a:blipFill>
                <a:blip r:embed="rId3"/>
                <a:stretch>
                  <a:fillRect l="-667" t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01139"/>
              </p:ext>
            </p:extLst>
          </p:nvPr>
        </p:nvGraphicFramePr>
        <p:xfrm>
          <a:off x="685800" y="1985673"/>
          <a:ext cx="6096000" cy="167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(Cavity,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Toothache)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  <a:highlight>
                            <a:srgbClr val="FFFF00"/>
                          </a:highlight>
                        </a:rPr>
                        <a:t>Cavity = false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Cavity = true </a:t>
                      </a:r>
                      <a:r>
                        <a:rPr lang="en-US" sz="1600" dirty="0">
                          <a:solidFill>
                            <a:srgbClr val="0066FF"/>
                          </a:solidFill>
                          <a:sym typeface="Symbol" pitchFamily="18" charset="2"/>
                        </a:rPr>
                        <a:t></a:t>
                      </a:r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 Toothache = true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46538"/>
              </p:ext>
            </p:extLst>
          </p:nvPr>
        </p:nvGraphicFramePr>
        <p:xfrm>
          <a:off x="685800" y="41192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Toothache, Cavity = false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710459"/>
              </p:ext>
            </p:extLst>
          </p:nvPr>
        </p:nvGraphicFramePr>
        <p:xfrm>
          <a:off x="685800" y="5567073"/>
          <a:ext cx="4114800" cy="100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34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(Toothache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|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Cavity =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Toothache= false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rgbClr val="0066FF"/>
                          </a:solidFill>
                        </a:rPr>
                        <a:t>Toothache = true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95400" y="3726605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295400" y="5186073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749941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0" dirty="0">
                <a:solidFill>
                  <a:schemeClr val="tx1"/>
                </a:solidFill>
              </a:rPr>
              <a:t>Select P(X, Y = 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aseline="0" dirty="0">
                    <a:solidFill>
                      <a:schemeClr val="tx1"/>
                    </a:solidFill>
                  </a:rPr>
                  <a:t>Renormalize sum</a:t>
                </a:r>
                <a:r>
                  <a:rPr lang="en-US" dirty="0">
                    <a:solidFill>
                      <a:schemeClr val="tx1"/>
                    </a:solidFill>
                  </a:rPr>
                  <a:t> to 1 (= divide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786" y="5186073"/>
                <a:ext cx="4398384" cy="369332"/>
              </a:xfrm>
              <a:prstGeom prst="rect">
                <a:avLst/>
              </a:prstGeom>
              <a:blipFill>
                <a:blip r:embed="rId4"/>
                <a:stretch>
                  <a:fillRect l="-1248" t="-10000" r="-27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/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Equivalent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endChr m:val="|"/>
                          <m:ctrlPr>
                            <a:rPr lang="en-US" sz="20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l-GR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with </a:t>
                </a:r>
                <a14:m>
                  <m:oMath xmlns:m="http://schemas.openxmlformats.org/officeDocument/2006/math">
                    <m:r>
                      <a:rPr lang="el-GR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55544E-B605-49D1-B59F-7ADA84610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613737"/>
                <a:ext cx="3581400" cy="1015663"/>
              </a:xfrm>
              <a:prstGeom prst="rect">
                <a:avLst/>
              </a:prstGeom>
              <a:blipFill>
                <a:blip r:embed="rId5"/>
                <a:stretch>
                  <a:fillRect l="-1523" t="-2941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E193A777-9AA9-412C-97BE-4C934E77F532}"/>
              </a:ext>
            </a:extLst>
          </p:cNvPr>
          <p:cNvSpPr/>
          <p:nvPr/>
        </p:nvSpPr>
        <p:spPr>
          <a:xfrm>
            <a:off x="4876800" y="4500273"/>
            <a:ext cx="228600" cy="545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/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Sum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BD2DBF-7A37-46C2-AE47-C871E601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4576473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l="-1728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>
            <a:alphaModFix amt="20000"/>
          </a:blip>
          <a:srcRect/>
          <a:stretch>
            <a:fillRect/>
          </a:stretch>
        </p:blipFill>
        <p:spPr bwMode="auto">
          <a:xfrm>
            <a:off x="5088507" y="262724"/>
            <a:ext cx="3955302" cy="4245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6305550" cy="46672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product rule</a:t>
            </a:r>
            <a:r>
              <a:rPr lang="en-US" sz="2400" dirty="0"/>
              <a:t> (definition of conditional distribution) gives us two ways to factor a joint distribution for events A and B:</a:t>
            </a:r>
          </a:p>
          <a:p>
            <a:endParaRPr lang="en-US" sz="2400" dirty="0"/>
          </a:p>
          <a:p>
            <a:pPr>
              <a:buNone/>
            </a:pPr>
            <a:br>
              <a:rPr lang="en-US" sz="2400" dirty="0"/>
            </a:br>
            <a:endParaRPr lang="en-US" sz="1400" dirty="0"/>
          </a:p>
          <a:p>
            <a:endParaRPr lang="en-US" sz="2400" dirty="0"/>
          </a:p>
          <a:p>
            <a:r>
              <a:rPr lang="en-US" sz="2400" dirty="0"/>
              <a:t>Therefore,</a:t>
            </a:r>
          </a:p>
          <a:p>
            <a:endParaRPr lang="en-US" sz="2400" dirty="0"/>
          </a:p>
          <a:p>
            <a:r>
              <a:rPr lang="en-US" sz="2400" dirty="0"/>
              <a:t>Why is this useful?</a:t>
            </a:r>
          </a:p>
          <a:p>
            <a:pPr lvl="1"/>
            <a:r>
              <a:rPr lang="en-US" sz="2000" dirty="0"/>
              <a:t>Can get </a:t>
            </a:r>
            <a:r>
              <a:rPr lang="en-US" sz="2000" i="1" dirty="0"/>
              <a:t>diagnostic probability </a:t>
            </a:r>
            <a:r>
              <a:rPr lang="en-US" sz="2000" dirty="0">
                <a:solidFill>
                  <a:srgbClr val="0066FF"/>
                </a:solidFill>
              </a:rPr>
              <a:t>P(Cavity | Toothache) </a:t>
            </a:r>
            <a:r>
              <a:rPr lang="en-US" sz="2000" dirty="0"/>
              <a:t>from </a:t>
            </a:r>
            <a:r>
              <a:rPr lang="en-US" sz="2000" i="1" dirty="0"/>
              <a:t>causal probability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6FF"/>
                </a:solidFill>
              </a:rPr>
              <a:t>P(Toothache | Cavity)</a:t>
            </a:r>
          </a:p>
          <a:p>
            <a:pPr lvl="1"/>
            <a:r>
              <a:rPr lang="en-US" sz="2000" dirty="0"/>
              <a:t>We can update our beliefs based on evidence.</a:t>
            </a:r>
          </a:p>
          <a:p>
            <a:pPr lvl="1"/>
            <a:r>
              <a:rPr lang="en-US" sz="2000" dirty="0"/>
              <a:t>Important tool for probabilistic inference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2"/>
              <p:cNvSpPr txBox="1"/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86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973462"/>
                <a:ext cx="5514975" cy="457200"/>
              </a:xfrm>
              <a:prstGeom prst="rect">
                <a:avLst/>
              </a:prstGeom>
              <a:blipFill>
                <a:blip r:embed="rId4"/>
                <a:stretch>
                  <a:fillRect l="-332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718487"/>
                <a:ext cx="3563937" cy="971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43800" y="4572000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Rev. Thomas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</a:rPr>
              <a:t>Bayes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(1702-1761)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C9D9E2F-17F2-4729-8FEC-3A4134F53AE7}"/>
              </a:ext>
            </a:extLst>
          </p:cNvPr>
          <p:cNvSpPr/>
          <p:nvPr/>
        </p:nvSpPr>
        <p:spPr>
          <a:xfrm>
            <a:off x="6078537" y="3464821"/>
            <a:ext cx="1256353" cy="313824"/>
          </a:xfrm>
          <a:prstGeom prst="wedgeRectCallout">
            <a:avLst>
              <a:gd name="adj1" fmla="val -89459"/>
              <a:gd name="adj2" fmla="val 4409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Prob.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5917077-1DC0-499F-BABF-B9F257A49484}"/>
              </a:ext>
            </a:extLst>
          </p:cNvPr>
          <p:cNvSpPr/>
          <p:nvPr/>
        </p:nvSpPr>
        <p:spPr>
          <a:xfrm>
            <a:off x="1818470" y="3505200"/>
            <a:ext cx="1686730" cy="277979"/>
          </a:xfrm>
          <a:prstGeom prst="wedgeRectCallout">
            <a:avLst>
              <a:gd name="adj1" fmla="val 31262"/>
              <a:gd name="adj2" fmla="val 12665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 Prob.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3E1CFF12-59F3-59CA-21C4-CA5E48211F39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is Bad for Agents Based on Logic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7886700" cy="48926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Example: Catching a Flight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Let action </a:t>
            </a:r>
            <a:r>
              <a:rPr lang="en-US" sz="1800" i="1" dirty="0">
                <a:solidFill>
                  <a:srgbClr val="0066FF"/>
                </a:solidFill>
              </a:rPr>
              <a:t>A</a:t>
            </a:r>
            <a:r>
              <a:rPr lang="en-US" sz="1800" i="1" baseline="-25000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= leave for airport </a:t>
            </a:r>
            <a:r>
              <a:rPr lang="en-US" sz="1800" i="1" dirty="0">
                <a:solidFill>
                  <a:srgbClr val="0066FF"/>
                </a:solidFill>
              </a:rPr>
              <a:t>t</a:t>
            </a:r>
            <a:r>
              <a:rPr lang="en-US" sz="1800" dirty="0">
                <a:solidFill>
                  <a:srgbClr val="0066FF"/>
                </a:solidFill>
              </a:rPr>
              <a:t> minutes before flight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Question</a:t>
            </a:r>
            <a:r>
              <a:rPr lang="en-US" sz="1800" dirty="0"/>
              <a:t>: Will </a:t>
            </a:r>
            <a:r>
              <a:rPr lang="en-US" sz="1800" i="1" dirty="0"/>
              <a:t>A</a:t>
            </a:r>
            <a:r>
              <a:rPr lang="en-US" sz="1800" i="1" baseline="-25000" dirty="0"/>
              <a:t>t</a:t>
            </a:r>
            <a:r>
              <a:rPr lang="en-US" sz="1800" dirty="0"/>
              <a:t> get me there on time?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Problems</a:t>
            </a:r>
            <a:r>
              <a:rPr lang="en-US" sz="1800" dirty="0"/>
              <a:t>:</a:t>
            </a:r>
          </a:p>
          <a:p>
            <a:pPr marL="746125" lvl="2" indent="-346075"/>
            <a:r>
              <a:rPr lang="en-US" sz="1600" dirty="0"/>
              <a:t>Partial observability (road state, other drivers' plans, etc.)</a:t>
            </a:r>
          </a:p>
          <a:p>
            <a:pPr marL="746125" lvl="2" indent="-346075"/>
            <a:r>
              <a:rPr lang="en-US" sz="1600" dirty="0"/>
              <a:t>Noisy sensors (traffic reports)</a:t>
            </a:r>
          </a:p>
          <a:p>
            <a:pPr marL="746125" lvl="2" indent="-346075"/>
            <a:r>
              <a:rPr lang="en-US" sz="1600" dirty="0"/>
              <a:t>Uncertainty in action outcomes (flat tire, etc.)</a:t>
            </a:r>
          </a:p>
          <a:p>
            <a:pPr marL="746125" lvl="2" indent="-346075"/>
            <a:r>
              <a:rPr lang="en-US" sz="1600" dirty="0"/>
              <a:t>Complexity of modeling and predicting traffic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 purely logical approach l</a:t>
            </a:r>
            <a:r>
              <a:rPr lang="en-US" sz="1600" dirty="0"/>
              <a:t>eads to conclusions that are too weak for effective decision making:</a:t>
            </a:r>
          </a:p>
          <a:p>
            <a:pPr marL="1146175" lvl="2" indent="-346075"/>
            <a:r>
              <a:rPr lang="en-US" sz="1600" i="1" dirty="0"/>
              <a:t>A</a:t>
            </a:r>
            <a:r>
              <a:rPr lang="en-US" sz="1600" i="1" baseline="-25000" dirty="0"/>
              <a:t>25</a:t>
            </a:r>
            <a:r>
              <a:rPr lang="en-US" sz="1600" dirty="0"/>
              <a:t> will get me there on time if there is no accident on the bridge and it doesn't rain and my tires remain intact, etc., etc.</a:t>
            </a:r>
          </a:p>
          <a:p>
            <a:pPr marL="1146175" lvl="2" indent="-346075"/>
            <a:r>
              <a:rPr lang="en-US" sz="1600" i="1" dirty="0" err="1"/>
              <a:t>A</a:t>
            </a:r>
            <a:r>
              <a:rPr lang="en-US" sz="1600" i="1" baseline="-25000" dirty="0" err="1"/>
              <a:t>Inf</a:t>
            </a:r>
            <a:r>
              <a:rPr lang="en-US" sz="1600" dirty="0"/>
              <a:t> guarantees to get there in time, but who lives forever?</a:t>
            </a: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5536817-0976-4BD1-9A3F-5E9BF4C3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ar: 5 Points 2">
            <a:extLst>
              <a:ext uri="{FF2B5EF4-FFF2-40B4-BE49-F238E27FC236}">
                <a16:creationId xmlns:a16="http://schemas.microsoft.com/office/drawing/2014/main" id="{13ADA771-7020-32C3-F12E-FE78F731F11C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0.014). Unfortunately, the weatherman has predicted rain for tomorrow. When it actually rains, the weatherman correctly forecasts rain 90% of the time. When it doesn't rain, he incorrectly forecasts rain 10% of the time. What is Marie’s belief for the probability that it will rain on her wedding day? 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738F395-435E-847C-90E0-C724C5445548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Getting Married in the Desert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Marie is getting married tomorrow, at an outdoor ceremony in the desert. In recent years, it has rained only 5 days each year (5/365 = </a:t>
            </a:r>
            <a:r>
              <a:rPr lang="en-US" sz="2000" b="1" dirty="0"/>
              <a:t>0.014</a:t>
            </a:r>
            <a:r>
              <a:rPr lang="en-US" sz="2000" dirty="0"/>
              <a:t>). Unfortunately, the </a:t>
            </a:r>
            <a:r>
              <a:rPr lang="en-US" sz="2000" b="1" dirty="0"/>
              <a:t>weatherman has predicted rain </a:t>
            </a:r>
            <a:r>
              <a:rPr lang="en-US" sz="2000" dirty="0"/>
              <a:t>for tomorrow. When it actually rains, the weatherman correctly forecasts rain 90% of the time. When it doesn't rain, he incorrectly forecasts rain 10% of the time. What is Marie’s belief for the </a:t>
            </a:r>
            <a:r>
              <a:rPr lang="en-US" sz="2000" b="1" dirty="0"/>
              <a:t>probability that it will rain </a:t>
            </a:r>
            <a:r>
              <a:rPr lang="en-US" sz="2000" dirty="0"/>
              <a:t>on her wedding day?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/>
              <p:cNvSpPr txBox="1"/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Rain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Predict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Predict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Rain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0.9∗0.014+0.1∗0.986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073" y="4393429"/>
                <a:ext cx="6654554" cy="2142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6BCD37-224C-47B4-8065-E8A1C50278CB}"/>
              </a:ext>
            </a:extLst>
          </p:cNvPr>
          <p:cNvSpPr txBox="1"/>
          <p:nvPr/>
        </p:nvSpPr>
        <p:spPr>
          <a:xfrm>
            <a:off x="5791200" y="5710236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weather forecast updates her belief from 0.014 to 0.111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D93B597-AC82-6592-BA41-A1391D051F7D}"/>
              </a:ext>
            </a:extLst>
          </p:cNvPr>
          <p:cNvSpPr/>
          <p:nvPr/>
        </p:nvSpPr>
        <p:spPr>
          <a:xfrm>
            <a:off x="7492754" y="1182906"/>
            <a:ext cx="1422647" cy="530225"/>
          </a:xfrm>
          <a:prstGeom prst="wedgeRectCallout">
            <a:avLst>
              <a:gd name="adj1" fmla="val -85680"/>
              <a:gd name="adj2" fmla="val 1266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 Probability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6B1FE01-9E80-3E7D-22E8-79A3B5C45B4F}"/>
              </a:ext>
            </a:extLst>
          </p:cNvPr>
          <p:cNvSpPr/>
          <p:nvPr/>
        </p:nvSpPr>
        <p:spPr>
          <a:xfrm>
            <a:off x="3733800" y="1295400"/>
            <a:ext cx="1143001" cy="530225"/>
          </a:xfrm>
          <a:prstGeom prst="wedgeRectCallout">
            <a:avLst>
              <a:gd name="adj1" fmla="val 38017"/>
              <a:gd name="adj2" fmla="val 1748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Evidence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58C1F05-0A2F-3A6E-DB30-49AA4752C51E}"/>
              </a:ext>
            </a:extLst>
          </p:cNvPr>
          <p:cNvSpPr/>
          <p:nvPr/>
        </p:nvSpPr>
        <p:spPr>
          <a:xfrm>
            <a:off x="6349753" y="3736181"/>
            <a:ext cx="1352551" cy="530225"/>
          </a:xfrm>
          <a:prstGeom prst="wedgeRectCallout">
            <a:avLst>
              <a:gd name="adj1" fmla="val -161639"/>
              <a:gd name="adj2" fmla="val -8943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Posteriori </a:t>
            </a:r>
          </a:p>
          <a:p>
            <a:pPr algn="ctr"/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/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Object 4">
                <a:extLst>
                  <a:ext uri="{FF2B5EF4-FFF2-40B4-BE49-F238E27FC236}">
                    <a16:creationId xmlns:a16="http://schemas.microsoft.com/office/drawing/2014/main" id="{9D7BDBE1-93A5-E21C-B98A-04F8E9F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1696" y="3736181"/>
                <a:ext cx="3563937" cy="971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12E086F0-8D7C-0EC8-F2D7-4D84BC82CB3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had a positive mammography in a routine screening.  What is the probability that she actually has breast cancer?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Breast Cancer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1% of women at age forty who participate in routine screening have breast cancer.  80% of women with breast cancer will get positive </a:t>
            </a:r>
            <a:r>
              <a:rPr lang="en-US" sz="2000" dirty="0" err="1"/>
              <a:t>mammographies</a:t>
            </a:r>
            <a:r>
              <a:rPr lang="en-US" sz="2000" dirty="0"/>
              <a:t>.  9.6% of women without breast cancer will also get positive </a:t>
            </a:r>
            <a:r>
              <a:rPr lang="en-US" sz="2000" dirty="0" err="1"/>
              <a:t>mammographies</a:t>
            </a:r>
            <a:r>
              <a:rPr lang="en-US" sz="2000" dirty="0"/>
              <a:t>.  A woman in this age group </a:t>
            </a:r>
            <a:r>
              <a:rPr lang="en-US" sz="2000" b="1" dirty="0"/>
              <a:t>had a positive mammography</a:t>
            </a:r>
            <a:r>
              <a:rPr lang="en-US" sz="2000" dirty="0"/>
              <a:t> in a routine screening.  What is </a:t>
            </a:r>
            <a:r>
              <a:rPr lang="en-US" sz="2000" b="1" dirty="0"/>
              <a:t>the probability that she actually has breast cancer</a:t>
            </a:r>
            <a:r>
              <a:rPr lang="en-US" sz="2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4" name="Object 2"/>
              <p:cNvSpPr txBox="1"/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Cancer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Positive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Cancer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0.8∗0.01+0.096∗0.99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=0.0776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0594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3810000"/>
                <a:ext cx="7239000" cy="19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11C7FB9-4DC8-491D-82F6-FE460B103E4A}"/>
              </a:ext>
            </a:extLst>
          </p:cNvPr>
          <p:cNvSpPr txBox="1"/>
          <p:nvPr/>
        </p:nvSpPr>
        <p:spPr>
          <a:xfrm>
            <a:off x="5791200" y="5576798"/>
            <a:ext cx="3124201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positive test updates our belief from 0.01 to 0.0776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C44E-FBDF-4D1A-AD17-78B67D35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325563"/>
          </a:xfrm>
        </p:spPr>
        <p:txBody>
          <a:bodyPr/>
          <a:lstStyle/>
          <a:p>
            <a:r>
              <a:rPr lang="en-US" dirty="0"/>
              <a:t>Approach to Choose 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191000"/>
                <a:ext cx="7886700" cy="2362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Problem: </a:t>
                </a:r>
                <a:r>
                  <a:rPr lang="en-US" b="1" dirty="0">
                    <a:solidFill>
                      <a:srgbClr val="FF0000"/>
                    </a:solidFill>
                  </a:rPr>
                  <a:t>the joint probability table is typically too large!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random variables with a domain size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each, we have a table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is a problem for </a:t>
                </a:r>
              </a:p>
              <a:p>
                <a:pPr lvl="1"/>
                <a:r>
                  <a:rPr lang="en-US" dirty="0"/>
                  <a:t>storing the table and</a:t>
                </a:r>
              </a:p>
              <a:p>
                <a:pPr lvl="1"/>
                <a:r>
                  <a:rPr lang="en-US" dirty="0"/>
                  <a:t>estimating the probabilities from data (we need lots of data).</a:t>
                </a:r>
              </a:p>
              <a:p>
                <a:endParaRPr lang="en-US" b="1" dirty="0"/>
              </a:p>
              <a:p>
                <a:r>
                  <a:rPr lang="en-US" b="1" dirty="0"/>
                  <a:t>Solution</a:t>
                </a:r>
                <a:r>
                  <a:rPr lang="en-US" dirty="0"/>
                  <a:t>: Decomposition of joint probability distributions using </a:t>
                </a:r>
                <a:r>
                  <a:rPr lang="en-US" b="1" dirty="0">
                    <a:solidFill>
                      <a:srgbClr val="FF0000"/>
                    </a:solidFill>
                  </a:rPr>
                  <a:t>independence</a:t>
                </a:r>
                <a:r>
                  <a:rPr lang="en-US" dirty="0"/>
                  <a:t> and conditional independence between events.  A large table can be broken into several much smaller tables.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287C9-B141-4D39-B71B-F4800C997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191000"/>
                <a:ext cx="7886700" cy="2362200"/>
              </a:xfrm>
              <a:blipFill>
                <a:blip r:embed="rId2"/>
                <a:stretch>
                  <a:fillRect l="-541" t="-4393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F95AF3-0DDC-4932-91E1-CC7491F37D81}"/>
              </a:ext>
            </a:extLst>
          </p:cNvPr>
          <p:cNvSpPr txBox="1"/>
          <p:nvPr/>
        </p:nvSpPr>
        <p:spPr>
          <a:xfrm>
            <a:off x="2133600" y="1320800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Trick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490AD-3D97-476A-B756-9921AD4B4C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4994799"/>
              </p:ext>
            </p:extLst>
          </p:nvPr>
        </p:nvGraphicFramePr>
        <p:xfrm>
          <a:off x="1524000" y="609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B4DE035C-03AA-488A-B611-FF091B65A83F}"/>
              </a:ext>
            </a:extLst>
          </p:cNvPr>
          <p:cNvSpPr/>
          <p:nvPr/>
        </p:nvSpPr>
        <p:spPr>
          <a:xfrm>
            <a:off x="2705100" y="1681403"/>
            <a:ext cx="457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5E8E474-18E1-48E2-80FB-5F683542751C}"/>
              </a:ext>
            </a:extLst>
          </p:cNvPr>
          <p:cNvSpPr/>
          <p:nvPr/>
        </p:nvSpPr>
        <p:spPr>
          <a:xfrm rot="5400000">
            <a:off x="3657600" y="1066800"/>
            <a:ext cx="228600" cy="4191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04A6265-5C98-4B55-86C5-0FBB3C472A80}"/>
              </a:ext>
            </a:extLst>
          </p:cNvPr>
          <p:cNvSpPr/>
          <p:nvPr/>
        </p:nvSpPr>
        <p:spPr>
          <a:xfrm rot="5400000">
            <a:off x="6601153" y="2495551"/>
            <a:ext cx="228600" cy="1333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F5EF1A-6749-4D1F-9BB6-FD18F584F31A}"/>
              </a:ext>
            </a:extLst>
          </p:cNvPr>
          <p:cNvSpPr txBox="1"/>
          <p:nvPr/>
        </p:nvSpPr>
        <p:spPr>
          <a:xfrm>
            <a:off x="2438400" y="3288268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Probability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CC559-3506-4D38-8229-BA063999609B}"/>
              </a:ext>
            </a:extLst>
          </p:cNvPr>
          <p:cNvSpPr txBox="1"/>
          <p:nvPr/>
        </p:nvSpPr>
        <p:spPr>
          <a:xfrm>
            <a:off x="5794484" y="3248857"/>
            <a:ext cx="18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Utility theory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B89D9E89-C5F0-2461-EB5A-BAAEB860C74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35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 Between Events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Two events A and B are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if and only if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000" i="1" dirty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This is equivalent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</m:t>
                    </m:r>
                  </m:oMath>
                </a14:m>
                <a:r>
                  <a:rPr lang="en-US" sz="2000" dirty="0"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 |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𝐴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 = 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𝑃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(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𝐵</m:t>
                    </m:r>
                    <m:r>
                      <a:rPr lang="en-US" sz="20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r>
                  <a:rPr lang="en-US" sz="2000" dirty="0">
                    <a:sym typeface="Symbol"/>
                  </a:rPr>
                  <a:t>Independence is an important simplifying assumption for modeling, e.g., </a:t>
                </a:r>
                <a:r>
                  <a:rPr lang="en-US" sz="2000" i="1" dirty="0">
                    <a:sym typeface="Symbol"/>
                  </a:rPr>
                  <a:t>Cavity</a:t>
                </a:r>
                <a:r>
                  <a:rPr lang="en-US" sz="2000" dirty="0">
                    <a:sym typeface="Symbol"/>
                  </a:rPr>
                  <a:t> and </a:t>
                </a:r>
                <a:r>
                  <a:rPr lang="en-US" sz="2000" i="1" dirty="0">
                    <a:sym typeface="Symbol"/>
                  </a:rPr>
                  <a:t>Weather</a:t>
                </a:r>
                <a:r>
                  <a:rPr lang="en-US" sz="2000" dirty="0">
                    <a:sym typeface="Symbol"/>
                  </a:rPr>
                  <a:t> can be assumed to be independent</a:t>
                </a: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2405105"/>
              </a:xfrm>
              <a:blipFill>
                <a:blip r:embed="rId3"/>
                <a:stretch>
                  <a:fillRect l="-696" t="-2792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55CB37F-22AF-4F04-950C-67FCE51FEA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40" r="47291"/>
          <a:stretch/>
        </p:blipFill>
        <p:spPr>
          <a:xfrm>
            <a:off x="2819400" y="3657600"/>
            <a:ext cx="3303652" cy="22107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F815721-3D74-4113-A715-38247503DFEF}"/>
              </a:ext>
            </a:extLst>
          </p:cNvPr>
          <p:cNvSpPr/>
          <p:nvPr/>
        </p:nvSpPr>
        <p:spPr>
          <a:xfrm>
            <a:off x="3064049" y="6293363"/>
            <a:ext cx="3141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 | Weather) = P(Cavity)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EE3BA8-674B-4643-938C-36745FAD1ECE}"/>
              </a:ext>
            </a:extLst>
          </p:cNvPr>
          <p:cNvSpPr/>
          <p:nvPr/>
        </p:nvSpPr>
        <p:spPr>
          <a:xfrm>
            <a:off x="3064049" y="6010042"/>
            <a:ext cx="4098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sym typeface="Symbol"/>
              </a:rPr>
              <a:t>P(Cavity, Weather) = P(Cavity)P(Weather)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D0288-B622-46EF-A06A-3FE42FBACEEA}"/>
              </a:ext>
            </a:extLst>
          </p:cNvPr>
          <p:cNvSpPr txBox="1"/>
          <p:nvPr/>
        </p:nvSpPr>
        <p:spPr>
          <a:xfrm>
            <a:off x="1133147" y="6108697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D7228F-8FA2-4F66-9741-5C06C71B60F8}"/>
              </a:ext>
            </a:extLst>
          </p:cNvPr>
          <p:cNvSpPr/>
          <p:nvPr/>
        </p:nvSpPr>
        <p:spPr>
          <a:xfrm>
            <a:off x="2667000" y="6085213"/>
            <a:ext cx="381000" cy="46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ADE6991-984C-257B-5F86-21783EAEEAD5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596B-0FF7-462D-95B2-0D158BB13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Independence: </a:t>
                </a:r>
                <a:r>
                  <a:rPr lang="en-US" dirty="0"/>
                  <a:t>The joint probability can be decomposed into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,…,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 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×…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×</m:t>
                      </m:r>
                      <m:r>
                        <a:rPr lang="en-US" b="1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𝑷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1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𝑷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𝐶𝑜𝑖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0066FF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need for each coin one parameter (chance of getting H).</a:t>
                </a:r>
              </a:p>
              <a:p>
                <a:r>
                  <a:rPr lang="en-US" dirty="0"/>
                  <a:t>Independence reduces the numbers needed to specify the joint distribution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Note: If we have identical (</a:t>
                </a:r>
                <a:r>
                  <a:rPr lang="en-US" dirty="0" err="1"/>
                  <a:t>iid</a:t>
                </a:r>
                <a:r>
                  <a:rPr lang="en-US" dirty="0"/>
                  <a:t>) coins, then we even only need  2 numbers, probability of H and number of coins.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EB35E-4571-4548-A75C-946CA277A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086350" cy="4351338"/>
              </a:xfrm>
              <a:blipFill>
                <a:blip r:embed="rId2"/>
                <a:stretch>
                  <a:fillRect l="-838" t="-1401" r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AA7EB357-945A-CFED-E9D9-115229D16BC2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09697-FEFF-993A-3E70-7798AAC60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02" y="1447800"/>
            <a:ext cx="2587943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b="1" dirty="0">
                    <a:sym typeface="Symbol"/>
                  </a:rPr>
                  <a:t>Conditional independence</a:t>
                </a:r>
                <a:r>
                  <a:rPr lang="en-US" sz="2400" dirty="0">
                    <a:sym typeface="Symbol"/>
                  </a:rPr>
                  <a:t>: A and B are </a:t>
                </a:r>
                <a:r>
                  <a:rPr lang="en-US" sz="2400" i="1" dirty="0">
                    <a:sym typeface="Symbol"/>
                  </a:rPr>
                  <a:t>conditionally independent</a:t>
                </a:r>
                <a:r>
                  <a:rPr lang="en-US" sz="2400" dirty="0">
                    <a:sym typeface="Symbol"/>
                  </a:rPr>
                  <a:t> given C (i.e., if we know c) </a:t>
                </a:r>
                <a:r>
                  <a:rPr lang="en-US" sz="2400" dirty="0" err="1">
                    <a:sym typeface="Symbol"/>
                  </a:rPr>
                  <a:t>iff</a:t>
                </a:r>
                <a:r>
                  <a:rPr lang="en-US" sz="2400" dirty="0">
                    <a:sym typeface="Symbol"/>
                  </a:rPr>
                  <a:t>  </a:t>
                </a:r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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=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𝑃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(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𝐵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 | 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𝐶</m:t>
                      </m:r>
                      <m:r>
                        <a:rPr lang="en-US" sz="240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pPr marL="0" indent="0" algn="ctr">
                  <a:buNone/>
                </a:pPr>
                <a:endParaRPr lang="en-US" sz="2000" dirty="0">
                  <a:solidFill>
                    <a:srgbClr val="0066FF"/>
                  </a:solidFill>
                  <a:sym typeface="Symbol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If the patient has a cavity, the probability that the probe catches in it does not depend on whether he/she has a toothache</a:t>
                </a:r>
              </a:p>
              <a:p>
                <a:pPr lvl="1">
                  <a:buFontTx/>
                  <a:buNone/>
                </a:pP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Toothache,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  <a:endParaRPr lang="en-US" sz="2000" dirty="0"/>
              </a:p>
              <a:p>
                <a:r>
                  <a:rPr lang="en-US" sz="2000" dirty="0"/>
                  <a:t>Therefore</a:t>
                </a:r>
                <a:r>
                  <a:rPr lang="en-US" sz="2000" i="1" dirty="0"/>
                  <a:t>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>
                    <a:solidFill>
                      <a:srgbClr val="FF0000"/>
                    </a:solidFill>
                  </a:rPr>
                  <a:t>conditionally independent</a:t>
                </a:r>
                <a:r>
                  <a:rPr lang="en-US" sz="2000" dirty="0"/>
                  <a:t>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r>
                  <a:rPr lang="en-US" sz="2000" dirty="0"/>
                  <a:t>Likewise,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</a:t>
                </a:r>
                <a:r>
                  <a:rPr lang="en-US" sz="2000" i="1" dirty="0"/>
                  <a:t> </a:t>
                </a:r>
                <a:r>
                  <a:rPr lang="en-US" sz="2000" dirty="0"/>
                  <a:t>is conditionally independent of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Catch</a:t>
                </a:r>
                <a:r>
                  <a:rPr lang="en-US" sz="2000" i="1" dirty="0"/>
                  <a:t> </a:t>
                </a:r>
                <a:r>
                  <a:rPr lang="en-US" sz="2000" dirty="0"/>
                  <a:t>given 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Cavity</a:t>
                </a:r>
              </a:p>
              <a:p>
                <a:pPr>
                  <a:buNone/>
                </a:pPr>
                <a:r>
                  <a:rPr lang="en-US" sz="2000" i="1" dirty="0">
                    <a:solidFill>
                      <a:srgbClr val="0066FF"/>
                    </a:solidFill>
                  </a:rPr>
                  <a:t>	  </a:t>
                </a:r>
                <a:r>
                  <a:rPr lang="en-US" sz="2000" dirty="0">
                    <a:solidFill>
                      <a:srgbClr val="0066FF"/>
                    </a:solidFill>
                  </a:rPr>
                  <a:t>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Catch,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 = P(</a:t>
                </a:r>
                <a:r>
                  <a:rPr lang="en-US" sz="2000" i="1" dirty="0">
                    <a:solidFill>
                      <a:srgbClr val="0066FF"/>
                    </a:solidFill>
                  </a:rPr>
                  <a:t>Toothache | Cavity</a:t>
                </a:r>
                <a:r>
                  <a:rPr lang="en-US" sz="20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575175"/>
              </a:xfrm>
              <a:blipFill>
                <a:blip r:embed="rId3"/>
                <a:stretch>
                  <a:fillRect l="-850" t="-2130" r="-309" b="-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9359EF-7D30-4B8C-879F-84423C51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36" r="68951" b="463"/>
          <a:stretch/>
        </p:blipFill>
        <p:spPr>
          <a:xfrm>
            <a:off x="1308775" y="3414336"/>
            <a:ext cx="1946108" cy="71312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C650BD-ADE0-45F2-AA6B-87C5538D0D0C}"/>
              </a:ext>
            </a:extLst>
          </p:cNvPr>
          <p:cNvGrpSpPr/>
          <p:nvPr/>
        </p:nvGrpSpPr>
        <p:grpSpPr>
          <a:xfrm>
            <a:off x="5029200" y="3352800"/>
            <a:ext cx="3276600" cy="815392"/>
            <a:chOff x="5029200" y="3352800"/>
            <a:chExt cx="3276600" cy="8153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5BE76A-3E9A-4557-8BD9-F23C092B8B10}"/>
                </a:ext>
              </a:extLst>
            </p:cNvPr>
            <p:cNvSpPr/>
            <p:nvPr/>
          </p:nvSpPr>
          <p:spPr>
            <a:xfrm>
              <a:off x="5029200" y="3631532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1326403-254B-47A6-AF3F-9B885500DE74}"/>
                </a:ext>
              </a:extLst>
            </p:cNvPr>
            <p:cNvSpPr/>
            <p:nvPr/>
          </p:nvSpPr>
          <p:spPr>
            <a:xfrm>
              <a:off x="6705600" y="3352800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BF4BC5-A939-4EDB-8C93-DCE74323EAC4}"/>
                </a:ext>
              </a:extLst>
            </p:cNvPr>
            <p:cNvSpPr/>
            <p:nvPr/>
          </p:nvSpPr>
          <p:spPr>
            <a:xfrm>
              <a:off x="6813222" y="388946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5D88FA-99FA-42C2-9226-DDC593BB68D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 flipV="1">
              <a:off x="6248400" y="3492166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A12603-8908-4F21-AA00-026721A772BE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248400" y="3770898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F019839-93C3-4C96-9667-E1214AC6AF50}"/>
              </a:ext>
            </a:extLst>
          </p:cNvPr>
          <p:cNvSpPr/>
          <p:nvPr/>
        </p:nvSpPr>
        <p:spPr>
          <a:xfrm>
            <a:off x="3962400" y="3570163"/>
            <a:ext cx="564822" cy="3972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BCC6-CF66-457C-ABF8-C0E65135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Decomposition of the Joint Probability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Conditional independence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using the chain rule: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</a:p>
              <a:p>
                <a:pPr marL="342900" lvl="1" indent="0">
                  <a:buNone/>
                </a:pP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(Toothache,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Catch, Cavity) = </a:t>
                </a:r>
                <a:br>
                  <a:rPr lang="en-US" sz="2000" dirty="0">
                    <a:solidFill>
                      <a:srgbClr val="0066FF"/>
                    </a:solidFill>
                  </a:rPr>
                </a:b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(Cavity) P(Catch | Cavity) </a:t>
                </a:r>
                <a:r>
                  <a:rPr lang="en-US" sz="2000" b="1" dirty="0">
                    <a:solidFill>
                      <a:srgbClr val="0066FF"/>
                    </a:solidFill>
                  </a:rPr>
                  <a:t>P</a:t>
                </a:r>
                <a:r>
                  <a:rPr lang="en-US" sz="2000" dirty="0">
                    <a:solidFill>
                      <a:srgbClr val="0066FF"/>
                    </a:solidFill>
                  </a:rPr>
                  <a:t>(Toothache | Cavity)</a:t>
                </a:r>
              </a:p>
              <a:p>
                <a:endParaRPr lang="en-US" dirty="0"/>
              </a:p>
              <a:p>
                <a:r>
                  <a:rPr lang="en-US" dirty="0"/>
                  <a:t>The full joint probability distribution needs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−1=7</m:t>
                    </m:r>
                  </m:oMath>
                </a14:m>
                <a:r>
                  <a:rPr lang="en-US" dirty="0"/>
                  <a:t> independent numbers (-1 because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numbers have to sum up to 1).</a:t>
                </a:r>
              </a:p>
              <a:p>
                <a:r>
                  <a:rPr lang="en-US" dirty="0"/>
                  <a:t>Conditional independence reduces this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1+2+2=5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many practical applications, conditional independence reduces the space requirements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CBABB-345F-441B-B013-D08B92B91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85699"/>
                <a:ext cx="7600950" cy="3676901"/>
              </a:xfrm>
              <a:blipFill>
                <a:blip r:embed="rId2"/>
                <a:stretch>
                  <a:fillRect l="-561" t="-2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4A5542-5976-4F98-A05F-28FF9D9CB56A}"/>
              </a:ext>
            </a:extLst>
          </p:cNvPr>
          <p:cNvGrpSpPr/>
          <p:nvPr/>
        </p:nvGrpSpPr>
        <p:grpSpPr>
          <a:xfrm>
            <a:off x="5257800" y="1546808"/>
            <a:ext cx="3276600" cy="815392"/>
            <a:chOff x="5638800" y="1546808"/>
            <a:chExt cx="3276600" cy="81539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8A255B-0EC3-4108-B28C-A40BC73D03B1}"/>
                </a:ext>
              </a:extLst>
            </p:cNvPr>
            <p:cNvSpPr/>
            <p:nvPr/>
          </p:nvSpPr>
          <p:spPr>
            <a:xfrm>
              <a:off x="5638800" y="1825540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Cavity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85CA885-C0D2-4624-8C60-97ADC2DE1650}"/>
                </a:ext>
              </a:extLst>
            </p:cNvPr>
            <p:cNvSpPr/>
            <p:nvPr/>
          </p:nvSpPr>
          <p:spPr>
            <a:xfrm>
              <a:off x="7315200" y="1546808"/>
              <a:ext cx="1600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Toothache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7E6A869-0635-464F-A566-B564708C6DD2}"/>
                </a:ext>
              </a:extLst>
            </p:cNvPr>
            <p:cNvSpPr/>
            <p:nvPr/>
          </p:nvSpPr>
          <p:spPr>
            <a:xfrm>
              <a:off x="7422822" y="2083468"/>
              <a:ext cx="1219200" cy="278732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Catch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E420DE4-F7C8-4C10-9B20-8B8C54193E2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 flipV="1">
              <a:off x="6858000" y="1686174"/>
              <a:ext cx="457200" cy="278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E4F0A4-3DA0-4BEF-B897-04DC0AF5F424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858000" y="1964906"/>
              <a:ext cx="564822" cy="257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B7255E-7159-45FC-AA1E-E48A77B9A615}"/>
              </a:ext>
            </a:extLst>
          </p:cNvPr>
          <p:cNvCxnSpPr>
            <a:cxnSpLocks/>
          </p:cNvCxnSpPr>
          <p:nvPr/>
        </p:nvCxnSpPr>
        <p:spPr>
          <a:xfrm flipH="1">
            <a:off x="5867400" y="2362200"/>
            <a:ext cx="609600" cy="4958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A57D09-BB12-413C-A655-6D7C293A339E}"/>
              </a:ext>
            </a:extLst>
          </p:cNvPr>
          <p:cNvGrpSpPr/>
          <p:nvPr/>
        </p:nvGrpSpPr>
        <p:grpSpPr>
          <a:xfrm>
            <a:off x="5112078" y="3048000"/>
            <a:ext cx="533400" cy="152400"/>
            <a:chOff x="5105400" y="3505200"/>
            <a:chExt cx="533400" cy="304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DE84-B2BA-4D0F-9054-E8E4C1E251D6}"/>
                </a:ext>
              </a:extLst>
            </p:cNvPr>
            <p:cNvCxnSpPr/>
            <p:nvPr/>
          </p:nvCxnSpPr>
          <p:spPr>
            <a:xfrm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FEBBFC-2719-463F-BD0D-B36A17A10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3505200"/>
              <a:ext cx="533400" cy="3048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BE7DA9-C3C0-43E0-9C8A-D347B3E01B11}"/>
              </a:ext>
            </a:extLst>
          </p:cNvPr>
          <p:cNvSpPr txBox="1"/>
          <p:nvPr/>
        </p:nvSpPr>
        <p:spPr>
          <a:xfrm>
            <a:off x="671239" y="5496496"/>
            <a:ext cx="69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Chain rule:  Example for 4 variables.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F39591-D675-4483-9B89-82488FFAE46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311584" y="5820527"/>
            <a:ext cx="6231694" cy="9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8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2" descr="Uncertainty Reigns Supreme for Fixed-Income Investors in 2015 | CFA  Institute Enterprising Investor">
            <a:extLst>
              <a:ext uri="{FF2B5EF4-FFF2-40B4-BE49-F238E27FC236}">
                <a16:creationId xmlns:a16="http://schemas.microsoft.com/office/drawing/2014/main" id="{B9B2A075-F2D3-44D8-81EC-37A25B42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553" y="-533400"/>
            <a:ext cx="9334500" cy="933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24DE5E-4E5F-49A4-B0FD-A1DB2632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867400"/>
            <a:ext cx="7886700" cy="871537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Bayesian Decision Making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2700" b="1" dirty="0" err="1">
                <a:solidFill>
                  <a:schemeClr val="bg1"/>
                </a:solidFill>
              </a:rPr>
              <a:t>Making</a:t>
            </a:r>
            <a:r>
              <a:rPr lang="en-US" sz="2700" b="1" dirty="0">
                <a:solidFill>
                  <a:schemeClr val="bg1"/>
                </a:solidFill>
              </a:rPr>
              <a:t> Decisions under Uncertainty based on Evidence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BF845840-3D1F-509C-8BCB-EB19FF2CCE3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Under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Probabilities</a:t>
                </a:r>
                <a:r>
                  <a:rPr lang="en-US" dirty="0"/>
                  <a:t>: Suppose the agent believes the following:</a:t>
                </a:r>
              </a:p>
              <a:p>
                <a:pPr lvl="1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𝑔𝑒𝑡𝑠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0.04 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0.80 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120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</m:t>
                      </m:r>
                    </m:oMath>
                  </m:oMathPara>
                </a14:m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1440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𝑔𝑒𝑡𝑠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𝑡h𝑒𝑟𝑒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0.9999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action should the agent choose?</a:t>
                </a:r>
              </a:p>
              <a:p>
                <a:pPr lvl="1"/>
                <a:r>
                  <a:rPr lang="en-US" dirty="0"/>
                  <a:t>Depends on </a:t>
                </a:r>
                <a:r>
                  <a:rPr lang="en-US" b="1" dirty="0">
                    <a:solidFill>
                      <a:srgbClr val="FF0000"/>
                    </a:solidFill>
                  </a:rPr>
                  <a:t>preferences</a:t>
                </a:r>
                <a:r>
                  <a:rPr lang="en-US" dirty="0"/>
                  <a:t> for missing flight vs. time spent waiting</a:t>
                </a:r>
              </a:p>
              <a:p>
                <a:pPr lvl="1"/>
                <a:r>
                  <a:rPr lang="en-US" dirty="0"/>
                  <a:t>Encapsulated by a utility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𝑎𝑐𝑡𝑖𝑜𝑛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agent should choose the action that maximizes the </a:t>
                </a:r>
                <a:r>
                  <a:rPr lang="en-US" b="1" dirty="0">
                    <a:solidFill>
                      <a:srgbClr val="FF0000"/>
                    </a:solidFill>
                  </a:rPr>
                  <a:t>expected utility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900" i="1" dirty="0" err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[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𝑠𝑢𝑐𝑐𝑒𝑒𝑑𝑠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)+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9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9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𝑓𝑎𝑖𝑙𝑠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) ]</m:t>
                      </m:r>
                    </m:oMath>
                  </m:oMathPara>
                </a14:m>
                <a:endParaRPr lang="en-US" sz="1900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Utility theory </a:t>
                </a:r>
                <a:r>
                  <a:rPr lang="en-US" dirty="0"/>
                  <a:t>is used to represent and infer preferences.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Decision theory = probability theory + utility theory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3"/>
                <a:stretch>
                  <a:fillRect l="-696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ee the source image">
            <a:extLst>
              <a:ext uri="{FF2B5EF4-FFF2-40B4-BE49-F238E27FC236}">
                <a16:creationId xmlns:a16="http://schemas.microsoft.com/office/drawing/2014/main" id="{E110CFA9-A60C-4CF9-AA46-896F9F0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1" y="1447800"/>
            <a:ext cx="2681289" cy="268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1AA73DF3-6BBA-FC43-85BF-0437F78B7AC9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the agent has to guess the value of an unobserved </a:t>
                </a:r>
                <a:r>
                  <a:rPr lang="en-US" sz="24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given some observed </a:t>
                </a:r>
                <a:r>
                  <a:rPr lang="en-US" sz="2400" i="1" dirty="0"/>
                  <a:t>evidence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we assume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probabilistically causes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lvl="1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Examples: </a:t>
                </a:r>
              </a:p>
              <a:p>
                <a:pPr marL="342900" lvl="1" indent="0">
                  <a:buNone/>
                </a:pPr>
                <a:br>
                  <a:rPr lang="en-US" sz="21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giraffe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hippo</m:t>
                    </m:r>
                    <m:r>
                      <a:rPr lang="en-US" sz="21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image features </a:t>
                </a:r>
                <a:br>
                  <a:rPr lang="en-US" sz="2100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100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1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100" dirty="0">
                    <a:solidFill>
                      <a:srgbClr val="7030A0"/>
                    </a:solidFill>
                  </a:rPr>
                  <a:t>e = email message</a:t>
                </a:r>
              </a:p>
              <a:p>
                <a:pPr lvl="1"/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What is the best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1800" dirty="0"/>
                  <a:t>Notation: We use 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800" dirty="0"/>
                  <a:t> for an estimate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for the best estimate.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419600"/>
              </a:xfrm>
              <a:blipFill>
                <a:blip r:embed="rId3"/>
                <a:stretch>
                  <a:fillRect l="-1236" t="-2621" b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Bayes’ Decision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9676" y="1524000"/>
                <a:ext cx="7886700" cy="419100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/>
                <a:r>
                  <a:rPr lang="en-US" sz="2400" dirty="0"/>
                  <a:t>Assumption: The agent has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loss function</a:t>
                </a:r>
                <a:r>
                  <a:rPr lang="en-US" sz="2400" dirty="0"/>
                  <a:t>, which is 0 if the value of X (x) is guessed correctly, and 1 otherwise.</a:t>
                </a:r>
              </a:p>
              <a:p>
                <a:pPr marL="457200" indent="-457200"/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.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457200" indent="-457200"/>
                <a:endParaRPr lang="en-US" sz="2400" dirty="0"/>
              </a:p>
              <a:p>
                <a:pPr marL="457200" indent="-457200"/>
                <a:r>
                  <a:rPr lang="en-US" sz="2400" dirty="0"/>
                  <a:t>The value for X that minimizes the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expected loss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one that has the greatest posterior probability given the evidence.</a:t>
                </a:r>
              </a:p>
              <a:p>
                <a:pPr marL="0" indent="0">
                  <a:buNone/>
                </a:pPr>
                <a:br>
                  <a:rPr lang="en-US" sz="2400" dirty="0"/>
                </a:br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 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often written as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br>
                  <a:rPr lang="en-US" sz="2400" dirty="0">
                    <a:solidFill>
                      <a:srgbClr val="0066FF"/>
                    </a:solidFill>
                  </a:rPr>
                </a:br>
                <a:endParaRPr lang="en-US" sz="2400" dirty="0">
                  <a:solidFill>
                    <a:srgbClr val="0066FF"/>
                  </a:solidFill>
                </a:endParaRPr>
              </a:p>
              <a:p>
                <a:pPr marL="457200" indent="-457200"/>
                <a:r>
                  <a:rPr lang="en-US" sz="2400" dirty="0"/>
                  <a:t>This is called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MAP</a:t>
                </a:r>
                <a:r>
                  <a:rPr lang="en-US" sz="2400" dirty="0"/>
                  <a:t> (maximum a posteriori) decision.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676" y="1524000"/>
                <a:ext cx="7886700" cy="4191000"/>
              </a:xfrm>
              <a:blipFill>
                <a:blip r:embed="rId3"/>
                <a:stretch>
                  <a:fillRect l="-927" t="-247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8617504-1D9C-5288-DBD0-08D5B584821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2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Maximum A Posteriori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Use the value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br>
                  <a:rPr lang="en-US" sz="2800" dirty="0"/>
                </a:br>
                <a:endParaRPr lang="en-US" sz="10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  <a:p>
                <a:pP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02" name="Object 2"/>
              <p:cNvSpPr txBox="1"/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360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3236627"/>
                <a:ext cx="6553200" cy="155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623ABAC1-8523-4AC7-83B4-557F0AF0724C}"/>
              </a:ext>
            </a:extLst>
          </p:cNvPr>
          <p:cNvSpPr/>
          <p:nvPr/>
        </p:nvSpPr>
        <p:spPr>
          <a:xfrm rot="5400000">
            <a:off x="7039300" y="5445605"/>
            <a:ext cx="228602" cy="9748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16C4A35-AEA5-4CA2-A1F5-570076182D64}"/>
              </a:ext>
            </a:extLst>
          </p:cNvPr>
          <p:cNvSpPr/>
          <p:nvPr/>
        </p:nvSpPr>
        <p:spPr>
          <a:xfrm rot="5400000" flipH="1">
            <a:off x="6308178" y="2863277"/>
            <a:ext cx="217550" cy="6065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F6D16-48D6-49A8-8E20-473182579280}"/>
              </a:ext>
            </a:extLst>
          </p:cNvPr>
          <p:cNvSpPr txBox="1"/>
          <p:nvPr/>
        </p:nvSpPr>
        <p:spPr>
          <a:xfrm>
            <a:off x="6489700" y="604286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2BC84-A96B-4B2F-B320-4C152D9BBA20}"/>
              </a:ext>
            </a:extLst>
          </p:cNvPr>
          <p:cNvSpPr txBox="1"/>
          <p:nvPr/>
        </p:nvSpPr>
        <p:spPr>
          <a:xfrm>
            <a:off x="5656232" y="2622681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CFBA34E-A898-4B8E-BC31-207786DD81F2}"/>
              </a:ext>
            </a:extLst>
          </p:cNvPr>
          <p:cNvSpPr/>
          <p:nvPr/>
        </p:nvSpPr>
        <p:spPr>
          <a:xfrm rot="16200000" flipV="1">
            <a:off x="3000955" y="29125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C323A-2B5B-4A80-B64B-20685B18B124}"/>
              </a:ext>
            </a:extLst>
          </p:cNvPr>
          <p:cNvSpPr txBox="1"/>
          <p:nvPr/>
        </p:nvSpPr>
        <p:spPr>
          <a:xfrm>
            <a:off x="2126214" y="27432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/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741410FA-E26A-450C-824A-46A5A7E6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5410200"/>
                <a:ext cx="3237178" cy="6371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/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dirty="0"/>
                  <a:t>For comparison: the maximum likelihood decision ignores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EE147-DAF6-485C-8FE2-3E8FC35B0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34000"/>
                <a:ext cx="4095750" cy="707886"/>
              </a:xfrm>
              <a:prstGeom prst="rect">
                <a:avLst/>
              </a:prstGeom>
              <a:blipFill>
                <a:blip r:embed="rId6"/>
                <a:stretch>
                  <a:fillRect l="-1488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6D493-C781-4620-B42D-483688A632DC}"/>
              </a:ext>
            </a:extLst>
          </p:cNvPr>
          <p:cNvCxnSpPr/>
          <p:nvPr/>
        </p:nvCxnSpPr>
        <p:spPr>
          <a:xfrm>
            <a:off x="400050" y="5181600"/>
            <a:ext cx="828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/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is fixed for a given example.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1D26D435-B2EE-48E4-B7D1-F128A89AFE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532" y="3096194"/>
                <a:ext cx="1752994" cy="902172"/>
              </a:xfrm>
              <a:prstGeom prst="wedgeRectCallout">
                <a:avLst>
                  <a:gd name="adj1" fmla="val -98437"/>
                  <a:gd name="adj2" fmla="val 39000"/>
                </a:avLst>
              </a:prstGeom>
              <a:blipFill>
                <a:blip r:embed="rId7"/>
                <a:stretch>
                  <a:fillRect r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61486480-2688-6752-26BF-4583675F699D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943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MAP: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that has the highest (maximum) posterior probability given the evidence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∈ {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zebra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dog</m:t>
                    </m:r>
                    <m:r>
                      <m:rPr>
                        <m:nor/>
                      </m:rPr>
                      <a:rPr lang="en-US" sz="240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cat</m:t>
                    </m:r>
                    <m:r>
                      <a:rPr lang="en-US" sz="2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},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e = stripes</a:t>
                </a: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endParaRPr lang="en-US" sz="9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  <a:p>
                <a:pPr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3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/>
              <p:nvPr/>
            </p:nvSpPr>
            <p:spPr>
              <a:xfrm>
                <a:off x="628650" y="5348089"/>
                <a:ext cx="79844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likelihood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stripes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i="0" dirty="0" err="1" smtClean="0">
                        <a:latin typeface="Cambria Math" panose="02040503050406030204" pitchFamily="18" charset="0"/>
                      </a:rPr>
                      <m:t>zebra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the highest, but it also depends on the prior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0" dirty="0" smtClean="0">
                            <a:latin typeface="Cambria Math" panose="02040503050406030204" pitchFamily="18" charset="0"/>
                          </a:rPr>
                          <m:t>zebra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 chance that we see a zebra (which would be a lot higher in a zoo than in downtown Dallas).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73AB74-CD3D-4B3A-B475-D1F1FD34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348089"/>
                <a:ext cx="7984464" cy="1015663"/>
              </a:xfrm>
              <a:prstGeom prst="rect">
                <a:avLst/>
              </a:prstGeom>
              <a:blipFill>
                <a:blip r:embed="rId4"/>
                <a:stretch>
                  <a:fillRect l="-763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/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noFill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fName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stripes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𝑠𝑡𝑟𝑖𝑝𝑒𝑠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		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stripes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bject 2">
                <a:extLst>
                  <a:ext uri="{FF2B5EF4-FFF2-40B4-BE49-F238E27FC236}">
                    <a16:creationId xmlns:a16="http://schemas.microsoft.com/office/drawing/2014/main" id="{456317F6-66C6-4697-B430-7414DFA0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3465227"/>
                <a:ext cx="6553200" cy="15589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A9A41499-03F7-4E86-822F-191DC881F469}"/>
              </a:ext>
            </a:extLst>
          </p:cNvPr>
          <p:cNvSpPr/>
          <p:nvPr/>
        </p:nvSpPr>
        <p:spPr>
          <a:xfrm rot="5400000">
            <a:off x="7109828" y="4340570"/>
            <a:ext cx="208202" cy="55945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27124F-E976-47A6-A8BA-8A987054D4ED}"/>
              </a:ext>
            </a:extLst>
          </p:cNvPr>
          <p:cNvSpPr txBox="1"/>
          <p:nvPr/>
        </p:nvSpPr>
        <p:spPr>
          <a:xfrm>
            <a:off x="5486400" y="4659077"/>
            <a:ext cx="1397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likelihood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BB7A957-E244-4973-8948-BF4448834459}"/>
              </a:ext>
            </a:extLst>
          </p:cNvPr>
          <p:cNvSpPr/>
          <p:nvPr/>
        </p:nvSpPr>
        <p:spPr>
          <a:xfrm rot="16200000" flipV="1">
            <a:off x="3254625" y="3141127"/>
            <a:ext cx="297620" cy="86327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DDDB7-EC02-48C9-BA06-67476E7B34C3}"/>
              </a:ext>
            </a:extLst>
          </p:cNvPr>
          <p:cNvSpPr txBox="1"/>
          <p:nvPr/>
        </p:nvSpPr>
        <p:spPr>
          <a:xfrm>
            <a:off x="2507214" y="2971800"/>
            <a:ext cx="2047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 Prob.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4D7558-B4B4-4665-A713-2A71C971CFFB}"/>
              </a:ext>
            </a:extLst>
          </p:cNvPr>
          <p:cNvCxnSpPr/>
          <p:nvPr/>
        </p:nvCxnSpPr>
        <p:spPr>
          <a:xfrm>
            <a:off x="5512459" y="4587342"/>
            <a:ext cx="142174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AF6B8-9F70-465A-8264-5BB742A8946E}"/>
              </a:ext>
            </a:extLst>
          </p:cNvPr>
          <p:cNvSpPr txBox="1"/>
          <p:nvPr/>
        </p:nvSpPr>
        <p:spPr>
          <a:xfrm>
            <a:off x="6999176" y="4733805"/>
            <a:ext cx="1521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 Prob.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B266A29-C073-D54E-7A53-7522E57498C5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</m:t>
                    </m:r>
                    <m:r>
                      <a:rPr lang="en-US" sz="2400" i="1" baseline="-25000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1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, …, 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𝐹𝑛</m:t>
                    </m:r>
                    <m:r>
                      <a:rPr lang="en-US" sz="2400" i="1" dirty="0">
                        <a:latin typeface="Cambria Math" panose="02040503050406030204" pitchFamily="18" charset="0"/>
                        <a:sym typeface="Symbol"/>
                      </a:rPr>
                      <m:t> </m:t>
                    </m:r>
                  </m:oMath>
                </a14:m>
                <a:r>
                  <a:rPr lang="en-US" sz="2400" dirty="0">
                    <a:sym typeface="Symbol"/>
                  </a:rPr>
                  <a:t>that we want to use to decide on an underlying hypothesis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sym typeface="Symbol"/>
                      </a:rPr>
                      <m:t>𝐻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If each feature can take on k values, how many entries are in the joint probability table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ym typeface="Symbol"/>
                  </a:rPr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2">
            <a:extLst>
              <a:ext uri="{FF2B5EF4-FFF2-40B4-BE49-F238E27FC236}">
                <a16:creationId xmlns:a16="http://schemas.microsoft.com/office/drawing/2014/main" id="{6157FA4E-59A8-49E9-90C5-A081D7645169}"/>
              </a:ext>
            </a:extLst>
          </p:cNvPr>
          <p:cNvSpPr txBox="1"/>
          <p:nvPr/>
        </p:nvSpPr>
        <p:spPr bwMode="auto">
          <a:xfrm>
            <a:off x="1746250" y="3517900"/>
            <a:ext cx="5649913" cy="511175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48175B22-6475-9BDB-ADCF-86C2AF7349A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>
                    <a:sym typeface="Symbol"/>
                  </a:rPr>
                  <a:t>Suppose we have many different types of observations (evidence, symptoms, features)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1</a:t>
                </a:r>
                <a:r>
                  <a:rPr lang="en-US" sz="2400" dirty="0">
                    <a:solidFill>
                      <a:srgbClr val="0066FF"/>
                    </a:solidFill>
                    <a:sym typeface="Symbol"/>
                  </a:rPr>
                  <a:t>, …,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F</a:t>
                </a:r>
                <a:r>
                  <a:rPr lang="en-US" sz="2400" baseline="-25000" dirty="0">
                    <a:solidFill>
                      <a:srgbClr val="0066FF"/>
                    </a:solidFill>
                    <a:sym typeface="Symbol"/>
                  </a:rPr>
                  <a:t>n</a:t>
                </a:r>
                <a:r>
                  <a:rPr lang="en-US" sz="2400" dirty="0">
                    <a:sym typeface="Symbol"/>
                  </a:rPr>
                  <a:t> that we want to use to obtain evidence about an underlying hypothesis </a:t>
                </a:r>
                <a:r>
                  <a:rPr lang="en-US" sz="2400" i="1" dirty="0">
                    <a:solidFill>
                      <a:srgbClr val="0066FF"/>
                    </a:solidFill>
                    <a:sym typeface="Symbol"/>
                  </a:rPr>
                  <a:t>H</a:t>
                </a:r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MAP decision involves estimating</a:t>
                </a:r>
                <a:br>
                  <a:rPr lang="en-US" sz="2400" dirty="0">
                    <a:sym typeface="Symbol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)∝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,…, 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ym typeface="Symbol"/>
                  </a:rPr>
                </a:br>
                <a:endParaRPr lang="en-US" sz="2400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Issue</a:t>
                </a:r>
                <a:r>
                  <a:rPr lang="en-US" sz="2400" dirty="0">
                    <a:sym typeface="Symbol"/>
                  </a:rPr>
                  <a:t>: The likelihood table size grows exponentially with the number of features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.</a:t>
                </a:r>
              </a:p>
              <a:p>
                <a:endParaRPr lang="en-US" sz="2400" dirty="0">
                  <a:sym typeface="Symbol"/>
                </a:endParaRPr>
              </a:p>
              <a:p>
                <a:r>
                  <a:rPr lang="en-US" sz="2400" dirty="0">
                    <a:sym typeface="Symbol"/>
                  </a:rPr>
                  <a:t>We can make the </a:t>
                </a:r>
                <a:r>
                  <a:rPr lang="en-US" sz="2400" b="1" dirty="0">
                    <a:solidFill>
                      <a:srgbClr val="FF0000"/>
                    </a:solidFill>
                    <a:sym typeface="Symbol"/>
                  </a:rPr>
                  <a:t>simplifying assumption </a:t>
                </a:r>
                <a:r>
                  <a:rPr lang="en-US" sz="2400" dirty="0">
                    <a:sym typeface="Symbol"/>
                  </a:rPr>
                  <a:t>that the different </a:t>
                </a:r>
                <a:r>
                  <a:rPr lang="en-US" sz="2400" b="1" dirty="0">
                    <a:sym typeface="Symbol"/>
                  </a:rPr>
                  <a:t>features are conditionally independent </a:t>
                </a:r>
                <a:r>
                  <a:rPr lang="en-US" sz="2400" b="1" i="1" dirty="0">
                    <a:sym typeface="Symbol"/>
                  </a:rPr>
                  <a:t>given the hypothesis</a:t>
                </a:r>
                <a:r>
                  <a:rPr lang="en-US" sz="2400" dirty="0">
                    <a:sym typeface="Symbol"/>
                  </a:rPr>
                  <a:t> reduces the joint probability distribution table to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Symbol"/>
                      </a:rPr>
                      <m:t>𝑛</m:t>
                    </m:r>
                  </m:oMath>
                </a14:m>
                <a:r>
                  <a:rPr lang="en-US" sz="2400" dirty="0">
                    <a:sym typeface="Symbol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>
                  <a:sym typeface="Symbol"/>
                </a:endParaRPr>
              </a:p>
              <a:p>
                <a:endParaRPr lang="en-US" sz="2700" dirty="0">
                  <a:sym typeface="Symbol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67249"/>
              </a:xfrm>
              <a:blipFill>
                <a:blip r:embed="rId3"/>
                <a:stretch>
                  <a:fillRect l="-850" t="-1567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3">
            <a:extLst>
              <a:ext uri="{FF2B5EF4-FFF2-40B4-BE49-F238E27FC236}">
                <a16:creationId xmlns:a16="http://schemas.microsoft.com/office/drawing/2014/main" id="{D9BB3E28-8053-4F94-AD91-F08F04BFBE86}"/>
              </a:ext>
            </a:extLst>
          </p:cNvPr>
          <p:cNvSpPr txBox="1"/>
          <p:nvPr/>
        </p:nvSpPr>
        <p:spPr bwMode="auto">
          <a:xfrm>
            <a:off x="2286000" y="5410200"/>
            <a:ext cx="4572000" cy="112394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DC0E1F1D-D6B4-DA5F-4F80-8FDCC4C72D5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64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The hypothesis can be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lang="en-US" sz="2400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the evidence is the message.</a:t>
                </a:r>
              </a:p>
              <a:p>
                <a:r>
                  <a:rPr lang="en-US" sz="2400" b="1" dirty="0"/>
                  <a:t>MAP decision: </a:t>
                </a:r>
                <a:r>
                  <a:rPr lang="en-US" sz="2400" dirty="0"/>
                  <a:t>to minimize the probability of error, we should classify a message as spam if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¬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spam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nor/>
                      </m:rPr>
                      <a:rPr lang="en-US" i="0" dirty="0">
                        <a:latin typeface="Cambria Math" panose="02040503050406030204" pitchFamily="18" charset="0"/>
                      </a:rPr>
                      <m:t>message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>
                  <a:buNone/>
                </a:pPr>
                <a:endParaRPr lang="en-US" sz="2000" dirty="0">
                  <a:cs typeface="Times New Roman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603375"/>
              </a:xfrm>
              <a:blipFill>
                <a:blip r:embed="rId3"/>
                <a:stretch>
                  <a:fillRect l="-850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DC530-410C-4587-ABF6-04D8C9AA006C}"/>
              </a:ext>
            </a:extLst>
          </p:cNvPr>
          <p:cNvSpPr txBox="1"/>
          <p:nvPr/>
        </p:nvSpPr>
        <p:spPr>
          <a:xfrm>
            <a:off x="5945187" y="6017308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do we represent the messages?</a:t>
            </a: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AF6477B6-999D-C6D0-03F9-B13D5269D9FE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Processing: Bag of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Represent a document features as binary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Each element represents the event that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present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1) or not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= 0) .</a:t>
                </a:r>
              </a:p>
              <a:p>
                <a:pPr marL="0" indent="0">
                  <a:buNone/>
                </a:pPr>
                <a:r>
                  <a:rPr lang="en-US" sz="2000" dirty="0"/>
                  <a:t>Simplifications:</a:t>
                </a:r>
              </a:p>
              <a:p>
                <a:pPr lvl="1"/>
                <a:r>
                  <a:rPr lang="en-US" sz="1700" dirty="0"/>
                  <a:t>The order of the words in the message is ignored.</a:t>
                </a:r>
              </a:p>
              <a:p>
                <a:pPr lvl="1"/>
                <a:r>
                  <a:rPr lang="en-US" sz="1700" dirty="0"/>
                  <a:t>How often a word is repeated is ignored.</a:t>
                </a: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7886700" cy="4351338"/>
              </a:xfrm>
              <a:blipFill>
                <a:blip r:embed="rId3"/>
                <a:stretch>
                  <a:fillRect l="-773" t="-1543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6">
            <a:extLst>
              <a:ext uri="{FF2B5EF4-FFF2-40B4-BE49-F238E27FC236}">
                <a16:creationId xmlns:a16="http://schemas.microsoft.com/office/drawing/2014/main" id="{12ECA72A-86F7-4B32-90EB-525F4CE28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6387" y="3657600"/>
            <a:ext cx="3962400" cy="28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319CECE0-5739-4069-99AC-B1A32C01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1187" y="4191000"/>
            <a:ext cx="4570413" cy="16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tar: 5 Points 3">
            <a:extLst>
              <a:ext uri="{FF2B5EF4-FFF2-40B4-BE49-F238E27FC236}">
                <a16:creationId xmlns:a16="http://schemas.microsoft.com/office/drawing/2014/main" id="{A10411A1-ED15-9724-A3AE-9470DCF4638C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Spam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we assume that each word is conditionally independent of the others given message class (spam or not spam), then we can use a naïve Bayes classifier.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Object 3"/>
              <p:cNvSpPr txBox="1"/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message</m:t>
                      </m:r>
                      <m:r>
                        <m:rPr>
                          <m:nor/>
                        </m:rPr>
                        <a:rPr 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93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063" y="3089274"/>
                <a:ext cx="8339137" cy="12968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/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3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ctrlP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sz="3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bject 2">
                <a:extLst>
                  <a:ext uri="{FF2B5EF4-FFF2-40B4-BE49-F238E27FC236}">
                    <a16:creationId xmlns:a16="http://schemas.microsoft.com/office/drawing/2014/main" id="{52CF8CEE-EF4F-4621-9FA2-FDB92FBE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375" y="4386263"/>
                <a:ext cx="8221663" cy="1219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741A433A-A2CE-4FE9-B82A-36EE25315537}"/>
              </a:ext>
            </a:extLst>
          </p:cNvPr>
          <p:cNvSpPr/>
          <p:nvPr/>
        </p:nvSpPr>
        <p:spPr>
          <a:xfrm rot="5400000">
            <a:off x="3258476" y="5090316"/>
            <a:ext cx="228471" cy="80182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04DB3-EDDF-410D-B9FD-383A29FC312F}"/>
              </a:ext>
            </a:extLst>
          </p:cNvPr>
          <p:cNvSpPr txBox="1"/>
          <p:nvPr/>
        </p:nvSpPr>
        <p:spPr>
          <a:xfrm>
            <a:off x="3008835" y="5650514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prior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821044-8182-47BB-9180-22B1E098F60A}"/>
              </a:ext>
            </a:extLst>
          </p:cNvPr>
          <p:cNvSpPr/>
          <p:nvPr/>
        </p:nvSpPr>
        <p:spPr>
          <a:xfrm rot="5400000">
            <a:off x="1570648" y="4390048"/>
            <a:ext cx="190072" cy="215503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08E2D3-BAD7-4085-AF80-A8E2AF09CE25}"/>
              </a:ext>
            </a:extLst>
          </p:cNvPr>
          <p:cNvSpPr txBox="1"/>
          <p:nvPr/>
        </p:nvSpPr>
        <p:spPr>
          <a:xfrm>
            <a:off x="988015" y="5607570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posterior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4AB5F63-A30D-42DD-8902-C2C02FFDE265}"/>
              </a:ext>
            </a:extLst>
          </p:cNvPr>
          <p:cNvSpPr/>
          <p:nvPr/>
        </p:nvSpPr>
        <p:spPr>
          <a:xfrm rot="5400000">
            <a:off x="4744312" y="4784726"/>
            <a:ext cx="228600" cy="180975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91701-80E9-4B12-B0C0-F85539E994A7}"/>
              </a:ext>
            </a:extLst>
          </p:cNvPr>
          <p:cNvSpPr txBox="1"/>
          <p:nvPr/>
        </p:nvSpPr>
        <p:spPr>
          <a:xfrm>
            <a:off x="3200400" y="5814536"/>
            <a:ext cx="33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Evidence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(presents and absence of words)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5B04C96-10F9-BBD3-65F3-6DD2D4C74A61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1325563"/>
          </a:xfrm>
        </p:spPr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17863"/>
            <a:ext cx="7753350" cy="180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order to classify a message, we need to know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prior </a:t>
            </a:r>
            <a:r>
              <a:rPr lang="en-US" sz="2400" dirty="0">
                <a:solidFill>
                  <a:srgbClr val="0066FF"/>
                </a:solidFill>
              </a:rPr>
              <a:t>P(H)</a:t>
            </a:r>
            <a:r>
              <a:rPr lang="en-US" sz="2400" dirty="0"/>
              <a:t>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likelihoods </a:t>
            </a:r>
            <a:r>
              <a:rPr lang="en-US" sz="2400" dirty="0">
                <a:solidFill>
                  <a:srgbClr val="0066FF"/>
                </a:solidFill>
              </a:rPr>
              <a:t>P(word = 1 | H), P(word = 0 | spam)</a:t>
            </a:r>
            <a:endParaRPr lang="en-US" sz="2400" dirty="0">
              <a:solidFill>
                <a:srgbClr val="0066FF"/>
              </a:solidFill>
              <a:cs typeface="Times New Roman"/>
            </a:endParaRPr>
          </a:p>
          <a:p>
            <a:pPr marL="0" indent="0">
              <a:buNone/>
            </a:pPr>
            <a:r>
              <a:rPr lang="en-US" sz="2300" dirty="0">
                <a:cs typeface="Times New Roman"/>
              </a:rPr>
              <a:t>These are the </a:t>
            </a:r>
            <a:r>
              <a:rPr lang="en-US" sz="2300" i="1" dirty="0">
                <a:cs typeface="Times New Roman"/>
              </a:rPr>
              <a:t>parameters</a:t>
            </a:r>
            <a:r>
              <a:rPr lang="en-US" sz="2300" dirty="0">
                <a:cs typeface="Times New Roman"/>
              </a:rPr>
              <a:t> of the probabilistic model:</a:t>
            </a:r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3" cstate="print"/>
          <a:srcRect l="23456"/>
          <a:stretch>
            <a:fillRect/>
          </a:stretch>
        </p:blipFill>
        <p:spPr bwMode="auto">
          <a:xfrm>
            <a:off x="2929172" y="3429000"/>
            <a:ext cx="5452828" cy="26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762000" y="3581400"/>
            <a:ext cx="1976823" cy="7571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spam:  0.33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¬spam:  0.67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82194" y="3124200"/>
            <a:ext cx="2465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 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124200"/>
            <a:ext cx="2244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1| H=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487269" y="31242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prior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ADE80-5F7E-44C1-A395-5D1D10778848}"/>
              </a:ext>
            </a:extLst>
          </p:cNvPr>
          <p:cNvSpPr txBox="1"/>
          <p:nvPr/>
        </p:nvSpPr>
        <p:spPr>
          <a:xfrm>
            <a:off x="2929172" y="6096000"/>
            <a:ext cx="55290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spam)</a:t>
            </a:r>
          </a:p>
          <a:p>
            <a:r>
              <a:rPr lang="en-US" dirty="0">
                <a:solidFill>
                  <a:srgbClr val="0066FF"/>
                </a:solidFill>
              </a:rPr>
              <a:t>P(word = 0|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dirty="0">
                <a:solidFill>
                  <a:srgbClr val="0066FF"/>
                </a:solidFill>
              </a:rPr>
              <a:t>P(word = 1| H = </a:t>
            </a:r>
            <a:r>
              <a:rPr lang="en-US" dirty="0">
                <a:solidFill>
                  <a:srgbClr val="0066FF"/>
                </a:solidFill>
                <a:cs typeface="Times New Roman"/>
              </a:rPr>
              <a:t>¬spam) </a:t>
            </a:r>
            <a:endParaRPr lang="en-US" dirty="0"/>
          </a:p>
          <a:p>
            <a:r>
              <a:rPr lang="en-US" dirty="0">
                <a:solidFill>
                  <a:srgbClr val="0066FF"/>
                </a:solidFill>
                <a:cs typeface="Times New Roman"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5831E-6D76-498E-ABDE-F4BEC633FAD9}"/>
              </a:ext>
            </a:extLst>
          </p:cNvPr>
          <p:cNvSpPr txBox="1"/>
          <p:nvPr/>
        </p:nvSpPr>
        <p:spPr>
          <a:xfrm>
            <a:off x="228600" y="6089763"/>
            <a:ext cx="262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+ likelihoods for the absence of words: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93966BA-08F9-1BA9-ABF4-FF790C48BDB7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Uncertainty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62D95E5-F9D8-488B-B143-738E40769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105814"/>
              </p:ext>
            </p:extLst>
          </p:nvPr>
        </p:nvGraphicFramePr>
        <p:xfrm>
          <a:off x="628650" y="2133600"/>
          <a:ext cx="78867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BD9722-CC31-47C7-ABC6-79DC691774B4}"/>
              </a:ext>
            </a:extLst>
          </p:cNvPr>
          <p:cNvSpPr/>
          <p:nvPr/>
        </p:nvSpPr>
        <p:spPr>
          <a:xfrm>
            <a:off x="685800" y="1548646"/>
            <a:ext cx="48751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 dirty="0"/>
              <a:t>Probabilistic assertions summarize effects of: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C7DCE-712A-4FA3-B0BD-C53D039B247B}"/>
              </a:ext>
            </a:extLst>
          </p:cNvPr>
          <p:cNvSpPr txBox="1"/>
          <p:nvPr/>
        </p:nvSpPr>
        <p:spPr>
          <a:xfrm>
            <a:off x="457200" y="603923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Example</a:t>
            </a:r>
            <a:r>
              <a:rPr lang="en-US" sz="2400" dirty="0"/>
              <a:t>: What is the source of uncertainty for a coin toss?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BC8B9C0B-F04B-11A9-FF0E-90EB62CC1768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Prior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obtain the prior </a:t>
            </a:r>
            <a:r>
              <a:rPr lang="en-US" sz="2000" dirty="0">
                <a:solidFill>
                  <a:srgbClr val="0066FF"/>
                </a:solidFill>
              </a:rPr>
              <a:t>P(H)</a:t>
            </a:r>
            <a:r>
              <a:rPr lang="en-US" sz="2000" dirty="0">
                <a:cs typeface="Times New Roman"/>
              </a:rPr>
              <a:t>?</a:t>
            </a:r>
            <a:endParaRPr lang="en-US" sz="1800" dirty="0">
              <a:cs typeface="Times New Roman"/>
            </a:endParaRPr>
          </a:p>
          <a:p>
            <a:pPr lvl="1"/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000" dirty="0">
                <a:cs typeface="Times New Roman"/>
              </a:rPr>
              <a:t>Empirically: use training data</a:t>
            </a: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br>
              <a:rPr lang="en-US" sz="2000" dirty="0">
                <a:solidFill>
                  <a:srgbClr val="0066FF"/>
                </a:solidFill>
              </a:rPr>
            </a:b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¬spam) = 1 - </a:t>
            </a:r>
            <a:r>
              <a:rPr lang="en-US" sz="2000" dirty="0">
                <a:solidFill>
                  <a:srgbClr val="0066FF"/>
                </a:solidFill>
              </a:rPr>
              <a:t>P(H = </a:t>
            </a:r>
            <a:r>
              <a:rPr lang="en-US" sz="2000" dirty="0">
                <a:solidFill>
                  <a:srgbClr val="0066FF"/>
                </a:solidFill>
                <a:cs typeface="Times New Roman"/>
              </a:rPr>
              <a:t>spam) </a:t>
            </a:r>
            <a:endParaRPr lang="en-US" sz="2000" dirty="0"/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1077" y="3562290"/>
            <a:ext cx="1688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4343400" y="3333690"/>
            <a:ext cx="22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362920" y="3790890"/>
            <a:ext cx="21902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messages</a:t>
            </a:r>
            <a:endParaRPr lang="en-US" sz="2000" i="1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174252" y="3790890"/>
            <a:ext cx="2607548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57C35078-A8BE-65F8-E9FC-67BC12E7C100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78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Likelihoods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do we obtain the likelihoods </a:t>
            </a:r>
            <a:r>
              <a:rPr lang="en-US" sz="2400" dirty="0">
                <a:solidFill>
                  <a:srgbClr val="0066FF"/>
                </a:solidFill>
              </a:rPr>
              <a:t>P(word = 1 | H = spam) </a:t>
            </a: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>
                <a:solidFill>
                  <a:srgbClr val="0066FF"/>
                </a:solidFill>
              </a:rPr>
              <a:t>P(word = 1 | H = </a:t>
            </a:r>
            <a:r>
              <a:rPr lang="en-US" sz="2400" dirty="0">
                <a:solidFill>
                  <a:srgbClr val="0066FF"/>
                </a:solidFill>
                <a:cs typeface="Times New Roman"/>
              </a:rPr>
              <a:t>¬spam)</a:t>
            </a:r>
            <a:r>
              <a:rPr lang="en-US" sz="2400" dirty="0">
                <a:cs typeface="Times New Roman"/>
              </a:rPr>
              <a:t>?</a:t>
            </a:r>
            <a:endParaRPr lang="en-US" sz="20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Empirically: use training data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>
              <a:buNone/>
            </a:pPr>
            <a:endParaRPr lang="en-US" sz="2400" dirty="0">
              <a:cs typeface="Times New Roman"/>
            </a:endParaRPr>
          </a:p>
          <a:p>
            <a:pPr lvl="1">
              <a:buNone/>
            </a:pPr>
            <a:br>
              <a:rPr lang="en-US" sz="2400" dirty="0">
                <a:cs typeface="Times New Roman"/>
              </a:rPr>
            </a:br>
            <a:endParaRPr lang="en-US" sz="1000" dirty="0">
              <a:cs typeface="Times New Roman"/>
            </a:endParaRPr>
          </a:p>
          <a:p>
            <a:pPr marL="0" indent="0">
              <a:buNone/>
            </a:pPr>
            <a:endParaRPr lang="en-US" sz="2300" dirty="0">
              <a:cs typeface="Times New Roman"/>
            </a:endParaRPr>
          </a:p>
          <a:p>
            <a:pPr marL="0" indent="0">
              <a:buNone/>
            </a:pPr>
            <a:br>
              <a:rPr lang="en-US" sz="2300" dirty="0">
                <a:cs typeface="Times New Roman"/>
              </a:rPr>
            </a:br>
            <a:br>
              <a:rPr lang="en-US" sz="2300" dirty="0">
                <a:cs typeface="Times New Roman"/>
              </a:rPr>
            </a:br>
            <a:endParaRPr lang="en-US" sz="2300" dirty="0"/>
          </a:p>
        </p:txBody>
      </p:sp>
      <p:sp>
        <p:nvSpPr>
          <p:cNvPr id="5" name="Rectangle 4"/>
          <p:cNvSpPr/>
          <p:nvPr/>
        </p:nvSpPr>
        <p:spPr>
          <a:xfrm>
            <a:off x="506989" y="3484532"/>
            <a:ext cx="27719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429000" y="3257519"/>
            <a:ext cx="45893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4406429" y="3714690"/>
            <a:ext cx="28122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endParaRPr lang="en-US" sz="2000" i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59852" y="3714719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B648B62F-0EFA-5FC6-0136-145E32EEACA8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estimation: 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5108576"/>
          </a:xfrm>
        </p:spPr>
        <p:txBody>
          <a:bodyPr>
            <a:normAutofit/>
          </a:bodyPr>
          <a:lstStyle/>
          <a:p>
            <a:pPr lvl="1"/>
            <a:r>
              <a:rPr lang="en-US" sz="2400" b="1" dirty="0">
                <a:cs typeface="Times New Roman"/>
              </a:rPr>
              <a:t>Problem: </a:t>
            </a:r>
            <a:r>
              <a:rPr lang="en-US" sz="2400" dirty="0">
                <a:cs typeface="Times New Roman"/>
              </a:rPr>
              <a:t>What happens with words that we have never seen or seen only a few times?</a:t>
            </a:r>
          </a:p>
          <a:p>
            <a:pPr lvl="1"/>
            <a:endParaRPr lang="en-US" sz="2400" b="1" dirty="0">
              <a:cs typeface="Times New Roman"/>
            </a:endParaRPr>
          </a:p>
          <a:p>
            <a:pPr lvl="1"/>
            <a:r>
              <a:rPr lang="en-US" sz="2400" b="1" dirty="0">
                <a:cs typeface="Times New Roman"/>
              </a:rPr>
              <a:t>Laplacian smoothing: </a:t>
            </a:r>
            <a:r>
              <a:rPr lang="en-US" sz="2400" dirty="0">
                <a:cs typeface="Times New Roman"/>
              </a:rPr>
              <a:t>add one to each count</a:t>
            </a:r>
          </a:p>
          <a:p>
            <a:pPr lvl="1"/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endParaRPr lang="en-US" sz="2400" dirty="0">
              <a:cs typeface="Times New Roman"/>
            </a:endParaRPr>
          </a:p>
          <a:p>
            <a:pPr lvl="1"/>
            <a:endParaRPr lang="en-US" sz="2400" dirty="0">
              <a:cs typeface="Times New Roman"/>
            </a:endParaRPr>
          </a:p>
          <a:p>
            <a:pPr marL="342900" lvl="1" indent="0">
              <a:buNone/>
            </a:pPr>
            <a:r>
              <a:rPr lang="en-US" sz="2400" dirty="0">
                <a:cs typeface="Times New Roman"/>
              </a:rPr>
              <a:t>Note: This is  actually a Bayesian estimate with +1 and # of classes (2 for spam/not spam) representing an uniformed  prior probability.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599767" y="3714690"/>
            <a:ext cx="28296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 P(word = 1 | H = spam) =</a:t>
            </a:r>
            <a:endParaRPr lang="en-US" sz="2000" i="1" dirty="0"/>
          </a:p>
        </p:txBody>
      </p:sp>
      <p:sp>
        <p:nvSpPr>
          <p:cNvPr id="6" name="Rectangle 5"/>
          <p:cNvSpPr/>
          <p:nvPr/>
        </p:nvSpPr>
        <p:spPr>
          <a:xfrm>
            <a:off x="3571567" y="3429000"/>
            <a:ext cx="4962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# of spam messages that contain the word </a:t>
            </a:r>
            <a:r>
              <a:rPr lang="en-US" sz="2000" b="1" i="1" dirty="0">
                <a:solidFill>
                  <a:srgbClr val="FF0000"/>
                </a:solidFill>
              </a:rPr>
              <a:t>+ 1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0167" y="3886200"/>
            <a:ext cx="434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66FF"/>
                </a:solidFill>
              </a:rPr>
              <a:t>total # of spam messages</a:t>
            </a:r>
            <a:r>
              <a:rPr lang="en-US" sz="2000" i="1" dirty="0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+ # of classes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402419" y="3886200"/>
            <a:ext cx="5105400" cy="0"/>
          </a:xfrm>
          <a:prstGeom prst="line">
            <a:avLst/>
          </a:prstGeom>
          <a:ln w="190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51476E0B-76E8-14A1-239D-C450651D93DA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5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Naïve Bayes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e>
                      </m:d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𝑠𝑝𝑎𝑚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b="1" dirty="0"/>
              </a:p>
              <a:p>
                <a:r>
                  <a:rPr lang="en-US" b="1" dirty="0"/>
                  <a:t>Model parameters: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+ likelihood of words not in spam (or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¬spam</a:t>
                </a:r>
                <a:r>
                  <a:rPr lang="en-US" dirty="0"/>
                  <a:t>) can be calculated as </a:t>
                </a:r>
                <a:br>
                  <a:rPr lang="en-US" dirty="0"/>
                </a:br>
                <a:r>
                  <a:rPr lang="en-US" dirty="0"/>
                  <a:t>  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= 1-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| H=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spam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endParaRPr lang="en-US" b="1" dirty="0"/>
              </a:p>
              <a:p>
                <a:r>
                  <a:rPr lang="en-US" b="1" dirty="0"/>
                  <a:t>Decision: </a:t>
                </a:r>
                <a:r>
                  <a:rPr lang="en-US" dirty="0"/>
                  <a:t>Spam if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  &gt;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𝑠𝑝𝑎𝑚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equivalent to 	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𝑚𝑒𝑠𝑠𝑎𝑔𝑒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𝑠𝑐𝑜𝑟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𝑎𝑚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34869"/>
                <a:ext cx="7886700" cy="5370731"/>
              </a:xfrm>
              <a:blipFill>
                <a:blip r:embed="rId3"/>
                <a:stretch>
                  <a:fillRect l="-232" t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676400" y="3810000"/>
            <a:ext cx="1371600" cy="6490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 = 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3465730"/>
            <a:ext cx="16002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3465730"/>
            <a:ext cx="1752600" cy="1295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400" i="1" baseline="-25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 | H=</a:t>
            </a:r>
            <a:r>
              <a:rPr lang="en-US" sz="1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¬spam</a:t>
            </a: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5200" y="2895600"/>
            <a:ext cx="1452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spam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0669" y="3465731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0" y="2920425"/>
            <a:ext cx="1680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Likelihood of words in ¬spam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BEFE5-7876-4B6B-B2BC-F39E70B8EB0E}"/>
              </a:ext>
            </a:extLst>
          </p:cNvPr>
          <p:cNvSpPr txBox="1"/>
          <p:nvPr/>
        </p:nvSpPr>
        <p:spPr>
          <a:xfrm>
            <a:off x="7086600" y="3810000"/>
            <a:ext cx="142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+ Laplacian Smoothing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B4DA7A6-D943-3AAD-1E9A-A3066A92C623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decision making: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90"/>
                <a:ext cx="7886700" cy="46339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Suppose the agent has to guess the value of an unobserved </a:t>
                </a:r>
                <a:r>
                  <a:rPr lang="en-US" sz="2800" i="1" dirty="0"/>
                  <a:t>query variable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based on the values of an observed </a:t>
                </a:r>
                <a:r>
                  <a:rPr lang="en-US" sz="2800" i="1" dirty="0"/>
                  <a:t>evidence variable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.</a:t>
                </a:r>
                <a:endParaRPr lang="en-US" sz="2800" dirty="0"/>
              </a:p>
              <a:p>
                <a:endParaRPr lang="en-US" sz="2800" b="1" dirty="0"/>
              </a:p>
              <a:p>
                <a:r>
                  <a:rPr lang="en-US" sz="2800" b="1" dirty="0"/>
                  <a:t>Inference problem: </a:t>
                </a:r>
                <a:r>
                  <a:rPr lang="en-US" sz="2800" dirty="0"/>
                  <a:t>given some evidence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/>
                  <a:t>, what is the posterior probability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? 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Use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dirty="0"/>
                          <m:t> 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:r>
                  <a:rPr lang="en-US" sz="2800" b="1" dirty="0"/>
                  <a:t>Learning problem: </a:t>
                </a:r>
                <a:r>
                  <a:rPr lang="en-US" sz="2800" dirty="0"/>
                  <a:t>estimate the parameters of the probabilistic model needed for inference. Estimate the probability distributions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800" b="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66FF"/>
                    </a:solidFill>
                  </a:rPr>
                  <a:t> </a:t>
                </a:r>
                <a:r>
                  <a:rPr lang="en-US" sz="2800" dirty="0"/>
                  <a:t>given a set of training samples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{(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1), …, (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𝑥𝑛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𝑒𝑛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dirty="0">
                  <a:solidFill>
                    <a:srgbClr val="0066FF"/>
                  </a:solidFill>
                </a:endParaRPr>
              </a:p>
              <a:p>
                <a:endParaRPr lang="en-US" sz="2800" dirty="0">
                  <a:solidFill>
                    <a:srgbClr val="0066FF"/>
                  </a:solidFill>
                </a:endParaRPr>
              </a:p>
              <a:p>
                <a:r>
                  <a:rPr lang="en-US" sz="2800" dirty="0"/>
                  <a:t>A general framework for learning from data is the goal of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Machine Learning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90"/>
                <a:ext cx="7886700" cy="4633910"/>
              </a:xfrm>
              <a:blipFill>
                <a:blip r:embed="rId3"/>
                <a:stretch>
                  <a:fillRect l="-850" t="-2628" r="-1468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865FAA03-4652-4AFA-1FC9-7989D1406C8F}"/>
              </a:ext>
            </a:extLst>
          </p:cNvPr>
          <p:cNvSpPr/>
          <p:nvPr/>
        </p:nvSpPr>
        <p:spPr>
          <a:xfrm>
            <a:off x="8781245" y="140487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BE1851-2230-47A9-B000-CE9046EA6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6887-F379-4B59-972B-1411DE86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7" y="803705"/>
            <a:ext cx="3156492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/>
            <a:r>
              <a:rPr lang="en-US" sz="4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Quick Review of 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9AE2-886E-43FC-9F1E-0A79D11A4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90" y="4013164"/>
            <a:ext cx="3153009" cy="25400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What are Probabilities?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Random variables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Events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Joint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Marginal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probabilities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Bayes’ Rule</a:t>
            </a:r>
          </a:p>
          <a:p>
            <a:pPr algn="r" defTabSz="914400">
              <a:spcBef>
                <a:spcPts val="1000"/>
              </a:spcBef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Conditional independence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B93832-6514-44F4-849B-5EE2C8A2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009" y="3928939"/>
            <a:ext cx="2948940" cy="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">
            <a:extLst>
              <a:ext uri="{FF2B5EF4-FFF2-40B4-BE49-F238E27FC236}">
                <a16:creationId xmlns:a16="http://schemas.microsoft.com/office/drawing/2014/main" id="{2FA39A30-6C30-4503-929B-E9A9C60F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3553" r="13326" b="1"/>
          <a:stretch/>
        </p:blipFill>
        <p:spPr bwMode="auto">
          <a:xfrm>
            <a:off x="4572000" y="1427594"/>
            <a:ext cx="4094602" cy="400378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1427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Probabilities?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6089043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553EB54-A771-4C9D-95DE-A789AB88007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16089043"/>
                  </p:ext>
                </p:extLst>
              </p:nvPr>
            </p:nvGraphicFramePr>
            <p:xfrm>
              <a:off x="628650" y="1371600"/>
              <a:ext cx="7886700" cy="512127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3" name="Star: 5 Points 2">
            <a:extLst>
              <a:ext uri="{FF2B5EF4-FFF2-40B4-BE49-F238E27FC236}">
                <a16:creationId xmlns:a16="http://schemas.microsoft.com/office/drawing/2014/main" id="{824444DA-2761-A30D-FCCE-4F4919CDE7F2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3DB0762-FA30-4CF9-AD2A-250F471B65E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9917401"/>
                  </p:ext>
                </p:extLst>
              </p:nvPr>
            </p:nvGraphicFramePr>
            <p:xfrm>
              <a:off x="615512" y="1387474"/>
              <a:ext cx="7886700" cy="51054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 and Propositions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Notation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For events: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probability that event A happens.</a:t>
                </a:r>
              </a:p>
              <a:p>
                <a:r>
                  <a:rPr lang="en-US" sz="2400" dirty="0"/>
                  <a:t>For propositions: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is the probability of the set of possible worlds in which proposition </a:t>
                </a:r>
                <a:r>
                  <a:rPr lang="en-US" sz="2400" dirty="0">
                    <a:cs typeface="Times New Roman" pitchFamily="18" charset="0"/>
                    <a:sym typeface="Symbol"/>
                  </a:rPr>
                  <a:t>A</a:t>
                </a:r>
                <a:r>
                  <a:rPr lang="en-US" sz="2400" dirty="0"/>
                  <a:t> holds. </a:t>
                </a:r>
              </a:p>
              <a:p>
                <a:r>
                  <a:rPr lang="en-US" sz="2400" dirty="0"/>
                  <a:t>For random variables: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66FF"/>
                    </a:solidFill>
                  </a:rPr>
                  <a:t> </a:t>
                </a:r>
                <a:r>
                  <a:rPr lang="en-US" sz="2400" dirty="0"/>
                  <a:t>for short, is the probability of the event that random variable X has taken on the value x.</a:t>
                </a:r>
                <a:endParaRPr lang="en-US" sz="24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4305268"/>
                <a:ext cx="7886700" cy="2187605"/>
              </a:xfrm>
              <a:blipFill>
                <a:blip r:embed="rId3"/>
                <a:stretch>
                  <a:fillRect l="-1005" t="-5850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8F0E5AB-70A7-4650-A11C-058E2385AD06}"/>
              </a:ext>
            </a:extLst>
          </p:cNvPr>
          <p:cNvSpPr/>
          <p:nvPr/>
        </p:nvSpPr>
        <p:spPr>
          <a:xfrm>
            <a:off x="5334000" y="1484055"/>
            <a:ext cx="304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Events are described using </a:t>
            </a:r>
            <a:r>
              <a:rPr lang="en-US" sz="2000" b="1" dirty="0">
                <a:solidFill>
                  <a:srgbClr val="FF0000"/>
                </a:solidFill>
              </a:rPr>
              <a:t>propositions</a:t>
            </a:r>
            <a:r>
              <a:rPr lang="en-US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R =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W = “Cloudy”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 W = “Snowy”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</a:rPr>
              <a:t>D </a:t>
            </a:r>
            <a:r>
              <a:rPr lang="en-US" sz="2000" dirty="0">
                <a:solidFill>
                  <a:srgbClr val="0066FF"/>
                </a:solidFill>
                <a:sym typeface="Symbol"/>
              </a:rPr>
              <a:t> {(5,6), (6,5)}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66FF"/>
                </a:solidFill>
                <a:sym typeface="Symbol"/>
              </a:rPr>
              <a:t>30  S  50</a:t>
            </a:r>
            <a:endParaRPr lang="en-US" sz="2000" dirty="0">
              <a:solidFill>
                <a:srgbClr val="0066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758216-1A3D-406A-8445-3BE3E5D3832A}"/>
              </a:ext>
            </a:extLst>
          </p:cNvPr>
          <p:cNvSpPr/>
          <p:nvPr/>
        </p:nvSpPr>
        <p:spPr>
          <a:xfrm>
            <a:off x="628650" y="1484055"/>
            <a:ext cx="457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Probabilistic statements are defined over </a:t>
            </a:r>
            <a:r>
              <a:rPr lang="en-US" sz="2000" b="1" dirty="0">
                <a:solidFill>
                  <a:srgbClr val="FF0000"/>
                </a:solidFill>
              </a:rPr>
              <a:t>events</a:t>
            </a:r>
            <a:r>
              <a:rPr lang="en-US" sz="2000" dirty="0"/>
              <a:t>, world states or sets of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“It is raining”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weather is either cloudy or snowy”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“The sum of the two dice rolls is 11”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rgbClr val="0066FF"/>
                </a:solidFill>
              </a:rPr>
              <a:t>“My car is going between 30 and 50 miles per hour”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E558AD9-89C1-4336-A973-FDB96C93AE50}"/>
              </a:ext>
            </a:extLst>
          </p:cNvPr>
          <p:cNvSpPr/>
          <p:nvPr/>
        </p:nvSpPr>
        <p:spPr>
          <a:xfrm>
            <a:off x="4876800" y="2398455"/>
            <a:ext cx="381000" cy="888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683D47B0-F6CF-1578-B5FC-34C4E5D19F1B}"/>
              </a:ext>
            </a:extLst>
          </p:cNvPr>
          <p:cNvSpPr/>
          <p:nvPr/>
        </p:nvSpPr>
        <p:spPr>
          <a:xfrm>
            <a:off x="8639175" y="242889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Kolmogorov’s 3 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Three axioms are sufficient to define probability theory: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Probabilities are non-negative real numbers.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that at least one atomic event happens is 1.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sz="2100" dirty="0"/>
                  <a:t>The probability of mutually exclusive events is additive.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leads to important properties (A and B are sets of events):</a:t>
                </a:r>
              </a:p>
              <a:p>
                <a:pPr lvl="1"/>
                <a:r>
                  <a:rPr lang="en-US" sz="2100" dirty="0"/>
                  <a:t>Numeric bound: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Monotonicity: if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100" dirty="0"/>
                  <a:t> then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1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100" dirty="0"/>
                  <a:t>Addition law: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Probability of the empty set: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100" dirty="0"/>
              </a:p>
              <a:p>
                <a:pPr lvl="1"/>
                <a:r>
                  <a:rPr lang="en-US" sz="2100" dirty="0"/>
                  <a:t>Complement rule: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br>
                  <a:rPr lang="en-US" dirty="0"/>
                </a:br>
                <a:endParaRPr lang="en-US" sz="2100" dirty="0">
                  <a:cs typeface="Times New Roman"/>
                </a:endParaRPr>
              </a:p>
              <a:p>
                <a:r>
                  <a:rPr lang="en-US" sz="2400" dirty="0">
                    <a:cs typeface="Times New Roman"/>
                  </a:rPr>
                  <a:t>Continuous variables need in addition the definition of density functions.</a:t>
                </a:r>
              </a:p>
            </p:txBody>
          </p:sp>
        </mc:Choice>
        <mc:Fallback xmlns="">
          <p:sp>
            <p:nvSpPr>
              <p:cNvPr id="112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58150" cy="4351338"/>
              </a:xfrm>
              <a:blipFill>
                <a:blip r:embed="rId3"/>
                <a:stretch>
                  <a:fillRect l="-983" t="-22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5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4474</Words>
  <Application>Microsoft Office PowerPoint</Application>
  <PresentationFormat>On-screen Show (4:3)</PresentationFormat>
  <Paragraphs>573</Paragraphs>
  <Slides>44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Source Sans Pro</vt:lpstr>
      <vt:lpstr>Source Sans Pro</vt:lpstr>
      <vt:lpstr>Symbol</vt:lpstr>
      <vt:lpstr>Times New Roman</vt:lpstr>
      <vt:lpstr>Office Theme</vt:lpstr>
      <vt:lpstr>CS 5/7320  Artificial Intelligence   Uncertainty and Probabilities AIMA Chapter 12</vt:lpstr>
      <vt:lpstr>Uncertainty is Bad for Agents Based on Logic</vt:lpstr>
      <vt:lpstr>Making Decisions Under Uncertainty</vt:lpstr>
      <vt:lpstr>Sources of Uncertainty</vt:lpstr>
      <vt:lpstr>A Quick Review of Probability Theory</vt:lpstr>
      <vt:lpstr>What are Probabilities?</vt:lpstr>
      <vt:lpstr>Random variables</vt:lpstr>
      <vt:lpstr>Events and Propositions</vt:lpstr>
      <vt:lpstr>Kolmogorov’s 3 Axioms of Probability</vt:lpstr>
      <vt:lpstr>Atomic events</vt:lpstr>
      <vt:lpstr>Joint probability distributions</vt:lpstr>
      <vt:lpstr>Marginal probability distributions</vt:lpstr>
      <vt:lpstr>Marginal probability distributions</vt:lpstr>
      <vt:lpstr>Marginal probability distributions</vt:lpstr>
      <vt:lpstr>Conditional probability</vt:lpstr>
      <vt:lpstr>Conditional probability</vt:lpstr>
      <vt:lpstr>Conditional distributions</vt:lpstr>
      <vt:lpstr>Normalization trick</vt:lpstr>
      <vt:lpstr>Bayes’ Rule</vt:lpstr>
      <vt:lpstr>Example: Getting Married in the Desert</vt:lpstr>
      <vt:lpstr>Example: Getting Married in the Desert</vt:lpstr>
      <vt:lpstr>Example: Breast Cancer Screening</vt:lpstr>
      <vt:lpstr>Example: Breast Cancer Screening</vt:lpstr>
      <vt:lpstr>Approach to Choose Actions</vt:lpstr>
      <vt:lpstr>Independence Between Events</vt:lpstr>
      <vt:lpstr>Decomposition of the Joint Probability Distribution</vt:lpstr>
      <vt:lpstr>Conditional Independence</vt:lpstr>
      <vt:lpstr>Decomposition of the Joint Probability Distribution</vt:lpstr>
      <vt:lpstr>Bayesian Decision Making Making Decisions under Uncertainty based on Evidence</vt:lpstr>
      <vt:lpstr>Probabilistic Inference</vt:lpstr>
      <vt:lpstr>Bayes’ Decision Theory</vt:lpstr>
      <vt:lpstr>MAP: Maximum A Posteriori Decision</vt:lpstr>
      <vt:lpstr>MAP: Example</vt:lpstr>
      <vt:lpstr>Bayes Classifier</vt:lpstr>
      <vt:lpstr>Naïve Bayes model</vt:lpstr>
      <vt:lpstr>Example: Naïve Bayes Spam Filter</vt:lpstr>
      <vt:lpstr>Natural Language Processing: Bag of Words</vt:lpstr>
      <vt:lpstr>Naïve Bayes Spam Filter</vt:lpstr>
      <vt:lpstr>Parameter estimation</vt:lpstr>
      <vt:lpstr>Parameter estimation: Prior</vt:lpstr>
      <vt:lpstr>Parameter estimation: Likelihoods</vt:lpstr>
      <vt:lpstr>Parameter estimation: Smoothing</vt:lpstr>
      <vt:lpstr>Summary of model and parameters</vt:lpstr>
      <vt:lpstr>Bayesian decision making: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35</cp:revision>
  <dcterms:created xsi:type="dcterms:W3CDTF">2020-12-02T20:47:32Z</dcterms:created>
  <dcterms:modified xsi:type="dcterms:W3CDTF">2023-11-07T17:41:22Z</dcterms:modified>
</cp:coreProperties>
</file>