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7" r:id="rId2"/>
    <p:sldId id="258" r:id="rId3"/>
    <p:sldId id="307" r:id="rId4"/>
    <p:sldId id="259" r:id="rId5"/>
    <p:sldId id="260" r:id="rId6"/>
    <p:sldId id="288" r:id="rId7"/>
    <p:sldId id="308" r:id="rId8"/>
    <p:sldId id="264" r:id="rId9"/>
    <p:sldId id="292" r:id="rId10"/>
    <p:sldId id="309" r:id="rId11"/>
    <p:sldId id="266" r:id="rId12"/>
    <p:sldId id="293" r:id="rId13"/>
    <p:sldId id="286" r:id="rId14"/>
    <p:sldId id="310" r:id="rId15"/>
    <p:sldId id="271" r:id="rId16"/>
    <p:sldId id="272" r:id="rId17"/>
    <p:sldId id="287" r:id="rId18"/>
    <p:sldId id="311" r:id="rId19"/>
    <p:sldId id="305" r:id="rId20"/>
    <p:sldId id="277" r:id="rId21"/>
    <p:sldId id="278" r:id="rId22"/>
    <p:sldId id="280" r:id="rId23"/>
    <p:sldId id="295" r:id="rId24"/>
    <p:sldId id="300" r:id="rId25"/>
    <p:sldId id="302" r:id="rId26"/>
    <p:sldId id="282" r:id="rId27"/>
    <p:sldId id="283" r:id="rId28"/>
    <p:sldId id="306" r:id="rId29"/>
    <p:sldId id="303" r:id="rId30"/>
    <p:sldId id="294" r:id="rId31"/>
    <p:sldId id="296" r:id="rId32"/>
    <p:sldId id="304" r:id="rId33"/>
    <p:sldId id="298" r:id="rId34"/>
    <p:sldId id="314" r:id="rId35"/>
    <p:sldId id="317" r:id="rId36"/>
    <p:sldId id="315" r:id="rId37"/>
    <p:sldId id="316" r:id="rId38"/>
    <p:sldId id="313" r:id="rId39"/>
    <p:sldId id="299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>
      <p:cViewPr varScale="1">
        <p:scale>
          <a:sx n="70" d="100"/>
          <a:sy n="70" d="100"/>
        </p:scale>
        <p:origin x="170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 dirty="0"/>
            <a:t>Performance measure</a:t>
          </a:r>
          <a:endParaRPr lang="en-US" dirty="0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 dirty="0"/>
            <a:t>Accuracy: 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3513138" cy="35131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199162" y="351656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Utility-based agents</a:t>
          </a:r>
        </a:p>
      </dsp:txBody>
      <dsp:txXfrm>
        <a:off x="1229643" y="382137"/>
        <a:ext cx="2222577" cy="563443"/>
      </dsp:txXfrm>
    </dsp:sp>
    <dsp:sp modelId="{E9E54B10-0E80-4EC7-BDC9-1B1E1CD3F5FC}">
      <dsp:nvSpPr>
        <dsp:cNvPr id="0" name=""/>
        <dsp:cNvSpPr/>
      </dsp:nvSpPr>
      <dsp:spPr>
        <a:xfrm>
          <a:off x="1199162" y="1054112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Goal-based agents</a:t>
          </a:r>
        </a:p>
      </dsp:txBody>
      <dsp:txXfrm>
        <a:off x="1229643" y="1084593"/>
        <a:ext cx="2222577" cy="563443"/>
      </dsp:txXfrm>
    </dsp:sp>
    <dsp:sp modelId="{B5BCA4F7-7F6F-43C2-84D5-1C28E4BBCA24}">
      <dsp:nvSpPr>
        <dsp:cNvPr id="0" name=""/>
        <dsp:cNvSpPr/>
      </dsp:nvSpPr>
      <dsp:spPr>
        <a:xfrm>
          <a:off x="1199162" y="1756569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Model-based reflex agents</a:t>
          </a:r>
          <a:endParaRPr lang="en-US" sz="1500" kern="1200" dirty="0"/>
        </a:p>
      </dsp:txBody>
      <dsp:txXfrm>
        <a:off x="1229643" y="1787050"/>
        <a:ext cx="2222577" cy="563443"/>
      </dsp:txXfrm>
    </dsp:sp>
    <dsp:sp modelId="{54EC23F3-F115-4CD3-9500-0768D2AE6E17}">
      <dsp:nvSpPr>
        <dsp:cNvPr id="0" name=""/>
        <dsp:cNvSpPr/>
      </dsp:nvSpPr>
      <dsp:spPr>
        <a:xfrm>
          <a:off x="1199162" y="2459025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reflex agents</a:t>
          </a:r>
        </a:p>
      </dsp:txBody>
      <dsp:txXfrm>
        <a:off x="1229643" y="2489506"/>
        <a:ext cx="2222577" cy="5634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Performance measure</a:t>
          </a:r>
          <a:endParaRPr lang="en-US" sz="1900" kern="1200" dirty="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63914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Accuracy: Minimizing false positives, false negatives</a:t>
          </a:r>
        </a:p>
      </dsp:txBody>
      <dsp:txXfrm>
        <a:off x="2965" y="1551169"/>
        <a:ext cx="1782979" cy="1936254"/>
      </dsp:txXfrm>
    </dsp:sp>
    <dsp:sp modelId="{1CE12965-16C6-43DA-AB5D-964CBCC28C20}">
      <dsp:nvSpPr>
        <dsp:cNvPr id="0" name=""/>
        <dsp:cNvSpPr/>
      </dsp:nvSpPr>
      <dsp:spPr>
        <a:xfrm>
          <a:off x="2035561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63914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51169"/>
        <a:ext cx="1782979" cy="1936254"/>
      </dsp:txXfrm>
    </dsp:sp>
    <dsp:sp modelId="{6A40C1E3-E00B-475B-892F-AA048524E374}">
      <dsp:nvSpPr>
        <dsp:cNvPr id="0" name=""/>
        <dsp:cNvSpPr/>
      </dsp:nvSpPr>
      <dsp:spPr>
        <a:xfrm>
          <a:off x="4068158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63914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51169"/>
        <a:ext cx="1782979" cy="1936254"/>
      </dsp:txXfrm>
    </dsp:sp>
    <dsp:sp modelId="{705F129A-026D-48FD-A157-FCF440F1C7AC}">
      <dsp:nvSpPr>
        <dsp:cNvPr id="0" name=""/>
        <dsp:cNvSpPr/>
      </dsp:nvSpPr>
      <dsp:spPr>
        <a:xfrm>
          <a:off x="6100755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63914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51169"/>
        <a:ext cx="1782979" cy="19362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2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6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6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3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35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based on slides by Svetlana </a:t>
            </a:r>
            <a:r>
              <a:rPr lang="en-US" sz="1600" dirty="0" err="1"/>
              <a:t>Lazepnik</a:t>
            </a:r>
            <a:r>
              <a:rPr lang="en-US" sz="1600" dirty="0"/>
              <a:t> 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9870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306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990600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541184"/>
              </p:ext>
            </p:extLst>
          </p:nvPr>
        </p:nvGraphicFramePr>
        <p:xfrm>
          <a:off x="661307" y="327660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886F2BB-619F-408F-B638-04009730ACC6}"/>
              </a:ext>
            </a:extLst>
          </p:cNvPr>
          <p:cNvSpPr/>
          <p:nvPr/>
        </p:nvSpPr>
        <p:spPr>
          <a:xfrm>
            <a:off x="685800" y="5576802"/>
            <a:ext cx="1752600" cy="1050926"/>
          </a:xfrm>
          <a:prstGeom prst="wedgeRoundRectCallout">
            <a:avLst>
              <a:gd name="adj1" fmla="val 375"/>
              <a:gd name="adj2" fmla="val -1142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utility and what is rational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FC9BF3B-54B9-41E3-88E0-F20CB7D9B126}"/>
              </a:ext>
            </a:extLst>
          </p:cNvPr>
          <p:cNvSpPr/>
          <p:nvPr/>
        </p:nvSpPr>
        <p:spPr>
          <a:xfrm>
            <a:off x="2604407" y="5486401"/>
            <a:ext cx="2196193" cy="1141328"/>
          </a:xfrm>
          <a:prstGeom prst="wedgeRoundRectCallout">
            <a:avLst>
              <a:gd name="adj1" fmla="val -6332"/>
              <a:gd name="adj2" fmla="val -100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 and rules of how actions affect the environment.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6B8513-B52A-4A07-9297-B582C27B4EC6}"/>
              </a:ext>
            </a:extLst>
          </p:cNvPr>
          <p:cNvSpPr/>
          <p:nvPr/>
        </p:nvSpPr>
        <p:spPr>
          <a:xfrm>
            <a:off x="4876800" y="5549858"/>
            <a:ext cx="1524000" cy="1050926"/>
          </a:xfrm>
          <a:prstGeom prst="wedgeRoundRectCallout">
            <a:avLst>
              <a:gd name="adj1" fmla="val 375"/>
              <a:gd name="adj2" fmla="val -1104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available actions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F17723E-DC67-44C6-BAD2-8D1C55879410}"/>
              </a:ext>
            </a:extLst>
          </p:cNvPr>
          <p:cNvSpPr/>
          <p:nvPr/>
        </p:nvSpPr>
        <p:spPr>
          <a:xfrm>
            <a:off x="6934200" y="5486400"/>
            <a:ext cx="1524000" cy="760328"/>
          </a:xfrm>
          <a:prstGeom prst="wedgeRoundRectCallout">
            <a:avLst>
              <a:gd name="adj1" fmla="val 5137"/>
              <a:gd name="adj2" fmla="val -1199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percepts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Automated Taxi Driver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749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468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07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>
            <a:normAutofit fontScale="47500" lnSpcReduction="20000"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Fully observable (vs. partially observable): </a:t>
            </a:r>
            <a:r>
              <a:rPr lang="en-US" sz="5400" dirty="0"/>
              <a:t>The agent's sensors give it access to the complete state of the environment. I.e., the agent can “see” the whole environment.</a:t>
            </a:r>
          </a:p>
          <a:p>
            <a:r>
              <a:rPr lang="en-US" sz="5400" b="1" dirty="0">
                <a:solidFill>
                  <a:srgbClr val="FF0000"/>
                </a:solidFill>
              </a:rPr>
              <a:t>Deterministic (vs. stochastic): </a:t>
            </a:r>
            <a:r>
              <a:rPr lang="en-US" sz="5400" dirty="0"/>
              <a:t>The next state of the environment is completely determined by the current state and the agent’s action.</a:t>
            </a:r>
          </a:p>
          <a:p>
            <a:pPr lvl="1"/>
            <a:r>
              <a:rPr lang="en-US" sz="4500" b="1" dirty="0">
                <a:solidFill>
                  <a:srgbClr val="FF0000"/>
                </a:solidFill>
              </a:rPr>
              <a:t>Strategic:</a:t>
            </a:r>
            <a:r>
              <a:rPr lang="en-US" sz="4500" dirty="0">
                <a:solidFill>
                  <a:srgbClr val="FF0000"/>
                </a:solidFill>
              </a:rPr>
              <a:t> </a:t>
            </a:r>
            <a:r>
              <a:rPr lang="en-US" sz="4500" dirty="0"/>
              <a:t>The environment is adversarial and chooses actions strategically to harm the agent. E.g., a game where the other player is modeled as part of the environment. </a:t>
            </a:r>
          </a:p>
          <a:p>
            <a:r>
              <a:rPr lang="en-US" sz="5400" b="1" dirty="0">
                <a:solidFill>
                  <a:srgbClr val="FF0000"/>
                </a:solidFill>
              </a:rPr>
              <a:t>Episodic (vs. sequential): </a:t>
            </a:r>
            <a:r>
              <a:rPr lang="en-US" sz="5400" dirty="0"/>
              <a:t>Episode = a self-contained sequence actions. The agent's choice of action in one episode does not affect the next episodes. The agent does the same task repeatedly.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7764" y="1828800"/>
            <a:ext cx="7886700" cy="43252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Static (vs. dynamic): </a:t>
            </a:r>
            <a:r>
              <a:rPr lang="en-US" sz="2400" dirty="0"/>
              <a:t>The environment is not changing while an agent is deliberating.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</a:rPr>
              <a:t>Semidynamic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environment does not change while deliberating, but the agent's performance score depends on how fast it acts.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Discrete (vs. continuous): </a:t>
            </a:r>
            <a:r>
              <a:rPr lang="en-US" sz="2400" dirty="0"/>
              <a:t>The environment provides a fixed number of distinct percepts, actions, and environment states.</a:t>
            </a:r>
          </a:p>
          <a:p>
            <a:pPr lvl="1"/>
            <a:r>
              <a:rPr lang="en-US" sz="2000" dirty="0"/>
              <a:t>Time can also evolve in a discrete or continuous fashion.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Single agent (vs. multi-agent): </a:t>
            </a:r>
            <a:r>
              <a:rPr lang="en-US" sz="2400" dirty="0"/>
              <a:t>An agent operating by itself in an environment.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Known (vs. unknown): </a:t>
            </a:r>
            <a:r>
              <a:rPr lang="en-US" sz="2400" dirty="0"/>
              <a:t>The agent knows the rules of the environment and can predict the outcome of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Episodic?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8" y="3657599"/>
              <a:ext cx="1324345" cy="685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dirty="0"/>
                <a:t>+Strategic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3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1" y="433234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89615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Multi*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89615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Multi*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89615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Multi*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A30D3E1-02C8-AF0F-3B20-66909B1B78B5}"/>
              </a:ext>
            </a:extLst>
          </p:cNvPr>
          <p:cNvSpPr/>
          <p:nvPr/>
        </p:nvSpPr>
        <p:spPr>
          <a:xfrm>
            <a:off x="1715153" y="6436631"/>
            <a:ext cx="5588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 Can be models as a single agent problem with the other agent(s) in the environment.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132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52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Rational Agent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6E8AEF4-D86A-4A0B-B953-15037069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51" y="1295400"/>
            <a:ext cx="4185764" cy="18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882" y="3798765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4605895">
            <a:off x="3478465" y="3054381"/>
            <a:ext cx="778144" cy="527073"/>
          </a:xfrm>
          <a:prstGeom prst="rightArrow">
            <a:avLst>
              <a:gd name="adj1" fmla="val 50000"/>
              <a:gd name="adj2" fmla="val 3987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BC799-A91C-F554-D39B-84A41FBC6B8A}"/>
              </a:ext>
            </a:extLst>
          </p:cNvPr>
          <p:cNvSpPr txBox="1"/>
          <p:nvPr/>
        </p:nvSpPr>
        <p:spPr>
          <a:xfrm>
            <a:off x="4572000" y="1295400"/>
            <a:ext cx="4419600" cy="2292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Remember the 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</a:t>
            </a:r>
            <a:r>
              <a:rPr lang="en-US" sz="2500" b="1" i="1" dirty="0">
                <a:solidFill>
                  <a:srgbClr val="FF0000"/>
                </a:solidFill>
              </a:rPr>
              <a:t> maximizes its expected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BCC7E8-1ECE-D23A-F5F7-94B050721690}"/>
              </a:ext>
            </a:extLst>
          </p:cNvPr>
          <p:cNvSpPr/>
          <p:nvPr/>
        </p:nvSpPr>
        <p:spPr>
          <a:xfrm>
            <a:off x="350508" y="4014396"/>
            <a:ext cx="2011567" cy="2310204"/>
          </a:xfrm>
          <a:prstGeom prst="wedgeRectCallout">
            <a:avLst>
              <a:gd name="adj1" fmla="val 127618"/>
              <a:gd name="adj2" fmla="val 158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performance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percept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F55595-D275-FF3A-6A20-05F36A7860BC}"/>
                  </a:ext>
                </a:extLst>
              </p:cNvPr>
              <p:cNvSpPr txBox="1"/>
              <p:nvPr/>
            </p:nvSpPr>
            <p:spPr>
              <a:xfrm>
                <a:off x="3657600" y="48006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F55595-D275-FF3A-6A20-05F36A78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800600"/>
                <a:ext cx="38100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</a:extLst>
              </p:cNvPr>
              <p:cNvSpPr txBox="1"/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17639"/>
            <a:ext cx="7886700" cy="132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only built-in knowledge in the form of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that select action only  </a:t>
            </a:r>
            <a:r>
              <a:rPr lang="en-US" b="1" dirty="0">
                <a:solidFill>
                  <a:srgbClr val="FF0000"/>
                </a:solidFill>
              </a:rPr>
              <a:t>based on the current percept. </a:t>
            </a:r>
            <a:r>
              <a:rPr lang="en-US" dirty="0"/>
              <a:t>This is typically very fast!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agent does not know about the performance measure</a:t>
            </a:r>
            <a:r>
              <a:rPr lang="en-US" dirty="0"/>
              <a:t>! But well-designed rules can lead to good performance.</a:t>
            </a:r>
          </a:p>
          <a:p>
            <a:r>
              <a:rPr lang="en-US" dirty="0"/>
              <a:t>The agent needs no memory and ignores all past percepts.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/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simple vacuum cleaner that uses rules based on its current sensor input.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  <a:blipFill>
                <a:blip r:embed="rId3"/>
                <a:stretch>
                  <a:fillRect l="-67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4335952-8DB7-263E-0EEA-8140CF315E42}"/>
              </a:ext>
            </a:extLst>
          </p:cNvPr>
          <p:cNvGrpSpPr/>
          <p:nvPr/>
        </p:nvGrpSpPr>
        <p:grpSpPr>
          <a:xfrm>
            <a:off x="2057400" y="2743201"/>
            <a:ext cx="4603987" cy="2908449"/>
            <a:chOff x="1981200" y="2984707"/>
            <a:chExt cx="4603987" cy="2908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DEF91-8F60-4AD0-929E-67A7782B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2984707"/>
              <a:ext cx="4603987" cy="29084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/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58825"/>
            <a:ext cx="78867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Maintains a</a:t>
            </a:r>
            <a:r>
              <a:rPr lang="en-US" b="1" dirty="0">
                <a:solidFill>
                  <a:srgbClr val="FF0000"/>
                </a:solidFill>
              </a:rPr>
              <a:t> state variable</a:t>
            </a:r>
            <a:r>
              <a:rPr lang="en-US" dirty="0"/>
              <a:t> to keeps track of aspects of the environment that cannot be currently observed. I.e., it has memory and knows how the environment reacts to actions.</a:t>
            </a:r>
          </a:p>
          <a:p>
            <a:r>
              <a:rPr lang="en-US" dirty="0"/>
              <a:t>The state is updated using the percept. </a:t>
            </a:r>
          </a:p>
          <a:p>
            <a:r>
              <a:rPr lang="en-US" dirty="0"/>
              <a:t>There is now more information for the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to make better decisions.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/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vacuum cleaner that remembers were it has already cleaned.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  <a:blipFill>
                <a:blip r:embed="rId3"/>
                <a:stretch>
                  <a:fillRect l="-6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717650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3035225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</a:extLst>
              </p:cNvPr>
              <p:cNvSpPr txBox="1"/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8124E-678D-40F0-8214-4360179CD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926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States help to keep track of the environment. The representation can be </a:t>
                </a:r>
              </a:p>
              <a:p>
                <a:pPr lvl="1"/>
                <a:r>
                  <a:rPr lang="en-US" b="1" dirty="0"/>
                  <a:t>Atomic</a:t>
                </a:r>
                <a:r>
                  <a:rPr lang="en-US" dirty="0"/>
                  <a:t>: Just a label for a black box. E.g., A, B</a:t>
                </a:r>
              </a:p>
              <a:p>
                <a:pPr lvl="1"/>
                <a:r>
                  <a:rPr lang="en-US" b="1" dirty="0"/>
                  <a:t>Factored</a:t>
                </a:r>
                <a:r>
                  <a:rPr lang="en-US" dirty="0"/>
                  <a:t>: A vector of attribute values. E.g., [location = left, status = clean, temperature = 75 deg. F] </a:t>
                </a:r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Actions can lead to a transition from one state to another.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State Space</a:t>
                </a:r>
                <a:r>
                  <a:rPr lang="en-US" sz="2000" dirty="0"/>
                  <a:t>: The set of all possible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This set is typically very large!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8124E-678D-40F0-8214-4360179CD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92674"/>
              </a:xfrm>
              <a:blipFill>
                <a:blip r:embed="rId4"/>
                <a:stretch>
                  <a:fillRect l="-773" t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1235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agent has the task to reach a defined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and is then finished. </a:t>
            </a:r>
          </a:p>
          <a:p>
            <a:r>
              <a:rPr lang="en-US" dirty="0"/>
              <a:t>The agent needs to move towards the goal. It can use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plan actions that lead to the goal.</a:t>
            </a:r>
          </a:p>
          <a:p>
            <a:r>
              <a:rPr lang="en-US" dirty="0"/>
              <a:t>The performance measure is typically the cost to reach the goal.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B13B2A-866C-34B6-3674-D659B2A7835E}"/>
              </a:ext>
            </a:extLst>
          </p:cNvPr>
          <p:cNvGrpSpPr/>
          <p:nvPr/>
        </p:nvGrpSpPr>
        <p:grpSpPr>
          <a:xfrm>
            <a:off x="767978" y="2767543"/>
            <a:ext cx="4515082" cy="2927500"/>
            <a:chOff x="2114318" y="2819400"/>
            <a:chExt cx="4515082" cy="2927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E2CE57-5E44-48F8-9543-D465169F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318" y="2819400"/>
              <a:ext cx="4515082" cy="29275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C68F3E-3623-454B-9115-EF6E8CD7423F}"/>
                </a:ext>
              </a:extLst>
            </p:cNvPr>
            <p:cNvSpPr/>
            <p:nvPr/>
          </p:nvSpPr>
          <p:spPr>
            <a:xfrm>
              <a:off x="2895600" y="4664150"/>
              <a:ext cx="685800" cy="4572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AEB44A-E0D5-4126-A2E1-486A8A386ED4}"/>
                </a:ext>
              </a:extLst>
            </p:cNvPr>
            <p:cNvSpPr/>
            <p:nvPr/>
          </p:nvSpPr>
          <p:spPr>
            <a:xfrm>
              <a:off x="4191000" y="3825950"/>
              <a:ext cx="1447800" cy="45720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43DD05-3D9B-4F73-B36D-2727CE931ED9}"/>
                </a:ext>
              </a:extLst>
            </p:cNvPr>
            <p:cNvCxnSpPr/>
            <p:nvPr/>
          </p:nvCxnSpPr>
          <p:spPr>
            <a:xfrm flipV="1">
              <a:off x="3429000" y="4206950"/>
              <a:ext cx="68580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/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Solving a puzzle. What action gets me closer to the solution?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  <a:blipFill>
                <a:blip r:embed="rId4"/>
                <a:stretch>
                  <a:fillRect l="-716" t="-2581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/>
              <p:nvPr/>
            </p:nvSpPr>
            <p:spPr>
              <a:xfrm>
                <a:off x="4572000" y="2913527"/>
                <a:ext cx="51816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13527"/>
                <a:ext cx="518160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2A6DF24A-807F-9B76-3928-56AF087F5171}"/>
              </a:ext>
            </a:extLst>
          </p:cNvPr>
          <p:cNvSpPr/>
          <p:nvPr/>
        </p:nvSpPr>
        <p:spPr>
          <a:xfrm rot="16200000">
            <a:off x="7810958" y="3173675"/>
            <a:ext cx="288772" cy="193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5D056-4265-310C-3A14-607DA88A98C3}"/>
              </a:ext>
            </a:extLst>
          </p:cNvPr>
          <p:cNvSpPr txBox="1"/>
          <p:nvPr/>
        </p:nvSpPr>
        <p:spPr>
          <a:xfrm>
            <a:off x="6999745" y="4290296"/>
            <a:ext cx="1932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 of the cost</a:t>
            </a:r>
            <a:br>
              <a:rPr lang="en-US" sz="1400" dirty="0"/>
            </a:br>
            <a:r>
              <a:rPr lang="en-US" sz="1400" dirty="0"/>
              <a:t>of a planed sequence of actions that leads to a goal state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B771649-5BF3-8747-5429-08474493638E}"/>
              </a:ext>
            </a:extLst>
          </p:cNvPr>
          <p:cNvSpPr/>
          <p:nvPr/>
        </p:nvSpPr>
        <p:spPr>
          <a:xfrm rot="16200000">
            <a:off x="5299907" y="4494088"/>
            <a:ext cx="144386" cy="3429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B5546-A820-8FF6-7A6B-09F4E0F16CED}"/>
              </a:ext>
            </a:extLst>
          </p:cNvPr>
          <p:cNvSpPr txBox="1"/>
          <p:nvPr/>
        </p:nvSpPr>
        <p:spPr>
          <a:xfrm>
            <a:off x="4395317" y="6205333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4" y="2794829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agent uses a utility function to evaluate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desirability of each possible states. </a:t>
                </a:r>
                <a:r>
                  <a:rPr lang="en-US" dirty="0"/>
                  <a:t>This is typically expressed as the reward of being in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Choose actions to stay in desirable states.</a:t>
                </a:r>
              </a:p>
              <a:p>
                <a:r>
                  <a:rPr lang="en-US" dirty="0"/>
                  <a:t>Performance measure: The discounted sum of expected utility over time.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  <a:blipFill>
                <a:blip r:embed="rId4"/>
                <a:stretch>
                  <a:fillRect l="-541" t="-413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1390834" y="4283824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/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An autonomous Mars rover prefers states where its battery is not critically low.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  <a:blipFill>
                <a:blip r:embed="rId5"/>
                <a:stretch>
                  <a:fillRect l="-57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/>
              <p:nvPr/>
            </p:nvSpPr>
            <p:spPr>
              <a:xfrm>
                <a:off x="5638800" y="2743200"/>
                <a:ext cx="3048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048000" cy="84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890A0BAA-2317-3D77-5800-B322AC6CED34}"/>
              </a:ext>
            </a:extLst>
          </p:cNvPr>
          <p:cNvSpPr/>
          <p:nvPr/>
        </p:nvSpPr>
        <p:spPr>
          <a:xfrm rot="16200000">
            <a:off x="7815433" y="3134341"/>
            <a:ext cx="288772" cy="1111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A21B7-E7DC-07F5-EF0D-F84D984C558F}"/>
              </a:ext>
            </a:extLst>
          </p:cNvPr>
          <p:cNvSpPr txBox="1"/>
          <p:nvPr/>
        </p:nvSpPr>
        <p:spPr>
          <a:xfrm>
            <a:off x="7111680" y="3803954"/>
            <a:ext cx="169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future discounted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C1277-14FF-4879-6A2E-E3A16C07A263}"/>
              </a:ext>
            </a:extLst>
          </p:cNvPr>
          <p:cNvSpPr txBox="1"/>
          <p:nvPr/>
        </p:nvSpPr>
        <p:spPr>
          <a:xfrm>
            <a:off x="5639514" y="4913500"/>
            <a:ext cx="3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Techniques</a:t>
            </a:r>
            <a:r>
              <a:rPr lang="en-US" dirty="0"/>
              <a:t>: Markov decision processes, reinforcement learning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D56FA4-703F-9468-26AE-D2AE0657BB5A}"/>
              </a:ext>
            </a:extLst>
          </p:cNvPr>
          <p:cNvSpPr/>
          <p:nvPr/>
        </p:nvSpPr>
        <p:spPr>
          <a:xfrm rot="16200000">
            <a:off x="4946402" y="4695193"/>
            <a:ext cx="89396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9228-E8A9-FC7D-842A-375C67A36518}"/>
              </a:ext>
            </a:extLst>
          </p:cNvPr>
          <p:cNvSpPr txBox="1"/>
          <p:nvPr/>
        </p:nvSpPr>
        <p:spPr>
          <a:xfrm>
            <a:off x="4038600" y="6136394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15" y="3027201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5718057" y="4463547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798293" y="3010636"/>
            <a:ext cx="2289057" cy="711362"/>
          </a:xfrm>
          <a:prstGeom prst="borderCallout1">
            <a:avLst>
              <a:gd name="adj1" fmla="val 50597"/>
              <a:gd name="adj2" fmla="val 102591"/>
              <a:gd name="adj3" fmla="val 96799"/>
              <a:gd name="adj4" fmla="val 152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1371942" y="5398398"/>
            <a:ext cx="1295400" cy="392111"/>
          </a:xfrm>
          <a:prstGeom prst="borderCallout1">
            <a:avLst>
              <a:gd name="adj1" fmla="val 20790"/>
              <a:gd name="adj2" fmla="val 104328"/>
              <a:gd name="adj3" fmla="val 22670"/>
              <a:gd name="adj4" fmla="val 224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1DFCA2A8-129A-7DD8-4F14-4280C6829F08}"/>
              </a:ext>
            </a:extLst>
          </p:cNvPr>
          <p:cNvSpPr/>
          <p:nvPr/>
        </p:nvSpPr>
        <p:spPr>
          <a:xfrm>
            <a:off x="798293" y="4183072"/>
            <a:ext cx="2289057" cy="711362"/>
          </a:xfrm>
          <a:prstGeom prst="borderCallout1">
            <a:avLst>
              <a:gd name="adj1" fmla="val 45008"/>
              <a:gd name="adj2" fmla="val 104907"/>
              <a:gd name="adj3" fmla="val 78170"/>
              <a:gd name="adj4" fmla="val 152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agent program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D3B03-FCF7-47AA-AA67-307CD5852DA4}"/>
              </a:ext>
            </a:extLst>
          </p:cNvPr>
          <p:cNvSpPr txBox="1"/>
          <p:nvPr/>
        </p:nvSpPr>
        <p:spPr>
          <a:xfrm rot="20753926">
            <a:off x="5594082" y="1603383"/>
            <a:ext cx="286754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Reflex Agent?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90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92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8520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98969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4959905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9D64-71A1-0FC9-A4B8-8031662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</a:t>
            </a:r>
            <a:br>
              <a:rPr lang="en-US" dirty="0"/>
            </a:br>
            <a:r>
              <a:rPr lang="en-US" dirty="0"/>
              <a:t>Agent is this?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ED022A-0D14-B608-A157-B5CA4FEBE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90689"/>
            <a:ext cx="7467600" cy="4008191"/>
          </a:xfrm>
        </p:spPr>
      </p:pic>
      <p:pic>
        <p:nvPicPr>
          <p:cNvPr id="1026" name="Picture 2" descr="Image result for chatgpt ai">
            <a:extLst>
              <a:ext uri="{FF2B5EF4-FFF2-40B4-BE49-F238E27FC236}">
                <a16:creationId xmlns:a16="http://schemas.microsoft.com/office/drawing/2014/main" id="{7B854F5C-F02E-55D3-B81E-0C4136F6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6" y="402237"/>
            <a:ext cx="2084614" cy="1336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69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ChatGPT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43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ChatGPT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876C7D-FEDD-860F-1E47-AA708CDF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9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ChatGPT?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478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4739243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52623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289292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776175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347045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25A0F-73C1-1416-1EF6-38EAC1EA1501}"/>
              </a:ext>
            </a:extLst>
          </p:cNvPr>
          <p:cNvSpPr txBox="1"/>
          <p:nvPr/>
        </p:nvSpPr>
        <p:spPr>
          <a:xfrm>
            <a:off x="4845782" y="5770681"/>
            <a:ext cx="390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the following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ChatGPT pass the Touring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ChatGPT a rational agent? Why?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7C13B2-6714-4C9A-E926-072509D0D5A3}"/>
              </a:ext>
            </a:extLst>
          </p:cNvPr>
          <p:cNvGrpSpPr/>
          <p:nvPr/>
        </p:nvGrpSpPr>
        <p:grpSpPr>
          <a:xfrm>
            <a:off x="628650" y="5930006"/>
            <a:ext cx="2743200" cy="598587"/>
            <a:chOff x="4953000" y="6061025"/>
            <a:chExt cx="2743200" cy="5985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1D4210-7422-9287-6F9D-9A13DA619BAB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2AE57B08-C432-056F-FB0F-EEC37883A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94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939037"/>
          </a:xfrm>
        </p:spPr>
        <p:txBody>
          <a:bodyPr>
            <a:normAutofit/>
          </a:bodyPr>
          <a:lstStyle/>
          <a:p>
            <a:r>
              <a:rPr lang="en-US" dirty="0"/>
              <a:t>Intelligent Systems as </a:t>
            </a:r>
            <a:br>
              <a:rPr lang="en-US" dirty="0"/>
            </a:br>
            <a:r>
              <a:rPr lang="en-US" dirty="0"/>
              <a:t>Sets of Agents:</a:t>
            </a:r>
            <a:br>
              <a:rPr lang="en-US" dirty="0"/>
            </a:br>
            <a:r>
              <a:rPr lang="en-US" dirty="0"/>
              <a:t>Self-driving Car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007976"/>
              </p:ext>
            </p:extLst>
          </p:nvPr>
        </p:nvGraphicFramePr>
        <p:xfrm>
          <a:off x="290540" y="2735262"/>
          <a:ext cx="6034060" cy="351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3929807" y="517097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</a:t>
            </a:r>
            <a:r>
              <a:rPr lang="en-US" sz="1800" dirty="0"/>
              <a:t>eact to unforeseen issues like a child running in front of the car quickly.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3933926" y="3058805"/>
            <a:ext cx="5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Make sure the passenger has a pleasant drive (not too much sudden breaking = utility)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3929806" y="3907091"/>
            <a:ext cx="35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Plan the route to the destination.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-266448" y="4297612"/>
            <a:ext cx="2818899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It should learn!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E922884-3303-24F6-3C7C-5BBCF646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45" b="37618"/>
          <a:stretch/>
        </p:blipFill>
        <p:spPr bwMode="auto">
          <a:xfrm>
            <a:off x="4757194" y="258804"/>
            <a:ext cx="4114800" cy="2364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E073D-E3E3-3462-E5CB-9681F2508B4E}"/>
              </a:ext>
            </a:extLst>
          </p:cNvPr>
          <p:cNvSpPr txBox="1"/>
          <p:nvPr/>
        </p:nvSpPr>
        <p:spPr>
          <a:xfrm>
            <a:off x="3929806" y="4459494"/>
            <a:ext cx="492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Remember where every other car is and calculate where they will be in the next few seconds.</a:t>
            </a:r>
          </a:p>
        </p:txBody>
      </p:sp>
    </p:spTree>
    <p:extLst>
      <p:ext uri="{BB962C8B-B14F-4D97-AF65-F5344CB8AC3E}">
        <p14:creationId xmlns:p14="http://schemas.microsoft.com/office/powerpoint/2010/main" val="1386669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23752"/>
            <a:ext cx="5638800" cy="24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An </a:t>
            </a:r>
            <a:r>
              <a:rPr lang="en-US" sz="2200" dirty="0">
                <a:solidFill>
                  <a:srgbClr val="FF0000"/>
                </a:solidFill>
              </a:rPr>
              <a:t>agent</a:t>
            </a:r>
            <a:r>
              <a:rPr lang="en-US" sz="2200" dirty="0"/>
              <a:t> is anything that can be viewed as </a:t>
            </a:r>
            <a:r>
              <a:rPr lang="en-US" sz="2200" dirty="0">
                <a:solidFill>
                  <a:srgbClr val="FF0000"/>
                </a:solidFill>
              </a:rPr>
              <a:t>perceiving</a:t>
            </a:r>
            <a:r>
              <a:rPr lang="en-US" sz="2200" dirty="0"/>
              <a:t> its </a:t>
            </a:r>
            <a:r>
              <a:rPr lang="en-US" sz="2200" dirty="0">
                <a:solidFill>
                  <a:srgbClr val="FF0000"/>
                </a:solidFill>
              </a:rPr>
              <a:t>environment</a:t>
            </a:r>
            <a:r>
              <a:rPr lang="en-US" sz="2200" dirty="0"/>
              <a:t> through </a:t>
            </a:r>
            <a:r>
              <a:rPr lang="en-US" sz="2200" dirty="0">
                <a:solidFill>
                  <a:srgbClr val="FF0000"/>
                </a:solidFill>
              </a:rPr>
              <a:t>sensors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acting</a:t>
            </a:r>
            <a:r>
              <a:rPr lang="en-US" sz="2200" dirty="0"/>
              <a:t> upon that environment through </a:t>
            </a:r>
            <a:r>
              <a:rPr lang="en-US" sz="2200" dirty="0">
                <a:solidFill>
                  <a:srgbClr val="FF0000"/>
                </a:solidFill>
              </a:rPr>
              <a:t>actuators.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Control theory</a:t>
            </a:r>
            <a:r>
              <a:rPr lang="en-US" dirty="0"/>
              <a:t>: A </a:t>
            </a:r>
            <a:r>
              <a:rPr lang="en-US" b="1" dirty="0"/>
              <a:t>closed-loop control system </a:t>
            </a:r>
            <a:r>
              <a:rPr lang="en-US" dirty="0"/>
              <a:t>(= feedback control system) is a set of mechanical or electronic devices that automatically regulate a process variable to a desired state or set point without human interaction. The agent is called a controller.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Softbot</a:t>
            </a:r>
            <a:r>
              <a:rPr lang="en-US" dirty="0"/>
              <a:t>: Agent is a software program that runs on a host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4001"/>
                <a:ext cx="7753350" cy="396239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the set of all possible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the</a:t>
                </a:r>
                <a:r>
                  <a:rPr lang="en-US" sz="2800" i="1" dirty="0"/>
                  <a:t> set of 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/>
                  <a:t>        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a concrete implementation of this function for a given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 (implementation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1"/>
                <a:ext cx="7753350" cy="3962399"/>
              </a:xfrm>
              <a:blipFill>
                <a:blip r:embed="rId3"/>
                <a:stretch>
                  <a:fillRect l="-629" t="-2462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1328057" y="5721945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2435842" y="5388428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3B71F9-FB09-AC8A-5B18-3FC68AD42A67}"/>
              </a:ext>
            </a:extLst>
          </p:cNvPr>
          <p:cNvGrpSpPr/>
          <p:nvPr/>
        </p:nvGrpSpPr>
        <p:grpSpPr>
          <a:xfrm>
            <a:off x="3810000" y="2286000"/>
            <a:ext cx="4245033" cy="1828800"/>
            <a:chOff x="5037528" y="3716336"/>
            <a:chExt cx="4245033" cy="1828800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272D6244-5F12-DAF1-493C-6996C6E0D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37528" y="3716336"/>
              <a:ext cx="4245033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7470C2-4341-7CA5-300A-0259AEE9A1CF}"/>
                </a:ext>
              </a:extLst>
            </p:cNvPr>
            <p:cNvSpPr/>
            <p:nvPr/>
          </p:nvSpPr>
          <p:spPr>
            <a:xfrm>
              <a:off x="8009328" y="4236419"/>
              <a:ext cx="858611" cy="3667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B5E80B8-B618-5127-170D-56D831FC7051}"/>
                    </a:ext>
                  </a:extLst>
                </p:cNvPr>
                <p:cNvSpPr txBox="1"/>
                <p:nvPr/>
              </p:nvSpPr>
              <p:spPr>
                <a:xfrm>
                  <a:off x="7952694" y="4265885"/>
                  <a:ext cx="10472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B5E80B8-B618-5127-170D-56D831FC7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694" y="4265885"/>
                  <a:ext cx="104723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5A021F-E12D-2F4E-E8D8-B959451272C3}"/>
                  </a:ext>
                </a:extLst>
              </p:cNvPr>
              <p:cNvSpPr txBox="1"/>
              <p:nvPr/>
            </p:nvSpPr>
            <p:spPr>
              <a:xfrm>
                <a:off x="5486400" y="348567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5A021F-E12D-2F4E-E8D8-B9594512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85670"/>
                <a:ext cx="304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3F8-130C-455B-92FB-005B2F5EB2BB}"/>
                  </a:ext>
                </a:extLst>
              </p:cNvPr>
              <p:cNvSpPr txBox="1"/>
              <p:nvPr/>
            </p:nvSpPr>
            <p:spPr>
              <a:xfrm>
                <a:off x="5486400" y="225612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3F8-130C-455B-92FB-005B2F5E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256124"/>
                <a:ext cx="304800" cy="369332"/>
              </a:xfrm>
              <a:prstGeom prst="rect">
                <a:avLst/>
              </a:prstGeom>
              <a:blipFill>
                <a:blip r:embed="rId7"/>
                <a:stretch>
                  <a:fillRect r="-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DB47C7-D44C-4FF8-8772-B83961F5A3A0}"/>
                  </a:ext>
                </a:extLst>
              </p:cNvPr>
              <p:cNvSpPr/>
              <p:nvPr/>
            </p:nvSpPr>
            <p:spPr>
              <a:xfrm>
                <a:off x="4114800" y="3429000"/>
                <a:ext cx="4876799" cy="21852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Implemented agent program:</a:t>
                </a:r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function Vacuum-Agent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dirty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rPr>
                  <a:t>[location, status]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 </a:t>
                </a:r>
                <a:b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returns an </a:t>
                </a:r>
                <a:r>
                  <a:rPr lang="en-US" dirty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rPr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status = Dirty </a:t>
                </a:r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Suck</a:t>
                </a:r>
              </a:p>
              <a:p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location = A </a:t>
                </a:r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</a:t>
                </a:r>
                <a:endParaRPr lang="en-US" sz="1600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location = B </a:t>
                </a:r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DB47C7-D44C-4FF8-8772-B83961F5A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429000"/>
                <a:ext cx="4876799" cy="2185214"/>
              </a:xfrm>
              <a:prstGeom prst="rect">
                <a:avLst/>
              </a:prstGeom>
              <a:blipFill>
                <a:blip r:embed="rId4"/>
                <a:stretch>
                  <a:fillRect l="-873" t="-138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5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llout: Line 2">
                <a:extLst>
                  <a:ext uri="{FF2B5EF4-FFF2-40B4-BE49-F238E27FC236}">
                    <a16:creationId xmlns:a16="http://schemas.microsoft.com/office/drawing/2014/main" id="{CDE773EB-84A3-4DC9-B16C-C93A1E7351DF}"/>
                  </a:ext>
                </a:extLst>
              </p:cNvPr>
              <p:cNvSpPr/>
              <p:nvPr/>
            </p:nvSpPr>
            <p:spPr>
              <a:xfrm>
                <a:off x="7485497" y="2634567"/>
                <a:ext cx="1416047" cy="685799"/>
              </a:xfrm>
              <a:prstGeom prst="borderCallout1">
                <a:avLst>
                  <a:gd name="adj1" fmla="val 107639"/>
                  <a:gd name="adj2" fmla="val 43139"/>
                  <a:gd name="adj3" fmla="val 208107"/>
                  <a:gd name="adj4" fmla="val -85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Most recent Percept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allout: Line 2">
                <a:extLst>
                  <a:ext uri="{FF2B5EF4-FFF2-40B4-BE49-F238E27FC236}">
                    <a16:creationId xmlns:a16="http://schemas.microsoft.com/office/drawing/2014/main" id="{CDE773EB-84A3-4DC9-B16C-C93A1E735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497" y="2634567"/>
                <a:ext cx="1416047" cy="685799"/>
              </a:xfrm>
              <a:prstGeom prst="borderCallout1">
                <a:avLst>
                  <a:gd name="adj1" fmla="val 107639"/>
                  <a:gd name="adj2" fmla="val 43139"/>
                  <a:gd name="adj3" fmla="val 208107"/>
                  <a:gd name="adj4" fmla="val -8564"/>
                </a:avLst>
              </a:prstGeom>
              <a:blipFill>
                <a:blip r:embed="rId6"/>
                <a:stretch>
                  <a:fillRect t="-420" r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533400" y="6452414"/>
            <a:ext cx="5181600" cy="304800"/>
          </a:xfrm>
          <a:prstGeom prst="borderCallout1">
            <a:avLst>
              <a:gd name="adj1" fmla="val 31794"/>
              <a:gd name="adj2" fmla="val -660"/>
              <a:gd name="adj3" fmla="val -98260"/>
              <a:gd name="adj4" fmla="val 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Problem</a:t>
            </a:r>
            <a:r>
              <a:rPr lang="en-US" dirty="0"/>
              <a:t>: 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526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6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</a:t>
            </a:r>
            <a:r>
              <a:rPr lang="en-US" sz="2500" b="1" i="1" dirty="0">
                <a:solidFill>
                  <a:srgbClr val="FF0000"/>
                </a:solidFill>
              </a:rPr>
              <a:t>maximizes its expected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b="1" dirty="0"/>
              <a:t>Performance measure</a:t>
            </a:r>
            <a:r>
              <a:rPr lang="en-US" sz="2500" dirty="0"/>
              <a:t>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 or reward function).</a:t>
            </a:r>
          </a:p>
          <a:p>
            <a:pPr lvl="1"/>
            <a:r>
              <a:rPr lang="en-US" sz="2500" b="1" dirty="0"/>
              <a:t>Expectation</a:t>
            </a:r>
            <a:r>
              <a:rPr lang="en-US" sz="2500" dirty="0"/>
              <a:t>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4171950" cy="1325563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program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22702</TotalTime>
  <Words>2565</Words>
  <Application>Microsoft Office PowerPoint</Application>
  <PresentationFormat>On-screen Show (4:3)</PresentationFormat>
  <Paragraphs>464</Paragraphs>
  <Slides>39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Outline</vt:lpstr>
      <vt:lpstr>What is an Agents?</vt:lpstr>
      <vt:lpstr>Agent Function and Agent Program</vt:lpstr>
      <vt:lpstr>Example: Vacuum-cleaner World</vt:lpstr>
      <vt:lpstr>Outline</vt:lpstr>
      <vt:lpstr>Rational Agents: What is Good Behavior?</vt:lpstr>
      <vt:lpstr>Example: Vacuum-cleaner World</vt:lpstr>
      <vt:lpstr>Outline</vt:lpstr>
      <vt:lpstr>Problem Specification: PEAS</vt:lpstr>
      <vt:lpstr>Example: Automated Taxi Driver</vt:lpstr>
      <vt:lpstr>Example: Spam Filter</vt:lpstr>
      <vt:lpstr>Outline</vt:lpstr>
      <vt:lpstr>Environment Types</vt:lpstr>
      <vt:lpstr>Environment Types</vt:lpstr>
      <vt:lpstr>Examples of Different Environments</vt:lpstr>
      <vt:lpstr>Outline</vt:lpstr>
      <vt:lpstr>Designing a Rational Agent</vt:lpstr>
      <vt:lpstr>Hierarchy of Agent Types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Agents that Learn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 </vt:lpstr>
      <vt:lpstr>What Type of Intelligent  Agent is this?</vt:lpstr>
      <vt:lpstr>PEAS Description of ChatGPT</vt:lpstr>
      <vt:lpstr>How does ChatGPT work?</vt:lpstr>
      <vt:lpstr>What Type of Intelligent Agent is ChatGPT?</vt:lpstr>
      <vt:lpstr>Intelligent Systems as  Sets of Agents: Self-driving Car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184</cp:revision>
  <cp:lastPrinted>2021-08-30T18:56:39Z</cp:lastPrinted>
  <dcterms:created xsi:type="dcterms:W3CDTF">2003-12-17T02:32:09Z</dcterms:created>
  <dcterms:modified xsi:type="dcterms:W3CDTF">2023-08-31T03:19:32Z</dcterms:modified>
</cp:coreProperties>
</file>