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305" r:id="rId24"/>
    <p:sldId id="277" r:id="rId25"/>
    <p:sldId id="292" r:id="rId26"/>
    <p:sldId id="289" r:id="rId27"/>
    <p:sldId id="297" r:id="rId28"/>
    <p:sldId id="278" r:id="rId29"/>
    <p:sldId id="298" r:id="rId30"/>
    <p:sldId id="279" r:id="rId31"/>
    <p:sldId id="293" r:id="rId32"/>
    <p:sldId id="280" r:id="rId33"/>
    <p:sldId id="281" r:id="rId34"/>
    <p:sldId id="282" r:id="rId35"/>
    <p:sldId id="284" r:id="rId36"/>
    <p:sldId id="304" r:id="rId37"/>
    <p:sldId id="283" r:id="rId38"/>
    <p:sldId id="303" r:id="rId39"/>
    <p:sldId id="286" r:id="rId40"/>
    <p:sldId id="287" r:id="rId41"/>
    <p:sldId id="300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2733" autoAdjust="0"/>
  </p:normalViewPr>
  <p:slideViewPr>
    <p:cSldViewPr>
      <p:cViewPr varScale="1">
        <p:scale>
          <a:sx n="74" d="100"/>
          <a:sy n="74" d="100"/>
        </p:scale>
        <p:origin x="105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perform more playouts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 custScaleX="154688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 custScaleX="175846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1252214" y="801279"/>
          <a:ext cx="4601220" cy="402554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52678" y="100255"/>
          <a:ext cx="2131695" cy="802045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144244" y="0"/>
          <a:ext cx="3517308" cy="84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Exploration</a:t>
          </a:r>
          <a:r>
            <a:rPr lang="en-US" sz="1400" kern="1200" dirty="0"/>
            <a:t>: perform more playouts from states that currently have no or few playouts.</a:t>
          </a:r>
        </a:p>
      </dsp:txBody>
      <dsp:txXfrm>
        <a:off x="3144244" y="0"/>
        <a:ext cx="3517308" cy="842147"/>
      </dsp:txXfrm>
    </dsp:sp>
    <dsp:sp modelId="{EC55A2F8-97C2-4D3B-ADF8-DBE6FB6A38DF}">
      <dsp:nvSpPr>
        <dsp:cNvPr id="0" name=""/>
        <dsp:cNvSpPr/>
      </dsp:nvSpPr>
      <dsp:spPr>
        <a:xfrm>
          <a:off x="4121277" y="1102812"/>
          <a:ext cx="2131695" cy="802045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203551" y="1162966"/>
          <a:ext cx="3998400" cy="84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kern="1200" dirty="0"/>
            <a:t>Exploitation</a:t>
          </a:r>
          <a:r>
            <a:rPr lang="en-US" sz="1300" kern="1200" dirty="0"/>
            <a:t>: more playouts for states that have done well to get more accurate estimates.</a:t>
          </a:r>
        </a:p>
      </dsp:txBody>
      <dsp:txXfrm>
        <a:off x="203551" y="1162966"/>
        <a:ext cx="3998400" cy="84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 written as a recursion.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</a:t>
            </a:r>
            <a:br>
              <a:rPr lang="en-US" dirty="0"/>
            </a:br>
            <a:r>
              <a:rPr lang="en-US" dirty="0"/>
              <a:t>Determining MV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1AE6-24E2-1087-9BDA-986ADAAC60CE}"/>
              </a:ext>
            </a:extLst>
          </p:cNvPr>
          <p:cNvSpPr txBox="1"/>
          <p:nvPr/>
        </p:nvSpPr>
        <p:spPr>
          <a:xfrm>
            <a:off x="2047876" y="436611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4171-BE8C-2F8D-8B61-9E76B61F5E9B}"/>
              </a:ext>
            </a:extLst>
          </p:cNvPr>
          <p:cNvSpPr/>
          <p:nvPr/>
        </p:nvSpPr>
        <p:spPr>
          <a:xfrm>
            <a:off x="990600" y="3429000"/>
            <a:ext cx="1626412" cy="6405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9031B-BE6C-0732-9EB7-721B873C81A7}"/>
              </a:ext>
            </a:extLst>
          </p:cNvPr>
          <p:cNvSpPr txBox="1"/>
          <p:nvPr/>
        </p:nvSpPr>
        <p:spPr>
          <a:xfrm>
            <a:off x="2662242" y="4375019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8CAE-CA10-54E6-A856-B376D5C70D22}"/>
              </a:ext>
            </a:extLst>
          </p:cNvPr>
          <p:cNvSpPr txBox="1"/>
          <p:nvPr/>
        </p:nvSpPr>
        <p:spPr>
          <a:xfrm>
            <a:off x="3462329" y="4361591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B08C-0FFE-34C6-B19F-205E5B2C1C82}"/>
              </a:ext>
            </a:extLst>
          </p:cNvPr>
          <p:cNvSpPr txBox="1"/>
          <p:nvPr/>
        </p:nvSpPr>
        <p:spPr>
          <a:xfrm>
            <a:off x="1966909" y="3537107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?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7611F62-9BD9-5C1C-8981-106668F61821}"/>
              </a:ext>
            </a:extLst>
          </p:cNvPr>
          <p:cNvSpPr/>
          <p:nvPr/>
        </p:nvSpPr>
        <p:spPr>
          <a:xfrm>
            <a:off x="4648200" y="3429000"/>
            <a:ext cx="1726390" cy="807240"/>
          </a:xfrm>
          <a:prstGeom prst="wedgeRoundRectCallout">
            <a:avLst>
              <a:gd name="adj1" fmla="val -178401"/>
              <a:gd name="adj2" fmla="val -54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What is Max’s optimal move?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B7EA5C9-3F50-8BE1-FDF2-228EDC3D8409}"/>
              </a:ext>
            </a:extLst>
          </p:cNvPr>
          <p:cNvSpPr/>
          <p:nvPr/>
        </p:nvSpPr>
        <p:spPr>
          <a:xfrm>
            <a:off x="4648200" y="4419636"/>
            <a:ext cx="1726390" cy="807240"/>
          </a:xfrm>
          <a:prstGeom prst="wedgeRoundRectCallout">
            <a:avLst>
              <a:gd name="adj1" fmla="val -95341"/>
              <a:gd name="adj2" fmla="val -260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How do we determine the MVs</a:t>
            </a:r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3" grpId="0" animBg="1"/>
      <p:bldP spid="44" grpId="0" animBg="1"/>
      <p:bldP spid="8" grpId="0"/>
      <p:bldP spid="9" grpId="0"/>
      <p:bldP spid="1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9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 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 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6DE-1218-FDAF-3734-B4A4BB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Move Ordering for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81C-C722-6E32-05D7-279EB36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Idea: </a:t>
            </a:r>
            <a:r>
              <a:rPr lang="en-US" dirty="0"/>
              <a:t>Pruning is more effective if good alpha-beta bounds can be found in the first few checked subtrees.</a:t>
            </a:r>
          </a:p>
          <a:p>
            <a:endParaRPr lang="en-US" dirty="0"/>
          </a:p>
          <a:p>
            <a:r>
              <a:rPr lang="en-US" b="1" dirty="0"/>
              <a:t>Move ordering for DFS </a:t>
            </a:r>
            <a:r>
              <a:rPr lang="en-US" dirty="0"/>
              <a:t>= </a:t>
            </a:r>
            <a:r>
              <a:rPr lang="en-US" sz="2800" dirty="0"/>
              <a:t>Check good moves for </a:t>
            </a:r>
            <a:r>
              <a:rPr lang="en-US" dirty="0"/>
              <a:t>Min and Max </a:t>
            </a:r>
            <a:r>
              <a:rPr lang="en-US" sz="2800" dirty="0"/>
              <a:t>first.</a:t>
            </a:r>
          </a:p>
          <a:p>
            <a:endParaRPr lang="en-US" sz="2800" dirty="0"/>
          </a:p>
          <a:p>
            <a:r>
              <a:rPr lang="en-US" sz="2800" dirty="0"/>
              <a:t>We need expert knowledge or some heuristic to determine what a good move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Issue: </a:t>
            </a:r>
            <a:r>
              <a:rPr lang="en-US" sz="2800" dirty="0"/>
              <a:t>Optimal decision algorithms still scale poorly even when using alpha-beta pruning with move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  <p:bldP spid="19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4" grpId="0"/>
      <p:bldP spid="25" grpId="0"/>
      <p:bldP spid="26" grpId="0"/>
      <p:bldP spid="27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45395"/>
            <a:ext cx="7886700" cy="14742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move.</a:t>
            </a:r>
          </a:p>
          <a:p>
            <a:pPr marL="0" indent="0">
              <a:buNone/>
            </a:pPr>
            <a:r>
              <a:rPr lang="en-US" b="1" dirty="0"/>
              <a:t>Better: </a:t>
            </a:r>
            <a:r>
              <a:rPr lang="en-US" dirty="0"/>
              <a:t>Select the starting state for playouts to focus on important parts of the game tree.</a:t>
            </a:r>
          </a:p>
          <a:p>
            <a:pPr marL="0" indent="0">
              <a:buNone/>
            </a:pPr>
            <a:r>
              <a:rPr lang="en-US" dirty="0"/>
              <a:t>This presents the following tradeoff between: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511089"/>
              </p:ext>
            </p:extLst>
          </p:nvPr>
        </p:nvGraphicFramePr>
        <p:xfrm>
          <a:off x="1019175" y="4487760"/>
          <a:ext cx="7105650" cy="200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304800" y="14478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065921" y="1497517"/>
            <a:ext cx="2418949" cy="1166991"/>
          </a:xfrm>
          <a:prstGeom prst="wedgeRoundRectCallout">
            <a:avLst>
              <a:gd name="adj1" fmla="val -59076"/>
              <a:gd name="adj2" fmla="val 30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each playout at any of these states. Which one should it choose?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276350" y="20212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</a:t>
            </a:r>
            <a:r>
              <a:rPr lang="en-US" b="1" dirty="0"/>
              <a:t>exploitation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/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for nodes with few playouts relative to the parent node (=</a:t>
                </a:r>
                <a:r>
                  <a:rPr lang="en-US" b="1" dirty="0"/>
                  <a:t>exploration</a:t>
                </a:r>
                <a:r>
                  <a:rPr lang="en-US" dirty="0"/>
                  <a:t>). Goes to 0 for large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  <a:blipFill>
                <a:blip r:embed="rId4"/>
                <a:stretch>
                  <a:fillRect l="-476" r="-357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919237" y="6193031"/>
            <a:ext cx="730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87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do not need to always start playouts from the current node, we can build a </a:t>
            </a:r>
            <a:r>
              <a:rPr lang="en-US" b="1" dirty="0"/>
              <a:t>partial game tree </a:t>
            </a:r>
            <a:r>
              <a:rPr lang="en-US" dirty="0"/>
              <a:t>and simulate from any node in that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considerations:</a:t>
            </a:r>
          </a:p>
          <a:p>
            <a:r>
              <a:rPr lang="en-US" dirty="0"/>
              <a:t>We can use UCB1 as the </a:t>
            </a:r>
            <a:r>
              <a:rPr lang="en-US" b="1" dirty="0"/>
              <a:t>selection strategy</a:t>
            </a:r>
            <a:r>
              <a:rPr lang="en-US" dirty="0"/>
              <a:t> to decide what part of the tree we should focus on for the next playout. This balances exploration and exploitation.</a:t>
            </a:r>
          </a:p>
          <a:p>
            <a:r>
              <a:rPr lang="en-US" dirty="0"/>
              <a:t>We can only store a small </a:t>
            </a:r>
            <a:r>
              <a:rPr lang="en-US" b="1" dirty="0"/>
              <a:t>part of the game tree</a:t>
            </a:r>
            <a:r>
              <a:rPr lang="en-US" dirty="0"/>
              <a:t>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694596" y="1244267"/>
            <a:ext cx="3352800" cy="643689"/>
          </a:xfrm>
          <a:prstGeom prst="wedgeRectCallout">
            <a:avLst>
              <a:gd name="adj1" fmla="val -43219"/>
              <a:gd name="adj2" fmla="val 1229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35216" y="5869761"/>
            <a:ext cx="1828800" cy="634122"/>
          </a:xfrm>
          <a:prstGeom prst="wedgeRectCallout">
            <a:avLst>
              <a:gd name="adj1" fmla="val 5296"/>
              <a:gd name="adj2" fmla="val -2037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leaf with highest UCB1 score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F2401-C24B-BEE2-AE42-07B900EFBDEE}"/>
              </a:ext>
            </a:extLst>
          </p:cNvPr>
          <p:cNvSpPr txBox="1"/>
          <p:nvPr/>
        </p:nvSpPr>
        <p:spPr>
          <a:xfrm>
            <a:off x="6730097" y="5577683"/>
            <a:ext cx="1281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(update counts)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Search and update partial tree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738653" y="2933912"/>
            <a:ext cx="2086294" cy="567956"/>
          </a:xfrm>
          <a:prstGeom prst="wedgeRectCallout">
            <a:avLst>
              <a:gd name="adj1" fmla="val -19667"/>
              <a:gd name="adj2" fmla="val 156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E623A6-F383-3AD1-BD09-E9E20EBF3FCA}"/>
              </a:ext>
            </a:extLst>
          </p:cNvPr>
          <p:cNvSpPr/>
          <p:nvPr/>
        </p:nvSpPr>
        <p:spPr>
          <a:xfrm>
            <a:off x="4561947" y="4043743"/>
            <a:ext cx="1000654" cy="107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move</a:t>
            </a:r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1295400" y="63082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partial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6881867" y="1676686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498871" y="473023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1" y="3612062"/>
            <a:ext cx="76198" cy="2605675"/>
          </a:xfrm>
          <a:prstGeom prst="rightBrace">
            <a:avLst>
              <a:gd name="adj1" fmla="val 8333"/>
              <a:gd name="adj2" fmla="val 50863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6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>
            <a:cxnSpLocks/>
          </p:cNvCxnSpPr>
          <p:nvPr/>
        </p:nvCxnSpPr>
        <p:spPr>
          <a:xfrm flipH="1">
            <a:off x="2362200" y="2264690"/>
            <a:ext cx="2514600" cy="43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1" y="5167310"/>
            <a:ext cx="915420" cy="487363"/>
          </a:xfrm>
          <a:prstGeom prst="wedgeRectCallout">
            <a:avLst>
              <a:gd name="adj1" fmla="val 57343"/>
              <a:gd name="adj2" fmla="val 966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&amp; utility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/>
      <p:bldP spid="8" grpId="0"/>
      <p:bldP spid="10" grpId="0"/>
      <p:bldP spid="11" grpId="0"/>
      <p:bldP spid="6" grpId="0" animBg="1"/>
      <p:bldP spid="14" grpId="0" animBg="1"/>
      <p:bldP spid="17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495800" y="3886200"/>
            <a:ext cx="4419600" cy="900111"/>
          </a:xfrm>
          <a:prstGeom prst="wedgeRectCallout">
            <a:avLst>
              <a:gd name="adj1" fmla="val -74067"/>
              <a:gd name="adj2" fmla="val -728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We have already modeled this issue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159" t="-291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11883</TotalTime>
  <Words>3163</Words>
  <Application>Microsoft Office PowerPoint</Application>
  <PresentationFormat>On-screen Show (4:3)</PresentationFormat>
  <Paragraphs>446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 Determining MV Values</vt:lpstr>
      <vt:lpstr>Minimax Search: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Move Ordering for Alpha-Beta Search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Hahsler, Michael</cp:lastModifiedBy>
  <cp:revision>61</cp:revision>
  <dcterms:created xsi:type="dcterms:W3CDTF">2021-03-18T20:20:32Z</dcterms:created>
  <dcterms:modified xsi:type="dcterms:W3CDTF">2023-08-12T00:19:17Z</dcterms:modified>
</cp:coreProperties>
</file>