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94" r:id="rId2"/>
    <p:sldId id="406" r:id="rId3"/>
    <p:sldId id="259" r:id="rId4"/>
    <p:sldId id="260" r:id="rId5"/>
    <p:sldId id="274" r:id="rId6"/>
    <p:sldId id="275" r:id="rId7"/>
    <p:sldId id="261" r:id="rId8"/>
    <p:sldId id="262" r:id="rId9"/>
    <p:sldId id="273" r:id="rId10"/>
    <p:sldId id="276" r:id="rId11"/>
    <p:sldId id="264" r:id="rId12"/>
    <p:sldId id="292" r:id="rId13"/>
    <p:sldId id="295" r:id="rId14"/>
    <p:sldId id="281" r:id="rId15"/>
    <p:sldId id="263" r:id="rId16"/>
    <p:sldId id="265" r:id="rId17"/>
    <p:sldId id="280" r:id="rId18"/>
    <p:sldId id="293" r:id="rId19"/>
    <p:sldId id="267" r:id="rId20"/>
    <p:sldId id="316" r:id="rId21"/>
    <p:sldId id="282" r:id="rId22"/>
    <p:sldId id="284" r:id="rId23"/>
    <p:sldId id="288" r:id="rId24"/>
    <p:sldId id="289" r:id="rId25"/>
    <p:sldId id="291" r:id="rId26"/>
    <p:sldId id="407" r:id="rId27"/>
    <p:sldId id="305" r:id="rId28"/>
    <p:sldId id="306" r:id="rId29"/>
    <p:sldId id="307" r:id="rId30"/>
    <p:sldId id="297" r:id="rId31"/>
    <p:sldId id="298" r:id="rId32"/>
    <p:sldId id="299" r:id="rId33"/>
    <p:sldId id="317" r:id="rId34"/>
    <p:sldId id="318" r:id="rId35"/>
    <p:sldId id="408" r:id="rId36"/>
    <p:sldId id="319" r:id="rId37"/>
    <p:sldId id="320" r:id="rId38"/>
    <p:sldId id="321" r:id="rId39"/>
    <p:sldId id="409" r:id="rId40"/>
    <p:sldId id="322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3" autoAdjust="0"/>
  </p:normalViewPr>
  <p:slideViewPr>
    <p:cSldViewPr>
      <p:cViewPr varScale="1">
        <p:scale>
          <a:sx n="74" d="100"/>
          <a:sy n="74" d="100"/>
        </p:scale>
        <p:origin x="105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3"/>
      <dgm:spPr/>
    </dgm:pt>
    <dgm:pt modelId="{42B39763-0B7C-4FD9-817D-AE78FBD7A2F1}" type="pres">
      <dgm:prSet presAssocID="{649A3F61-A79A-4DC1-BF6F-1BDB364E3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3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3"/>
      <dgm:spPr/>
    </dgm:pt>
    <dgm:pt modelId="{90934501-EF2F-41EA-BE69-CF8268E562E4}" type="pres">
      <dgm:prSet presAssocID="{8FE378D1-9702-4D4B-9150-97630AB3F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3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3"/>
      <dgm:spPr/>
    </dgm:pt>
    <dgm:pt modelId="{FFE384B9-5107-4CB2-85F2-3508E9B2870D}" type="pres">
      <dgm:prSet presAssocID="{4449B95C-BD0D-4CEC-BD36-BCDEC20C92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models.</a:t>
          </a:r>
          <a:endParaRPr lang="en-US" b="1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us to efficiently generate samples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407"/>
          <a:ext cx="8055864" cy="953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88579" y="215053"/>
          <a:ext cx="524689" cy="524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1101847" y="407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type of graphical model.</a:t>
          </a:r>
        </a:p>
      </dsp:txBody>
      <dsp:txXfrm>
        <a:off x="1101847" y="407"/>
        <a:ext cx="6954016" cy="953980"/>
      </dsp:txXfrm>
    </dsp:sp>
    <dsp:sp modelId="{2379ED4D-5921-4D71-ADCC-5976928DA350}">
      <dsp:nvSpPr>
        <dsp:cNvPr id="0" name=""/>
        <dsp:cNvSpPr/>
      </dsp:nvSpPr>
      <dsp:spPr>
        <a:xfrm>
          <a:off x="0" y="1192883"/>
          <a:ext cx="8055864" cy="953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88579" y="1407528"/>
          <a:ext cx="524689" cy="524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1101847" y="1192883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way to specify dependence between random variables.</a:t>
          </a:r>
        </a:p>
      </dsp:txBody>
      <dsp:txXfrm>
        <a:off x="1101847" y="1192883"/>
        <a:ext cx="6954016" cy="953980"/>
      </dsp:txXfrm>
    </dsp:sp>
    <dsp:sp modelId="{B9D2AB8A-2AE2-4AE8-9D6A-1C52899EAA06}">
      <dsp:nvSpPr>
        <dsp:cNvPr id="0" name=""/>
        <dsp:cNvSpPr/>
      </dsp:nvSpPr>
      <dsp:spPr>
        <a:xfrm>
          <a:off x="0" y="2385358"/>
          <a:ext cx="8055864" cy="953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88579" y="2600004"/>
          <a:ext cx="524689" cy="524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1101847" y="2385358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compact specification of a full joint distributions.</a:t>
          </a:r>
        </a:p>
      </dsp:txBody>
      <dsp:txXfrm>
        <a:off x="1101847" y="2385358"/>
        <a:ext cx="6954016" cy="953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Bayesian networks can be used as </a:t>
          </a:r>
          <a:r>
            <a:rPr lang="en-US" sz="2200" b="1" i="1" kern="1200" dirty="0"/>
            <a:t>generative models.</a:t>
          </a:r>
          <a:endParaRPr lang="en-US" sz="2200" b="1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Allows us to efficiently generate samples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Idea</a:t>
          </a:r>
          <a:r>
            <a:rPr lang="en-US" sz="2200" kern="1200" dirty="0"/>
            <a:t>: Generate samples from the network to estimate joint and conditional probability distributions.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(Bayesian networks)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4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01720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98800" imgH="431640" progId="Equation.3">
                  <p:embed/>
                </p:oleObj>
              </mc:Choice>
              <mc:Fallback>
                <p:oleObj name="Equation" r:id="rId5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335242" y="42641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335242" y="4861562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16503" y="5646003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and Z are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5140594" y="5858713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324100" y="56801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5791200" y="4531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5791200" y="50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324600" y="5527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161089" y="573723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a Boolean variable X</a:t>
            </a:r>
            <a:r>
              <a:rPr lang="en-US" sz="2400" baseline="-25000" dirty="0"/>
              <a:t>i</a:t>
            </a:r>
            <a:r>
              <a:rPr lang="en-US" sz="2400" dirty="0"/>
              <a:t> with k Boolean parents. How many rows does its conditional probability table have?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all the combinations of parent values, 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true</a:t>
            </a:r>
            <a:endParaRPr lang="en-US" sz="2400" dirty="0"/>
          </a:p>
          <a:p>
            <a:r>
              <a:rPr lang="en-US" sz="2400" dirty="0"/>
              <a:t>If each variable has no more than k parents, how many numbers does the complete network require?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O(n </a:t>
            </a:r>
            <a:r>
              <a:rPr lang="en-US" sz="2000" dirty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>
                <a:solidFill>
                  <a:srgbClr val="0066FF"/>
                </a:solidFill>
              </a:rPr>
              <a:t> 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/>
              <a:t>numbers – 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distribution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 How many nodes for the burglary network? </a:t>
            </a:r>
          </a:p>
          <a:p>
            <a:pPr lvl="1">
              <a:buNone/>
            </a:pPr>
            <a:r>
              <a:rPr lang="en-US" sz="2000" dirty="0"/>
              <a:t>1 + 1 + 4 + 2 + 2 = 10 numbers </a:t>
            </a:r>
            <a:br>
              <a:rPr lang="en-US" sz="2000" dirty="0"/>
            </a:br>
            <a:r>
              <a:rPr lang="en-US" sz="2000" dirty="0"/>
              <a:t>(vs. specification of the complete joint probability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an ordering of variables X</a:t>
            </a:r>
            <a:r>
              <a:rPr lang="en-US" sz="2400" baseline="-25000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network</a:t>
            </a:r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that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 | Parents(X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)) = P(X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 | X</a:t>
            </a:r>
            <a:r>
              <a:rPr lang="en-US" sz="2400" baseline="-25000" dirty="0">
                <a:solidFill>
                  <a:srgbClr val="0066FF"/>
                </a:solidFill>
              </a:rPr>
              <a:t>1</a:t>
            </a:r>
            <a:r>
              <a:rPr lang="en-US" sz="2400" dirty="0">
                <a:solidFill>
                  <a:srgbClr val="0066FF"/>
                </a:solidFill>
              </a:rPr>
              <a:t>, ... X</a:t>
            </a:r>
            <a:r>
              <a:rPr lang="en-US" sz="2400" baseline="-25000" dirty="0">
                <a:solidFill>
                  <a:srgbClr val="0066FF"/>
                </a:solidFill>
              </a:rPr>
              <a:t>i-1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</a:p>
          <a:p>
            <a:pPr marL="914400" lvl="1" indent="-457200"/>
            <a:endParaRPr lang="en-US" sz="2400" dirty="0">
              <a:solidFill>
                <a:srgbClr val="0066FF"/>
              </a:solidFill>
            </a:endParaRP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Note</a:t>
            </a:r>
            <a:r>
              <a:rPr lang="en-US" dirty="0"/>
              <a:t>: Networks are typically constructed by domain experts with causality in mind. E.g., X causes Y: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87009" y="5600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753609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105400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Conditional probability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Product rule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Chain rule </a:t>
                </a:r>
                <a:endParaRPr lang="en-US" sz="18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independent if and only if:</a:t>
                </a:r>
              </a:p>
              <a:p>
                <a:pPr lvl="4">
                  <a:buFont typeface="Wingdings" charset="0"/>
                  <a:buChar char="§"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</a:p>
              <a:p>
                <a:pPr>
                  <a:buFont typeface="Wingdings" charset="0"/>
                  <a:buChar char="§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28776"/>
            <a:ext cx="2250126" cy="6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537629"/>
            <a:ext cx="2842022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8" y="4343399"/>
            <a:ext cx="351304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30256"/>
            <a:ext cx="4227810" cy="2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6" y="5445735"/>
            <a:ext cx="10513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052" y="3238500"/>
            <a:ext cx="5802513" cy="84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/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Notation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blipFill>
                <a:blip r:embed="rId15"/>
                <a:stretch>
                  <a:fillRect l="-5155" t="-26000" r="-28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2245CD-88F2-4FA8-B4DA-05797A8AC768}"/>
              </a:ext>
            </a:extLst>
          </p:cNvPr>
          <p:cNvSpPr txBox="1"/>
          <p:nvPr/>
        </p:nvSpPr>
        <p:spPr>
          <a:xfrm>
            <a:off x="5943863" y="5421868"/>
            <a:ext cx="12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/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blipFill>
                <a:blip r:embed="rId16"/>
                <a:stretch>
                  <a:fillRect l="-1639" r="-69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28000"/>
            <a:ext cx="4607719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defTabSz="914400"/>
            <a:r>
              <a:rPr lang="en-US" sz="4900" b="1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800" y="5685231"/>
            <a:ext cx="7346331" cy="5700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70" b="12786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9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pPr lvl="1"/>
            <a:r>
              <a:rPr lang="en-US" sz="2400" dirty="0"/>
              <a:t>Query </a:t>
            </a:r>
            <a:r>
              <a:rPr lang="en-US" sz="2400" i="1" dirty="0"/>
              <a:t>variables: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</a:p>
          <a:p>
            <a:pPr lvl="1"/>
            <a:r>
              <a:rPr lang="en-US" sz="2400" i="1" dirty="0"/>
              <a:t>Evidence </a:t>
            </a:r>
            <a:r>
              <a:rPr lang="en-US" sz="2400" dirty="0"/>
              <a:t>(</a:t>
            </a:r>
            <a:r>
              <a:rPr lang="en-US" sz="2400" i="1" dirty="0"/>
              <a:t>observed</a:t>
            </a:r>
            <a:r>
              <a:rPr lang="en-US" sz="2400" dirty="0"/>
              <a:t>) variables: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=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</a:p>
          <a:p>
            <a:pPr lvl="1"/>
            <a:r>
              <a:rPr lang="en-US" sz="2400" i="1" dirty="0"/>
              <a:t>Set of unobserved </a:t>
            </a:r>
            <a:r>
              <a:rPr lang="en-US" sz="2400" dirty="0"/>
              <a:t>variables: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Calculate the probability of X given 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know the full joint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, we can infer  </a:t>
            </a:r>
            <a:r>
              <a:rPr lang="en-US" sz="2400" b="1" dirty="0">
                <a:solidFill>
                  <a:srgbClr val="0066FF"/>
                </a:solidFill>
              </a:rPr>
              <a:t>X </a:t>
            </a:r>
            <a:r>
              <a:rPr lang="en-US" sz="2400" dirty="0"/>
              <a:t>by:</a:t>
            </a:r>
          </a:p>
          <a:p>
            <a:pPr lvl="1">
              <a:buNone/>
            </a:pPr>
            <a:br>
              <a:rPr lang="en-US" sz="2400" dirty="0"/>
            </a:br>
            <a:endParaRPr lang="en-US" sz="24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Inference: 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24200"/>
            <a:ext cx="7886700" cy="305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we can observe being called. And want to know the probability of a burglary.</a:t>
            </a: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(B | j, m) </a:t>
            </a:r>
            <a:r>
              <a:rPr lang="en-US" sz="2000" dirty="0"/>
              <a:t> with unobservable variables: Earthquake, Alarm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72052"/>
              <a:gd name="adj2" fmla="val -413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/>
              <a:t>Approximate inference: Sampling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0263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dirty="0"/>
              <a:t>(aka Belief Networks)</a:t>
            </a:r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922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Avoid the need to throw out samples.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2. 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198" t="-2521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1. 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DBF01D-F5E2-8F8B-2924-ACDCC6B3BD7E}"/>
              </a:ext>
            </a:extLst>
          </p:cNvPr>
          <p:cNvSpPr txBox="1"/>
          <p:nvPr/>
        </p:nvSpPr>
        <p:spPr>
          <a:xfrm>
            <a:off x="5638800" y="466241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2. Correct sampled probabilities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5C69B-83BF-1C83-9285-52D50E707DAA}"/>
              </a:ext>
            </a:extLst>
          </p:cNvPr>
          <p:cNvCxnSpPr/>
          <p:nvPr/>
        </p:nvCxnSpPr>
        <p:spPr>
          <a:xfrm flipV="1">
            <a:off x="6477000" y="4001294"/>
            <a:ext cx="76200" cy="723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3278-5A6B-5E90-8657-A0D3F0BBF3AF}"/>
              </a:ext>
            </a:extLst>
          </p:cNvPr>
          <p:cNvCxnSpPr>
            <a:cxnSpLocks/>
          </p:cNvCxnSpPr>
          <p:nvPr/>
        </p:nvCxnSpPr>
        <p:spPr>
          <a:xfrm>
            <a:off x="6858000" y="5085691"/>
            <a:ext cx="4633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26214-7041-1EE3-466F-C487523288E5}"/>
              </a:ext>
            </a:extLst>
          </p:cNvPr>
          <p:cNvCxnSpPr>
            <a:cxnSpLocks/>
          </p:cNvCxnSpPr>
          <p:nvPr/>
        </p:nvCxnSpPr>
        <p:spPr>
          <a:xfrm flipV="1">
            <a:off x="6667500" y="2667000"/>
            <a:ext cx="653894" cy="2057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 a state by making random changes to the current state.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 The MCs stationary distribution turns out to be the posterior distribution of the non-evidence variables.</a:t>
            </a:r>
          </a:p>
          <a:p>
            <a:r>
              <a:rPr lang="en-US" dirty="0"/>
              <a:t>Estimate the stationary distribution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(works well for BNs)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(all variables it can be dependent of, i.e., parents, children and parents of children).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5517" r="-236" b="-6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656359" y="1371600"/>
            <a:ext cx="6833679" cy="30813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A5CADE8-4884-896D-90D5-A3214D8B7A60}"/>
              </a:ext>
            </a:extLst>
          </p:cNvPr>
          <p:cNvSpPr/>
          <p:nvPr/>
        </p:nvSpPr>
        <p:spPr>
          <a:xfrm>
            <a:off x="7580092" y="2100430"/>
            <a:ext cx="1397653" cy="642770"/>
          </a:xfrm>
          <a:prstGeom prst="wedgeRectCallout">
            <a:avLst>
              <a:gd name="adj1" fmla="val -173406"/>
              <a:gd name="adj2" fmla="val 511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State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5313963-AD83-3BC5-2EF4-C768599C8F2E}"/>
              </a:ext>
            </a:extLst>
          </p:cNvPr>
          <p:cNvSpPr/>
          <p:nvPr/>
        </p:nvSpPr>
        <p:spPr>
          <a:xfrm>
            <a:off x="7580092" y="2916548"/>
            <a:ext cx="1397653" cy="642770"/>
          </a:xfrm>
          <a:prstGeom prst="wedgeRectCallout">
            <a:avLst>
              <a:gd name="adj1" fmla="val -128055"/>
              <a:gd name="adj2" fmla="val 560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one variable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A0BE17-3845-8279-2B94-FB7B00D1DB18}"/>
              </a:ext>
            </a:extLst>
          </p:cNvPr>
          <p:cNvSpPr/>
          <p:nvPr/>
        </p:nvSpPr>
        <p:spPr>
          <a:xfrm>
            <a:off x="7580092" y="3725174"/>
            <a:ext cx="1397653" cy="642770"/>
          </a:xfrm>
          <a:prstGeom prst="wedgeRectCallout">
            <a:avLst>
              <a:gd name="adj1" fmla="val -185301"/>
              <a:gd name="adj2" fmla="val -280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the query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wanders around in this graph using the stated transition probabilities.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20,6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)≈0.75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778" t="-1185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35E2AC-945C-E89F-965D-B1124A15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84" y="3602177"/>
            <a:ext cx="3025839" cy="2341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7E19A-5631-E280-E86F-5E5AC8015C7B}"/>
              </a:ext>
            </a:extLst>
          </p:cNvPr>
          <p:cNvSpPr txBox="1"/>
          <p:nvPr/>
        </p:nvSpPr>
        <p:spPr>
          <a:xfrm>
            <a:off x="5486400" y="5955268"/>
            <a:ext cx="3505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Note the self-loops: the state stays the same when either variable is chosen and then resamples the same value it already has.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FF76F-185C-1795-11E7-F661B6C6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84" y="533400"/>
            <a:ext cx="2671811" cy="2454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E3A3-C26D-148A-8FE6-0EE5890B99F1}"/>
              </a:ext>
            </a:extLst>
          </p:cNvPr>
          <p:cNvSpPr txBox="1"/>
          <p:nvPr/>
        </p:nvSpPr>
        <p:spPr>
          <a:xfrm>
            <a:off x="5729486" y="198607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CFB4A-803E-236E-DE01-49CC010C66EB}"/>
              </a:ext>
            </a:extLst>
          </p:cNvPr>
          <p:cNvSpPr txBox="1"/>
          <p:nvPr/>
        </p:nvSpPr>
        <p:spPr>
          <a:xfrm>
            <a:off x="7315200" y="238618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EA40A6-D091-19A5-C52B-3586AD46A9D6}"/>
              </a:ext>
            </a:extLst>
          </p:cNvPr>
          <p:cNvGrpSpPr/>
          <p:nvPr/>
        </p:nvGrpSpPr>
        <p:grpSpPr>
          <a:xfrm>
            <a:off x="5729486" y="1600200"/>
            <a:ext cx="631904" cy="421128"/>
            <a:chOff x="5729486" y="1600200"/>
            <a:chExt cx="631904" cy="421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30EC3E-CC56-E9FE-55EF-E071C7EAB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CEE75-A901-BF96-7F48-34168628A931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2C4E7-A4F7-06C1-FA81-539C9C78BC79}"/>
              </a:ext>
            </a:extLst>
          </p:cNvPr>
          <p:cNvGrpSpPr/>
          <p:nvPr/>
        </p:nvGrpSpPr>
        <p:grpSpPr>
          <a:xfrm>
            <a:off x="6545763" y="2165116"/>
            <a:ext cx="845637" cy="822558"/>
            <a:chOff x="5729486" y="1600200"/>
            <a:chExt cx="631904" cy="4211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962763-C9DD-72D4-151B-64D292953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52FC3B-B42C-8406-FD84-63389A82B267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00B6CC-FCD6-0E22-7F26-C081480E395B}"/>
              </a:ext>
            </a:extLst>
          </p:cNvPr>
          <p:cNvSpPr txBox="1"/>
          <p:nvPr/>
        </p:nvSpPr>
        <p:spPr>
          <a:xfrm>
            <a:off x="7208439" y="459520"/>
            <a:ext cx="1187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unknown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DF9B3-1C46-426C-3A0C-53A393294027}"/>
              </a:ext>
            </a:extLst>
          </p:cNvPr>
          <p:cNvSpPr txBox="1"/>
          <p:nvPr/>
        </p:nvSpPr>
        <p:spPr>
          <a:xfrm>
            <a:off x="8078713" y="158596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</a:extLst>
          </p:cNvPr>
          <p:cNvSpPr/>
          <p:nvPr/>
        </p:nvSpPr>
        <p:spPr>
          <a:xfrm>
            <a:off x="6407597" y="3031716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315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conditional independence.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Inference (estimating conditional probabilities) is still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sampling from the model.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</a:extLst>
          </p:cNvPr>
          <p:cNvGrpSpPr/>
          <p:nvPr/>
        </p:nvGrpSpPr>
        <p:grpSpPr>
          <a:xfrm>
            <a:off x="2362200" y="3267473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11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Random variables: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C</a:t>
            </a:r>
            <a:r>
              <a:rPr lang="en-US" dirty="0"/>
              <a:t>: message class (spam or not spam)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W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</a:t>
            </a:r>
            <a:r>
              <a:rPr lang="en-US" dirty="0" err="1">
                <a:solidFill>
                  <a:srgbClr val="0066FF"/>
                </a:solidFill>
              </a:rPr>
              <a:t>W</a:t>
            </a:r>
            <a:r>
              <a:rPr lang="en-US" baseline="-25000" dirty="0" err="1">
                <a:solidFill>
                  <a:srgbClr val="0066FF"/>
                </a:solidFill>
              </a:rPr>
              <a:t>n</a:t>
            </a:r>
            <a:r>
              <a:rPr lang="en-US" dirty="0"/>
              <a:t>: presence or absence of words comprising the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Words depend on the class, but they are modeled conditional independent of each other given the class (= no direct connection between words).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</a:extLst>
          </p:cNvPr>
          <p:cNvGrpSpPr/>
          <p:nvPr/>
        </p:nvGrpSpPr>
        <p:grpSpPr>
          <a:xfrm>
            <a:off x="2552700" y="4038600"/>
            <a:ext cx="4114800" cy="2286000"/>
            <a:chOff x="2552700" y="4038600"/>
            <a:chExt cx="4114800" cy="2286000"/>
          </a:xfrm>
        </p:grpSpPr>
        <p:sp>
          <p:nvSpPr>
            <p:cNvPr id="4" name="Oval 3"/>
            <p:cNvSpPr/>
            <p:nvPr/>
          </p:nvSpPr>
          <p:spPr>
            <a:xfrm>
              <a:off x="2552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981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29100" y="40386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4" idx="0"/>
            </p:cNvCxnSpPr>
            <p:nvPr/>
          </p:nvCxnSpPr>
          <p:spPr>
            <a:xfrm flipH="1">
              <a:off x="2895600" y="4623967"/>
              <a:ext cx="14339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0"/>
            </p:cNvCxnSpPr>
            <p:nvPr/>
          </p:nvCxnSpPr>
          <p:spPr>
            <a:xfrm flipH="1">
              <a:off x="4267200" y="4724400"/>
              <a:ext cx="266700" cy="9144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814467" y="4623967"/>
              <a:ext cx="15101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6172200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parents as a conditional probability table (CPT):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b="1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(X</a:t>
            </a:r>
            <a:r>
              <a:rPr lang="en-US" sz="2400" baseline="-25000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| Parents(X))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E7CEA8-0FC5-640F-14A1-DB16BA2626DE}"/>
              </a:ext>
            </a:extLst>
          </p:cNvPr>
          <p:cNvGrpSpPr/>
          <p:nvPr/>
        </p:nvGrpSpPr>
        <p:grpSpPr>
          <a:xfrm>
            <a:off x="1143000" y="3505200"/>
            <a:ext cx="4094990" cy="2514600"/>
            <a:chOff x="1143000" y="3505200"/>
            <a:chExt cx="4094990" cy="2514600"/>
          </a:xfrm>
        </p:grpSpPr>
        <p:sp>
          <p:nvSpPr>
            <p:cNvPr id="4" name="Oval 3"/>
            <p:cNvSpPr/>
            <p:nvPr/>
          </p:nvSpPr>
          <p:spPr>
            <a:xfrm>
              <a:off x="1143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10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8" name="Straight Arrow Connector 7"/>
            <p:cNvCxnSpPr>
              <a:stCxn id="4" idx="4"/>
              <a:endCxn id="15" idx="1"/>
            </p:cNvCxnSpPr>
            <p:nvPr/>
          </p:nvCxnSpPr>
          <p:spPr>
            <a:xfrm rot="16200000" flipH="1">
              <a:off x="1390650" y="4362449"/>
              <a:ext cx="1221115" cy="11830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15" idx="0"/>
            </p:cNvCxnSpPr>
            <p:nvPr/>
          </p:nvCxnSpPr>
          <p:spPr>
            <a:xfrm rot="16200000" flipH="1">
              <a:off x="2057400" y="4762500"/>
              <a:ext cx="114300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15" idx="7"/>
            </p:cNvCxnSpPr>
            <p:nvPr/>
          </p:nvCxnSpPr>
          <p:spPr>
            <a:xfrm rot="5400000">
              <a:off x="2912736" y="4400550"/>
              <a:ext cx="1221115" cy="11068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14600" y="54864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0717" y="350520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2715" y="5575238"/>
              <a:ext cx="26452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>
                <a:buFontTx/>
                <a:buNone/>
              </a:pPr>
              <a:r>
                <a:rPr lang="en-US" sz="2200" dirty="0">
                  <a:solidFill>
                    <a:srgbClr val="0066FF"/>
                  </a:solidFill>
                </a:rPr>
                <a:t>P</a:t>
              </a:r>
              <a:r>
                <a:rPr lang="en-US" sz="2200" b="1" dirty="0">
                  <a:solidFill>
                    <a:srgbClr val="0066FF"/>
                  </a:solidFill>
                </a:rPr>
                <a:t> </a:t>
              </a:r>
              <a:r>
                <a:rPr lang="en-US" sz="2200" dirty="0">
                  <a:solidFill>
                    <a:srgbClr val="0066FF"/>
                  </a:solidFill>
                </a:rPr>
                <a:t>(X</a:t>
              </a:r>
              <a:r>
                <a:rPr lang="en-US" sz="2200" baseline="-25000" dirty="0">
                  <a:solidFill>
                    <a:srgbClr val="0066FF"/>
                  </a:solidFill>
                </a:rPr>
                <a:t> </a:t>
              </a:r>
              <a:r>
                <a:rPr lang="en-US" sz="2200" dirty="0">
                  <a:solidFill>
                    <a:srgbClr val="0066FF"/>
                  </a:solidFill>
                </a:rPr>
                <a:t>| Z</a:t>
              </a:r>
              <a:r>
                <a:rPr lang="en-US" sz="2200" baseline="-25000" dirty="0">
                  <a:solidFill>
                    <a:srgbClr val="0066FF"/>
                  </a:solidFill>
                </a:rPr>
                <a:t>1</a:t>
              </a:r>
              <a:r>
                <a:rPr lang="en-US" sz="2200" dirty="0">
                  <a:solidFill>
                    <a:srgbClr val="0066FF"/>
                  </a:solidFill>
                </a:rPr>
                <a:t>, …, Z</a:t>
              </a:r>
              <a:r>
                <a:rPr lang="en-US" sz="2200" baseline="-25000" dirty="0">
                  <a:solidFill>
                    <a:srgbClr val="0066FF"/>
                  </a:solidFill>
                </a:rPr>
                <a:t>n</a:t>
              </a:r>
              <a:r>
                <a:rPr lang="en-US" sz="2200" dirty="0">
                  <a:solidFill>
                    <a:srgbClr val="0066FF"/>
                  </a:solidFill>
                </a:rPr>
                <a:t>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1992</Words>
  <Application>Microsoft Office PowerPoint</Application>
  <PresentationFormat>On-screen Show (4:3)</PresentationFormat>
  <Paragraphs>328</Paragraphs>
  <Slides>40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Cambria Math</vt:lpstr>
      <vt:lpstr>source sans pro</vt:lpstr>
      <vt:lpstr>Symbol</vt:lpstr>
      <vt:lpstr>Wingdings</vt:lpstr>
      <vt:lpstr>Office Theme</vt:lpstr>
      <vt:lpstr>Equation</vt:lpstr>
      <vt:lpstr>CS 5/7320  Artificial Intelligence    Probabilistic Reasoning (Bayesian networks) AIMA Chapter 13</vt:lpstr>
      <vt:lpstr>Probability Recap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Inference</vt:lpstr>
      <vt:lpstr>Inference</vt:lpstr>
      <vt:lpstr>Inference: Bayesian network</vt:lpstr>
      <vt:lpstr>Exact inference:   Example</vt:lpstr>
      <vt:lpstr>Exact inference:  Example</vt:lpstr>
      <vt:lpstr>Approximate inference: Sampling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40</cp:revision>
  <dcterms:created xsi:type="dcterms:W3CDTF">2020-11-07T15:07:06Z</dcterms:created>
  <dcterms:modified xsi:type="dcterms:W3CDTF">2024-05-18T23:46:44Z</dcterms:modified>
</cp:coreProperties>
</file>