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4"/>
  </p:notesMasterIdLst>
  <p:sldIdLst>
    <p:sldId id="256" r:id="rId2"/>
    <p:sldId id="259" r:id="rId3"/>
    <p:sldId id="267" r:id="rId4"/>
    <p:sldId id="268" r:id="rId5"/>
    <p:sldId id="269" r:id="rId6"/>
    <p:sldId id="265" r:id="rId7"/>
    <p:sldId id="258" r:id="rId8"/>
    <p:sldId id="290" r:id="rId9"/>
    <p:sldId id="260" r:id="rId10"/>
    <p:sldId id="264" r:id="rId11"/>
    <p:sldId id="301" r:id="rId12"/>
    <p:sldId id="270" r:id="rId13"/>
    <p:sldId id="291" r:id="rId14"/>
    <p:sldId id="271" r:id="rId15"/>
    <p:sldId id="296" r:id="rId16"/>
    <p:sldId id="294" r:id="rId17"/>
    <p:sldId id="295" r:id="rId18"/>
    <p:sldId id="272" r:id="rId19"/>
    <p:sldId id="274" r:id="rId20"/>
    <p:sldId id="275" r:id="rId21"/>
    <p:sldId id="302" r:id="rId22"/>
    <p:sldId id="276" r:id="rId23"/>
    <p:sldId id="305" r:id="rId24"/>
    <p:sldId id="277" r:id="rId25"/>
    <p:sldId id="292" r:id="rId26"/>
    <p:sldId id="289" r:id="rId27"/>
    <p:sldId id="297" r:id="rId28"/>
    <p:sldId id="278" r:id="rId29"/>
    <p:sldId id="298" r:id="rId30"/>
    <p:sldId id="279" r:id="rId31"/>
    <p:sldId id="293" r:id="rId32"/>
    <p:sldId id="280" r:id="rId33"/>
    <p:sldId id="281" r:id="rId34"/>
    <p:sldId id="282" r:id="rId35"/>
    <p:sldId id="284" r:id="rId36"/>
    <p:sldId id="304" r:id="rId37"/>
    <p:sldId id="283" r:id="rId38"/>
    <p:sldId id="303" r:id="rId39"/>
    <p:sldId id="286" r:id="rId40"/>
    <p:sldId id="287" r:id="rId41"/>
    <p:sldId id="300" r:id="rId42"/>
    <p:sldId id="288" r:id="rId4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95959"/>
    <a:srgbClr val="767171"/>
    <a:srgbClr val="8497B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 autoAdjust="0"/>
    <p:restoredTop sz="92733" autoAdjust="0"/>
  </p:normalViewPr>
  <p:slideViewPr>
    <p:cSldViewPr>
      <p:cViewPr varScale="1">
        <p:scale>
          <a:sx n="113" d="100"/>
          <a:sy n="113" d="100"/>
        </p:scale>
        <p:origin x="1224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FFE4-074F-49F2-B536-C057DBA83543}" type="doc">
      <dgm:prSet loTypeId="urn:microsoft.com/office/officeart/2005/8/layout/arrow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B5598F-73EB-4086-9D15-AF21D84F01EB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Exploration</a:t>
          </a:r>
          <a:r>
            <a:rPr lang="en-US" dirty="0"/>
            <a:t>: perform more playouts from states that currently have no or few playouts.</a:t>
          </a:r>
        </a:p>
      </dgm:t>
    </dgm:pt>
    <dgm:pt modelId="{35184A8B-0A83-41D2-A908-50848EE3D926}" type="par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7063981B-22F4-4A0F-A5A9-DB73DAB928BE}" type="sibTrans" cxnId="{FFB7963A-9C7D-499E-B549-7910A0F2F13B}">
      <dgm:prSet/>
      <dgm:spPr/>
      <dgm:t>
        <a:bodyPr/>
        <a:lstStyle/>
        <a:p>
          <a:pPr algn="r"/>
          <a:endParaRPr lang="en-US"/>
        </a:p>
      </dgm:t>
    </dgm:pt>
    <dgm:pt modelId="{66875ED1-75C0-4ADD-A11A-6945BE084A09}">
      <dgm:prSet phldrT="[Text]"/>
      <dgm:spPr/>
      <dgm:t>
        <a:bodyPr/>
        <a:lstStyle/>
        <a:p>
          <a:pPr algn="ctr">
            <a:buFont typeface="+mj-lt"/>
            <a:buAutoNum type="alphaLcParenR"/>
          </a:pPr>
          <a:r>
            <a:rPr lang="en-US" b="1" dirty="0"/>
            <a:t>Exploitation</a:t>
          </a:r>
          <a:r>
            <a:rPr lang="en-US" dirty="0"/>
            <a:t>: more playouts for states that have done well to get more accurate estimates.</a:t>
          </a:r>
        </a:p>
      </dgm:t>
    </dgm:pt>
    <dgm:pt modelId="{E4BC8588-2C5C-4F69-9DCD-38814EE5D0D5}" type="par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1088B430-2FAC-4E9A-9AA5-B784B5A97F07}" type="sibTrans" cxnId="{41A8DCA8-7894-4CC3-98D1-8E1D6EF8011C}">
      <dgm:prSet/>
      <dgm:spPr/>
      <dgm:t>
        <a:bodyPr/>
        <a:lstStyle/>
        <a:p>
          <a:pPr algn="r"/>
          <a:endParaRPr lang="en-US"/>
        </a:p>
      </dgm:t>
    </dgm:pt>
    <dgm:pt modelId="{388A663A-0857-4F9C-8427-5385EE64B421}" type="pres">
      <dgm:prSet presAssocID="{9011FFE4-074F-49F2-B536-C057DBA83543}" presName="compositeShape" presStyleCnt="0">
        <dgm:presLayoutVars>
          <dgm:chMax val="2"/>
          <dgm:dir/>
          <dgm:resizeHandles val="exact"/>
        </dgm:presLayoutVars>
      </dgm:prSet>
      <dgm:spPr/>
    </dgm:pt>
    <dgm:pt modelId="{5BBECE53-31E9-45C1-9C99-E6FED15FF303}" type="pres">
      <dgm:prSet presAssocID="{9011FFE4-074F-49F2-B536-C057DBA83543}" presName="divider" presStyleLbl="fgShp" presStyleIdx="0" presStyleCnt="1"/>
      <dgm:spPr/>
    </dgm:pt>
    <dgm:pt modelId="{C0EAA83E-FCA4-41B8-B9C4-1FFFC2767C9D}" type="pres">
      <dgm:prSet presAssocID="{C7B5598F-73EB-4086-9D15-AF21D84F01EB}" presName="downArrow" presStyleLbl="node1" presStyleIdx="0" presStyleCnt="2"/>
      <dgm:spPr/>
    </dgm:pt>
    <dgm:pt modelId="{67A1BF2C-5C08-487D-9939-E0054ADCF853}" type="pres">
      <dgm:prSet presAssocID="{C7B5598F-73EB-4086-9D15-AF21D84F01EB}" presName="downArrowText" presStyleLbl="revTx" presStyleIdx="0" presStyleCnt="2" custScaleX="154688">
        <dgm:presLayoutVars>
          <dgm:bulletEnabled val="1"/>
        </dgm:presLayoutVars>
      </dgm:prSet>
      <dgm:spPr/>
    </dgm:pt>
    <dgm:pt modelId="{EC55A2F8-97C2-4D3B-ADF8-DBE6FB6A38DF}" type="pres">
      <dgm:prSet presAssocID="{66875ED1-75C0-4ADD-A11A-6945BE084A09}" presName="upArrow" presStyleLbl="node1" presStyleIdx="1" presStyleCnt="2"/>
      <dgm:spPr/>
    </dgm:pt>
    <dgm:pt modelId="{6BD5FF6F-C06C-42AF-A022-734E57BE2E2B}" type="pres">
      <dgm:prSet presAssocID="{66875ED1-75C0-4ADD-A11A-6945BE084A09}" presName="upArrowText" presStyleLbl="revTx" presStyleIdx="1" presStyleCnt="2" custScaleX="175846">
        <dgm:presLayoutVars>
          <dgm:bulletEnabled val="1"/>
        </dgm:presLayoutVars>
      </dgm:prSet>
      <dgm:spPr/>
    </dgm:pt>
  </dgm:ptLst>
  <dgm:cxnLst>
    <dgm:cxn modelId="{FFB7963A-9C7D-499E-B549-7910A0F2F13B}" srcId="{9011FFE4-074F-49F2-B536-C057DBA83543}" destId="{C7B5598F-73EB-4086-9D15-AF21D84F01EB}" srcOrd="0" destOrd="0" parTransId="{35184A8B-0A83-41D2-A908-50848EE3D926}" sibTransId="{7063981B-22F4-4A0F-A5A9-DB73DAB928BE}"/>
    <dgm:cxn modelId="{7B0F204B-C6DC-4C4D-A1AD-9EF60A00E72C}" type="presOf" srcId="{66875ED1-75C0-4ADD-A11A-6945BE084A09}" destId="{6BD5FF6F-C06C-42AF-A022-734E57BE2E2B}" srcOrd="0" destOrd="0" presId="urn:microsoft.com/office/officeart/2005/8/layout/arrow3"/>
    <dgm:cxn modelId="{04BF2150-FA8E-4647-8811-A29E30D0A6E9}" type="presOf" srcId="{9011FFE4-074F-49F2-B536-C057DBA83543}" destId="{388A663A-0857-4F9C-8427-5385EE64B421}" srcOrd="0" destOrd="0" presId="urn:microsoft.com/office/officeart/2005/8/layout/arrow3"/>
    <dgm:cxn modelId="{41A8DCA8-7894-4CC3-98D1-8E1D6EF8011C}" srcId="{9011FFE4-074F-49F2-B536-C057DBA83543}" destId="{66875ED1-75C0-4ADD-A11A-6945BE084A09}" srcOrd="1" destOrd="0" parTransId="{E4BC8588-2C5C-4F69-9DCD-38814EE5D0D5}" sibTransId="{1088B430-2FAC-4E9A-9AA5-B784B5A97F07}"/>
    <dgm:cxn modelId="{839049F2-A0DF-4F49-8503-5FA5B3D2E44F}" type="presOf" srcId="{C7B5598F-73EB-4086-9D15-AF21D84F01EB}" destId="{67A1BF2C-5C08-487D-9939-E0054ADCF853}" srcOrd="0" destOrd="0" presId="urn:microsoft.com/office/officeart/2005/8/layout/arrow3"/>
    <dgm:cxn modelId="{4E893338-3B84-48BA-835F-D61CD9362690}" type="presParOf" srcId="{388A663A-0857-4F9C-8427-5385EE64B421}" destId="{5BBECE53-31E9-45C1-9C99-E6FED15FF303}" srcOrd="0" destOrd="0" presId="urn:microsoft.com/office/officeart/2005/8/layout/arrow3"/>
    <dgm:cxn modelId="{1B54C8EF-77AB-440B-B805-91D94F88E42C}" type="presParOf" srcId="{388A663A-0857-4F9C-8427-5385EE64B421}" destId="{C0EAA83E-FCA4-41B8-B9C4-1FFFC2767C9D}" srcOrd="1" destOrd="0" presId="urn:microsoft.com/office/officeart/2005/8/layout/arrow3"/>
    <dgm:cxn modelId="{20383821-AA1B-42B6-82EE-3CE604BFC218}" type="presParOf" srcId="{388A663A-0857-4F9C-8427-5385EE64B421}" destId="{67A1BF2C-5C08-487D-9939-E0054ADCF853}" srcOrd="2" destOrd="0" presId="urn:microsoft.com/office/officeart/2005/8/layout/arrow3"/>
    <dgm:cxn modelId="{AF7052B3-389F-4879-AA2D-2A087CB65866}" type="presParOf" srcId="{388A663A-0857-4F9C-8427-5385EE64B421}" destId="{EC55A2F8-97C2-4D3B-ADF8-DBE6FB6A38DF}" srcOrd="3" destOrd="0" presId="urn:microsoft.com/office/officeart/2005/8/layout/arrow3"/>
    <dgm:cxn modelId="{78C67B63-775A-4F15-9409-F459BEC24907}" type="presParOf" srcId="{388A663A-0857-4F9C-8427-5385EE64B421}" destId="{6BD5FF6F-C06C-42AF-A022-734E57BE2E2B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ECE53-31E9-45C1-9C99-E6FED15FF303}">
      <dsp:nvSpPr>
        <dsp:cNvPr id="0" name=""/>
        <dsp:cNvSpPr/>
      </dsp:nvSpPr>
      <dsp:spPr>
        <a:xfrm rot="21300000">
          <a:off x="979649" y="887917"/>
          <a:ext cx="5098725" cy="446080"/>
        </a:xfrm>
        <a:prstGeom prst="mathMinus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AA83E-FCA4-41B8-B9C4-1FFFC2767C9D}">
      <dsp:nvSpPr>
        <dsp:cNvPr id="0" name=""/>
        <dsp:cNvSpPr/>
      </dsp:nvSpPr>
      <dsp:spPr>
        <a:xfrm>
          <a:off x="846963" y="111095"/>
          <a:ext cx="2117407" cy="888766"/>
        </a:xfrm>
        <a:prstGeom prst="down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1BF2C-5C08-487D-9939-E0054ADCF853}">
      <dsp:nvSpPr>
        <dsp:cNvPr id="0" name=""/>
        <dsp:cNvSpPr/>
      </dsp:nvSpPr>
      <dsp:spPr>
        <a:xfrm>
          <a:off x="3123170" y="0"/>
          <a:ext cx="3493733" cy="933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kern="1200" dirty="0"/>
            <a:t>Exploration</a:t>
          </a:r>
          <a:r>
            <a:rPr lang="en-US" sz="1500" kern="1200" dirty="0"/>
            <a:t>: perform more playouts from states that currently have no or few playouts.</a:t>
          </a:r>
        </a:p>
      </dsp:txBody>
      <dsp:txXfrm>
        <a:off x="3123170" y="0"/>
        <a:ext cx="3493733" cy="933204"/>
      </dsp:txXfrm>
    </dsp:sp>
    <dsp:sp modelId="{EC55A2F8-97C2-4D3B-ADF8-DBE6FB6A38DF}">
      <dsp:nvSpPr>
        <dsp:cNvPr id="0" name=""/>
        <dsp:cNvSpPr/>
      </dsp:nvSpPr>
      <dsp:spPr>
        <a:xfrm>
          <a:off x="4093654" y="1222053"/>
          <a:ext cx="2117407" cy="888766"/>
        </a:xfrm>
        <a:prstGeom prst="upArrow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5FF6F-C06C-42AF-A022-734E57BE2E2B}">
      <dsp:nvSpPr>
        <dsp:cNvPr id="0" name=""/>
        <dsp:cNvSpPr/>
      </dsp:nvSpPr>
      <dsp:spPr>
        <a:xfrm>
          <a:off x="202187" y="1288711"/>
          <a:ext cx="3971601" cy="933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/>
            <a:t>Exploitation</a:t>
          </a:r>
          <a:r>
            <a:rPr lang="en-US" sz="1400" kern="1200" dirty="0"/>
            <a:t>: more playouts for states that have done well to get more accurate estimates.</a:t>
          </a:r>
        </a:p>
      </dsp:txBody>
      <dsp:txXfrm>
        <a:off x="202187" y="1288711"/>
        <a:ext cx="3971601" cy="933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8182080@N04/691866404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58182080@N0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1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flected Chess pieces">
            <a:extLst>
              <a:ext uri="{FF2B5EF4-FFF2-40B4-BE49-F238E27FC236}">
                <a16:creationId xmlns:a16="http://schemas.microsoft.com/office/drawing/2014/main" id="{65D35FAF-3EC3-469A-88B8-DEAD9C448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5006" r="31021" b="1"/>
          <a:stretch/>
        </p:blipFill>
        <p:spPr bwMode="auto">
          <a:xfrm>
            <a:off x="2642616" y="762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4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br>
              <a:rPr lang="en-US" sz="2900" b="1" dirty="0"/>
            </a:br>
            <a:r>
              <a:rPr lang="en-US" sz="2900" b="1" dirty="0"/>
              <a:t>Adversarial Search and Games</a:t>
            </a:r>
            <a:br>
              <a:rPr lang="en-US" sz="2900" b="1" dirty="0"/>
            </a:br>
            <a:r>
              <a:rPr lang="en-US" sz="2000" dirty="0"/>
              <a:t>AIMA Chapter 5</a:t>
            </a:r>
            <a:endParaRPr lang="en-US" sz="2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1583-2A60-4113-A185-A475FCE93CAE}"/>
              </a:ext>
            </a:extLst>
          </p:cNvPr>
          <p:cNvSpPr txBox="1"/>
          <p:nvPr/>
        </p:nvSpPr>
        <p:spPr>
          <a:xfrm>
            <a:off x="4571998" y="6477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"Reflected Chess pieces"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 Askew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4" descr="Creative Commons License">
            <a:extLst>
              <a:ext uri="{FF2B5EF4-FFF2-40B4-BE49-F238E27FC236}">
                <a16:creationId xmlns:a16="http://schemas.microsoft.com/office/drawing/2014/main" id="{6AB077E9-26C9-4BEA-B4A9-77B4C68D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210A18-8AA3-4C9C-9D8F-DFA405C26554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65126"/>
            <a:ext cx="8650463" cy="1325563"/>
          </a:xfrm>
        </p:spPr>
        <p:txBody>
          <a:bodyPr/>
          <a:lstStyle/>
          <a:p>
            <a:r>
              <a:rPr lang="en-US" dirty="0"/>
              <a:t>Recall: AND-OR DFS Search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BD4AB-41E2-441A-8FB6-A19F5C72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7994342" cy="427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84913-417F-4A63-9F41-782EF5611E50}"/>
              </a:ext>
            </a:extLst>
          </p:cNvPr>
          <p:cNvSpPr txBox="1"/>
          <p:nvPr/>
        </p:nvSpPr>
        <p:spPr>
          <a:xfrm>
            <a:off x="4724400" y="28926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don’t follow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17645-EC77-4003-BF7E-E484C09AE7D1}"/>
              </a:ext>
            </a:extLst>
          </p:cNvPr>
          <p:cNvSpPr txBox="1"/>
          <p:nvPr/>
        </p:nvSpPr>
        <p:spPr>
          <a:xfrm>
            <a:off x="4724400" y="31974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6666B-EEB0-4A81-A526-09A35CD1B2A5}"/>
              </a:ext>
            </a:extLst>
          </p:cNvPr>
          <p:cNvSpPr txBox="1"/>
          <p:nvPr/>
        </p:nvSpPr>
        <p:spPr>
          <a:xfrm>
            <a:off x="4724400" y="4721423"/>
            <a:ext cx="307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current states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C67C03C-23BD-492A-ABCA-3EAFABF0A8D2}"/>
              </a:ext>
            </a:extLst>
          </p:cNvPr>
          <p:cNvSpPr/>
          <p:nvPr/>
        </p:nvSpPr>
        <p:spPr>
          <a:xfrm>
            <a:off x="5829300" y="1323416"/>
            <a:ext cx="3276600" cy="333461"/>
          </a:xfrm>
          <a:prstGeom prst="borderCallout1">
            <a:avLst>
              <a:gd name="adj1" fmla="val 54831"/>
              <a:gd name="adj2" fmla="val -989"/>
              <a:gd name="adj3" fmla="val 112500"/>
              <a:gd name="adj4" fmla="val -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nested If-then-else statements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D5535FC-37DF-4B08-B9F3-920365127586}"/>
              </a:ext>
            </a:extLst>
          </p:cNvPr>
          <p:cNvSpPr/>
          <p:nvPr/>
        </p:nvSpPr>
        <p:spPr>
          <a:xfrm>
            <a:off x="7924800" y="2438400"/>
            <a:ext cx="152400" cy="153227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C61E-B509-4243-AC92-EFA847DEA485}"/>
              </a:ext>
            </a:extLst>
          </p:cNvPr>
          <p:cNvSpPr txBox="1"/>
          <p:nvPr/>
        </p:nvSpPr>
        <p:spPr>
          <a:xfrm>
            <a:off x="8153400" y="2895600"/>
            <a:ext cx="72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my moves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881AA8-6194-46E2-97EB-C81579D5D476}"/>
              </a:ext>
            </a:extLst>
          </p:cNvPr>
          <p:cNvSpPr/>
          <p:nvPr/>
        </p:nvSpPr>
        <p:spPr>
          <a:xfrm>
            <a:off x="7924800" y="4431053"/>
            <a:ext cx="152400" cy="1436347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7ACF0-7559-4847-BDA5-9B67B13A61E6}"/>
              </a:ext>
            </a:extLst>
          </p:cNvPr>
          <p:cNvSpPr txBox="1"/>
          <p:nvPr/>
        </p:nvSpPr>
        <p:spPr>
          <a:xfrm>
            <a:off x="8001000" y="490162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Go through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opponent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moves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DF35C95-703F-430B-B3B0-C746EC644F6A}"/>
              </a:ext>
            </a:extLst>
          </p:cNvPr>
          <p:cNvSpPr/>
          <p:nvPr/>
        </p:nvSpPr>
        <p:spPr>
          <a:xfrm>
            <a:off x="5678663" y="3844830"/>
            <a:ext cx="3276600" cy="557504"/>
          </a:xfrm>
          <a:prstGeom prst="borderCallout1">
            <a:avLst>
              <a:gd name="adj1" fmla="val 54831"/>
              <a:gd name="adj2" fmla="val -989"/>
              <a:gd name="adj3" fmla="val -32077"/>
              <a:gd name="adj4" fmla="val -23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states that can result from opponent’s moves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916C582-6F81-4FB7-8A93-69B2C345120C}"/>
              </a:ext>
            </a:extLst>
          </p:cNvPr>
          <p:cNvSpPr/>
          <p:nvPr/>
        </p:nvSpPr>
        <p:spPr>
          <a:xfrm>
            <a:off x="4844820" y="4998880"/>
            <a:ext cx="3061678" cy="370322"/>
          </a:xfrm>
          <a:prstGeom prst="borderCallout1">
            <a:avLst>
              <a:gd name="adj1" fmla="val 54831"/>
              <a:gd name="adj2" fmla="val -989"/>
              <a:gd name="adj3" fmla="val 88967"/>
              <a:gd name="adj4" fmla="val -19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abandon subtree if a loss is found</a:t>
            </a:r>
          </a:p>
        </p:txBody>
      </p:sp>
    </p:spTree>
    <p:extLst>
      <p:ext uri="{BB962C8B-B14F-4D97-AF65-F5344CB8AC3E}">
        <p14:creationId xmlns:p14="http://schemas.microsoft.com/office/powerpoint/2010/main" val="281788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AND-OR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44883"/>
            <a:ext cx="8077200" cy="491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0BC67-69C8-4361-B2E7-F6E793D32569}"/>
              </a:ext>
            </a:extLst>
          </p:cNvPr>
          <p:cNvSpPr txBox="1"/>
          <p:nvPr/>
        </p:nvSpPr>
        <p:spPr>
          <a:xfrm>
            <a:off x="4702225" y="251249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88662-0EB7-4188-BB26-F76C0548822A}"/>
              </a:ext>
            </a:extLst>
          </p:cNvPr>
          <p:cNvSpPr txBox="1"/>
          <p:nvPr/>
        </p:nvSpPr>
        <p:spPr>
          <a:xfrm>
            <a:off x="2213827" y="42165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740FD-7633-45E8-9B0D-DF295806A6AF}"/>
              </a:ext>
            </a:extLst>
          </p:cNvPr>
          <p:cNvSpPr txBox="1"/>
          <p:nvPr/>
        </p:nvSpPr>
        <p:spPr>
          <a:xfrm>
            <a:off x="2362200" y="33951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3FC70-D0C8-4CF4-A2CF-28426323ED4C}"/>
              </a:ext>
            </a:extLst>
          </p:cNvPr>
          <p:cNvSpPr txBox="1"/>
          <p:nvPr/>
        </p:nvSpPr>
        <p:spPr>
          <a:xfrm>
            <a:off x="2310626" y="50380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2E5E1-295D-4775-89BF-A824458BFCA3}"/>
              </a:ext>
            </a:extLst>
          </p:cNvPr>
          <p:cNvSpPr txBox="1"/>
          <p:nvPr/>
        </p:nvSpPr>
        <p:spPr>
          <a:xfrm>
            <a:off x="4669054" y="3849365"/>
            <a:ext cx="418644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Find a subtree that has only win leaf nodes (utility +1). We can abandon a subtree if we find a single loss (utility -1).</a:t>
            </a:r>
          </a:p>
          <a:p>
            <a:endParaRPr lang="en-US" dirty="0"/>
          </a:p>
          <a:p>
            <a:r>
              <a:rPr lang="en-US" dirty="0"/>
              <a:t>We call playing always the best move </a:t>
            </a:r>
            <a:r>
              <a:rPr lang="en-US" b="1" dirty="0"/>
              <a:t>playing optimally</a:t>
            </a:r>
            <a:r>
              <a:rPr lang="en-US" dirty="0"/>
              <a:t>. Since we consider all the opponent’s moves in the AND stage, we also  includes MIN’s best move. This means we consider MIN playing optimally.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0D82A-5AA7-4A00-B604-4A0BF28B483B}"/>
              </a:ext>
            </a:extLst>
          </p:cNvPr>
          <p:cNvSpPr txBox="1"/>
          <p:nvPr/>
        </p:nvSpPr>
        <p:spPr>
          <a:xfrm>
            <a:off x="685884" y="1276031"/>
            <a:ext cx="826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play MAX and decide on our actions (OR). </a:t>
            </a:r>
            <a:br>
              <a:rPr lang="en-US" dirty="0"/>
            </a:br>
            <a:r>
              <a:rPr lang="en-US" dirty="0"/>
              <a:t>MIN’s actions introduce non-determinism (AND).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3AB9-BDC0-4100-BB0D-CDB4036CFABE}"/>
              </a:ext>
            </a:extLst>
          </p:cNvPr>
          <p:cNvSpPr txBox="1"/>
          <p:nvPr/>
        </p:nvSpPr>
        <p:spPr>
          <a:xfrm>
            <a:off x="5867400" y="200019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Pick an action that leads to a subtree with only win leaves.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ADDFD1-E049-4946-B73D-8C74745CA60B}"/>
              </a:ext>
            </a:extLst>
          </p:cNvPr>
          <p:cNvSpPr txBox="1"/>
          <p:nvPr/>
        </p:nvSpPr>
        <p:spPr>
          <a:xfrm>
            <a:off x="515082" y="300502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B106E0-E402-45B4-8263-65BF10E3D431}"/>
              </a:ext>
            </a:extLst>
          </p:cNvPr>
          <p:cNvSpPr txBox="1"/>
          <p:nvPr/>
        </p:nvSpPr>
        <p:spPr>
          <a:xfrm>
            <a:off x="511798" y="38581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3D1CA-0C31-479D-8285-7685974A51E3}"/>
              </a:ext>
            </a:extLst>
          </p:cNvPr>
          <p:cNvSpPr txBox="1"/>
          <p:nvPr/>
        </p:nvSpPr>
        <p:spPr>
          <a:xfrm>
            <a:off x="511798" y="46554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2A575-7ED8-4147-B71F-76906B17E31E}"/>
              </a:ext>
            </a:extLst>
          </p:cNvPr>
          <p:cNvSpPr txBox="1"/>
          <p:nvPr/>
        </p:nvSpPr>
        <p:spPr>
          <a:xfrm>
            <a:off x="104087" y="1905000"/>
            <a:ext cx="111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Depth (ply)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CA421-25DA-4944-8F0D-3FDF0F312C00}"/>
              </a:ext>
            </a:extLst>
          </p:cNvPr>
          <p:cNvSpPr txBox="1"/>
          <p:nvPr/>
        </p:nvSpPr>
        <p:spPr>
          <a:xfrm>
            <a:off x="511798" y="21638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C75445-FFC9-4774-A98B-DEAABF782BF8}"/>
              </a:ext>
            </a:extLst>
          </p:cNvPr>
          <p:cNvSpPr txBox="1"/>
          <p:nvPr/>
        </p:nvSpPr>
        <p:spPr>
          <a:xfrm>
            <a:off x="511798" y="601980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12930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1142B5BC-93CB-4EE2-AA98-4D359716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17387-5071-44AE-BA47-E7DFE49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1BE0-56DB-429E-88CA-37E11643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 Search and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31170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/>
              <a:t>Find optimal decisions</a:t>
            </a:r>
            <a:r>
              <a:rPr lang="en-US" sz="1600" dirty="0"/>
              <a:t>: Minimax search and Alpha-Beta pruning where </a:t>
            </a:r>
            <a:r>
              <a:rPr lang="en-US" sz="1600" b="1" dirty="0"/>
              <a:t>each player plays optimal </a:t>
            </a:r>
            <a:r>
              <a:rPr lang="en-US" sz="1600" dirty="0"/>
              <a:t>to the end of the game.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65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EE18-095C-45D6-8127-1C495682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Minimax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Assign each state a </a:t>
                </a:r>
                <a:r>
                  <a:rPr lang="en-US" b="1" dirty="0">
                    <a:solidFill>
                      <a:srgbClr val="FF0000"/>
                    </a:solidFill>
                  </a:rPr>
                  <a:t>minimax value </a:t>
                </a:r>
                <a:r>
                  <a:rPr lang="en-US" dirty="0"/>
                  <a:t>that reflects how much Max prefers the state (= Min dislikes the state).</a:t>
                </a:r>
              </a:p>
              <a:p>
                <a:endParaRPr lang="en-US" dirty="0"/>
              </a:p>
              <a:p>
                <a:pPr marL="457200" lvl="1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𝑀𝑖𝑛𝑖𝑚𝑎𝑥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𝑀𝑖𝑛𝑖𝑚𝑎𝑥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900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minimax value is the utility for Max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assuming that </a:t>
                </a:r>
                <a:r>
                  <a:rPr lang="en-US" b="1" dirty="0">
                    <a:solidFill>
                      <a:srgbClr val="FF0000"/>
                    </a:solidFill>
                  </a:rPr>
                  <a:t>both players play optimally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the end of the game written as a recursion.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decision </a:t>
                </a:r>
                <a:r>
                  <a:rPr lang="en-US" dirty="0"/>
                  <a:t>for Max is the action that leads to the state with the largest minimax value.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 r="-1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</a:t>
            </a:r>
            <a:br>
              <a:rPr lang="en-US" dirty="0"/>
            </a:br>
            <a:r>
              <a:rPr lang="en-US" dirty="0"/>
              <a:t>Determining MV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21AE6-24E2-1087-9BDA-986ADAAC60CE}"/>
              </a:ext>
            </a:extLst>
          </p:cNvPr>
          <p:cNvSpPr txBox="1"/>
          <p:nvPr/>
        </p:nvSpPr>
        <p:spPr>
          <a:xfrm>
            <a:off x="2047876" y="4366112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14171-BE8C-2F8D-8B61-9E76B61F5E9B}"/>
              </a:ext>
            </a:extLst>
          </p:cNvPr>
          <p:cNvSpPr/>
          <p:nvPr/>
        </p:nvSpPr>
        <p:spPr>
          <a:xfrm>
            <a:off x="990600" y="3429000"/>
            <a:ext cx="1626412" cy="64056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9031B-BE6C-0732-9EB7-721B873C81A7}"/>
              </a:ext>
            </a:extLst>
          </p:cNvPr>
          <p:cNvSpPr txBox="1"/>
          <p:nvPr/>
        </p:nvSpPr>
        <p:spPr>
          <a:xfrm>
            <a:off x="2662242" y="4375019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C8CAE-CA10-54E6-A856-B376D5C70D22}"/>
              </a:ext>
            </a:extLst>
          </p:cNvPr>
          <p:cNvSpPr txBox="1"/>
          <p:nvPr/>
        </p:nvSpPr>
        <p:spPr>
          <a:xfrm>
            <a:off x="3462329" y="4361591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60B08C-0FFE-34C6-B19F-205E5B2C1C82}"/>
              </a:ext>
            </a:extLst>
          </p:cNvPr>
          <p:cNvSpPr txBox="1"/>
          <p:nvPr/>
        </p:nvSpPr>
        <p:spPr>
          <a:xfrm>
            <a:off x="1966909" y="3537107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?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7611F62-9BD9-5C1C-8981-106668F61821}"/>
              </a:ext>
            </a:extLst>
          </p:cNvPr>
          <p:cNvSpPr/>
          <p:nvPr/>
        </p:nvSpPr>
        <p:spPr>
          <a:xfrm>
            <a:off x="4648200" y="3429000"/>
            <a:ext cx="1726390" cy="807240"/>
          </a:xfrm>
          <a:prstGeom prst="wedgeRoundRectCallout">
            <a:avLst>
              <a:gd name="adj1" fmla="val -178401"/>
              <a:gd name="adj2" fmla="val -546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What is Max’s optimal move?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9B7EA5C9-3F50-8BE1-FDF2-228EDC3D8409}"/>
              </a:ext>
            </a:extLst>
          </p:cNvPr>
          <p:cNvSpPr/>
          <p:nvPr/>
        </p:nvSpPr>
        <p:spPr>
          <a:xfrm>
            <a:off x="4648200" y="4419636"/>
            <a:ext cx="1726390" cy="807240"/>
          </a:xfrm>
          <a:prstGeom prst="wedgeRoundRectCallout">
            <a:avLst>
              <a:gd name="adj1" fmla="val -95341"/>
              <a:gd name="adj2" fmla="val -2606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How do we determine the MVs</a:t>
            </a:r>
          </a:p>
        </p:txBody>
      </p:sp>
    </p:spTree>
    <p:extLst>
      <p:ext uri="{BB962C8B-B14F-4D97-AF65-F5344CB8AC3E}">
        <p14:creationId xmlns:p14="http://schemas.microsoft.com/office/powerpoint/2010/main" val="222343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3" grpId="0" animBg="1"/>
      <p:bldP spid="44" grpId="0" animBg="1"/>
      <p:bldP spid="8" grpId="0"/>
      <p:bldP spid="9" grpId="0"/>
      <p:bldP spid="10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Back-up Minimax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28884-0DA3-4862-94A6-7AF4B51B1AF2}"/>
              </a:ext>
            </a:extLst>
          </p:cNvPr>
          <p:cNvCxnSpPr/>
          <p:nvPr/>
        </p:nvCxnSpPr>
        <p:spPr>
          <a:xfrm flipV="1">
            <a:off x="2286000" y="4648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4415D-BC6C-4782-AE15-FCB9676600BB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6482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CF362-ED91-404E-A180-E29D1B248B2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48200"/>
            <a:ext cx="1152525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45734" y="437412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02836-65E9-47A3-B053-2514E117F991}"/>
              </a:ext>
            </a:extLst>
          </p:cNvPr>
          <p:cNvCxnSpPr>
            <a:cxnSpLocks/>
          </p:cNvCxnSpPr>
          <p:nvPr/>
        </p:nvCxnSpPr>
        <p:spPr>
          <a:xfrm flipH="1" flipV="1">
            <a:off x="2215585" y="3858077"/>
            <a:ext cx="33338" cy="5134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A1FBA-8893-4219-BFED-6E2A6CCC5068}"/>
              </a:ext>
            </a:extLst>
          </p:cNvPr>
          <p:cNvCxnSpPr>
            <a:cxnSpLocks/>
          </p:cNvCxnSpPr>
          <p:nvPr/>
        </p:nvCxnSpPr>
        <p:spPr>
          <a:xfrm flipH="1" flipV="1">
            <a:off x="2391968" y="3904298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C27F0-B550-43B8-B83F-618DF46DD38C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86F1F-F299-42A3-B9E1-3AF321128F5A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27A735-2E42-4203-977E-0E145E8F3328}"/>
              </a:ext>
            </a:extLst>
          </p:cNvPr>
          <p:cNvSpPr txBox="1"/>
          <p:nvPr/>
        </p:nvSpPr>
        <p:spPr>
          <a:xfrm>
            <a:off x="1458163" y="394501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B4CC-0442-44E5-96C2-A4225E1DF21B}"/>
              </a:ext>
            </a:extLst>
          </p:cNvPr>
          <p:cNvSpPr txBox="1"/>
          <p:nvPr/>
        </p:nvSpPr>
        <p:spPr>
          <a:xfrm>
            <a:off x="1512512" y="4764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CD2C6-5754-4E9A-818A-3CD266038AD4}"/>
              </a:ext>
            </a:extLst>
          </p:cNvPr>
          <p:cNvSpPr txBox="1"/>
          <p:nvPr/>
        </p:nvSpPr>
        <p:spPr>
          <a:xfrm>
            <a:off x="1621376" y="50897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5C07D-CAA7-4B3D-AECF-F305362082D4}"/>
              </a:ext>
            </a:extLst>
          </p:cNvPr>
          <p:cNvSpPr txBox="1"/>
          <p:nvPr/>
        </p:nvSpPr>
        <p:spPr>
          <a:xfrm>
            <a:off x="1477142" y="31486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0D9C15-A39E-4844-AE73-4E9F28640DB7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B018CD-3CD6-4461-9F98-72D536E479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6F8F72-BD30-413D-A2D9-304C64D62FC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C23E2E-EE78-4BE8-80FE-EB82E00326D8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85CB61-B664-4099-86DB-62DF5F2E405E}"/>
              </a:ext>
            </a:extLst>
          </p:cNvPr>
          <p:cNvSpPr txBox="1"/>
          <p:nvPr/>
        </p:nvSpPr>
        <p:spPr>
          <a:xfrm>
            <a:off x="4810983" y="3632855"/>
            <a:ext cx="3258571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Determine MVs using a bottom-up strategy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Max</a:t>
            </a:r>
            <a:r>
              <a:rPr lang="en-US" dirty="0"/>
              <a:t> always picks the action that has the largest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Min</a:t>
            </a:r>
            <a:r>
              <a:rPr lang="en-US" dirty="0"/>
              <a:t> always picks the action that has the smallest value.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4C3C6-3213-96D8-D585-18479E65DA0D}"/>
              </a:ext>
            </a:extLst>
          </p:cNvPr>
          <p:cNvSpPr txBox="1"/>
          <p:nvPr/>
        </p:nvSpPr>
        <p:spPr>
          <a:xfrm>
            <a:off x="2032636" y="4307272"/>
            <a:ext cx="542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0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059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9" grpId="0"/>
      <p:bldP spid="40" grpId="0"/>
      <p:bldP spid="41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0A04FC-A147-4099-9C02-52956A8C7FCD}"/>
              </a:ext>
            </a:extLst>
          </p:cNvPr>
          <p:cNvSpPr txBox="1"/>
          <p:nvPr/>
        </p:nvSpPr>
        <p:spPr>
          <a:xfrm>
            <a:off x="3005137" y="2265437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action that leads to the largest MV</a:t>
            </a:r>
          </a:p>
        </p:txBody>
      </p:sp>
    </p:spTree>
    <p:extLst>
      <p:ext uri="{BB962C8B-B14F-4D97-AF65-F5344CB8AC3E}">
        <p14:creationId xmlns:p14="http://schemas.microsoft.com/office/powerpoint/2010/main" val="370140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9C6A5-02AE-489A-B876-51C3B526B7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600" y="939085"/>
            <a:ext cx="7422872" cy="5614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7615-7F67-47DB-9DFD-4EEBE17E4EE4}"/>
              </a:ext>
            </a:extLst>
          </p:cNvPr>
          <p:cNvSpPr txBox="1"/>
          <p:nvPr/>
        </p:nvSpPr>
        <p:spPr>
          <a:xfrm>
            <a:off x="5867400" y="152400"/>
            <a:ext cx="3048000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Approach</a:t>
            </a:r>
            <a:r>
              <a:rPr lang="en-US" sz="1600" dirty="0"/>
              <a:t>: Follow tree to each terminal node and back up minimax value.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This is just a generalization of the AND-OR Tree Search and returns the first action of the conditional plan.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FC34563-2773-479D-A0EC-56E98D37FEB1}"/>
              </a:ext>
            </a:extLst>
          </p:cNvPr>
          <p:cNvSpPr/>
          <p:nvPr/>
        </p:nvSpPr>
        <p:spPr>
          <a:xfrm>
            <a:off x="7467600" y="24384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CE9C1-39FB-479F-80EC-30A76A3A7F43}"/>
              </a:ext>
            </a:extLst>
          </p:cNvPr>
          <p:cNvSpPr txBox="1"/>
          <p:nvPr/>
        </p:nvSpPr>
        <p:spPr>
          <a:xfrm>
            <a:off x="7848600" y="30011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OR Search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2759D0-0019-4177-9480-CCF48BD9CC73}"/>
              </a:ext>
            </a:extLst>
          </p:cNvPr>
          <p:cNvSpPr/>
          <p:nvPr/>
        </p:nvSpPr>
        <p:spPr>
          <a:xfrm>
            <a:off x="7467600" y="44958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F39E6-ED40-4E46-AAA9-9E1C7475DC2E}"/>
              </a:ext>
            </a:extLst>
          </p:cNvPr>
          <p:cNvSpPr txBox="1"/>
          <p:nvPr/>
        </p:nvSpPr>
        <p:spPr>
          <a:xfrm>
            <a:off x="7848600" y="50585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AND Search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BD1ECE8-256A-43B1-B2E9-D5D989C7A526}"/>
              </a:ext>
            </a:extLst>
          </p:cNvPr>
          <p:cNvSpPr/>
          <p:nvPr/>
        </p:nvSpPr>
        <p:spPr>
          <a:xfrm>
            <a:off x="2971800" y="3612798"/>
            <a:ext cx="2438400" cy="502002"/>
          </a:xfrm>
          <a:prstGeom prst="wedgeRectCallout">
            <a:avLst>
              <a:gd name="adj1" fmla="val -82131"/>
              <a:gd name="adj2" fmla="val -48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 Find the maximum.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F5EA241-61A6-49F9-9962-CFEED31B432F}"/>
              </a:ext>
            </a:extLst>
          </p:cNvPr>
          <p:cNvSpPr/>
          <p:nvPr/>
        </p:nvSpPr>
        <p:spPr>
          <a:xfrm>
            <a:off x="2895600" y="5791200"/>
            <a:ext cx="2438400" cy="551960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 a better action?</a:t>
            </a:r>
          </a:p>
          <a:p>
            <a:pPr algn="ctr"/>
            <a:r>
              <a:rPr lang="en-US" dirty="0"/>
              <a:t>Find the minimum.</a:t>
            </a:r>
          </a:p>
        </p:txBody>
      </p:sp>
    </p:spTree>
    <p:extLst>
      <p:ext uri="{BB962C8B-B14F-4D97-AF65-F5344CB8AC3E}">
        <p14:creationId xmlns:p14="http://schemas.microsoft.com/office/powerpoint/2010/main" val="62890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C275-E7CA-4C8A-AA59-AA39E2D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Game Tree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Minimax search traverses the complete game tree using DFS!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Space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𝑏𝑚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Time </a:t>
                </a:r>
                <a:r>
                  <a:rPr lang="en-US" dirty="0"/>
                  <a:t>c</a:t>
                </a:r>
                <a:r>
                  <a:rPr lang="en-US" b="0" dirty="0"/>
                  <a:t>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Fast solution is only feasible for very simple games with small branching factor!</a:t>
                </a:r>
              </a:p>
              <a:p>
                <a:endParaRPr lang="en-US" dirty="0"/>
              </a:p>
              <a:p>
                <a:r>
                  <a:rPr lang="en-US" dirty="0"/>
                  <a:t>Example: Tic-tac-toe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 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(387,420,489)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        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decreases from 9 to 8, 7, … the actual size is smaller than: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 8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9×8×7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9!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986,409</m:t>
                    </m:r>
                  </m:oMath>
                </a14:m>
                <a:r>
                  <a:rPr lang="en-US" dirty="0"/>
                  <a:t> nodes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need to reduce the search space!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Game tree pruning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9ABD67-815A-4C06-B4FF-90B31818E319}"/>
              </a:ext>
            </a:extLst>
          </p:cNvPr>
          <p:cNvSpPr txBox="1"/>
          <p:nvPr/>
        </p:nvSpPr>
        <p:spPr>
          <a:xfrm>
            <a:off x="6248400" y="365126"/>
            <a:ext cx="240405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b: max branching factor</a:t>
            </a:r>
          </a:p>
          <a:p>
            <a:r>
              <a:rPr lang="en-US" dirty="0"/>
              <a:t>m: max depth of tree</a:t>
            </a:r>
          </a:p>
        </p:txBody>
      </p:sp>
    </p:spTree>
    <p:extLst>
      <p:ext uri="{BB962C8B-B14F-4D97-AF65-F5344CB8AC3E}">
        <p14:creationId xmlns:p14="http://schemas.microsoft.com/office/powerpoint/2010/main" val="28111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Games typically confront the agent with a competitive (adversarial) environment affected by an opponent (strategic environment).</a:t>
            </a:r>
          </a:p>
          <a:p>
            <a:r>
              <a:rPr lang="en-US" sz="2000" dirty="0"/>
              <a:t>Games are episodic.</a:t>
            </a:r>
          </a:p>
          <a:p>
            <a:r>
              <a:rPr lang="en-US" sz="2000" dirty="0"/>
              <a:t>We will focus on planning for</a:t>
            </a:r>
          </a:p>
          <a:p>
            <a:pPr lvl="1"/>
            <a:r>
              <a:rPr lang="en-US" sz="1600" dirty="0"/>
              <a:t>two-player zero-sum games with </a:t>
            </a:r>
          </a:p>
          <a:p>
            <a:pPr lvl="1"/>
            <a:r>
              <a:rPr lang="en-US" sz="1600" dirty="0"/>
              <a:t>deterministic game mechanics and </a:t>
            </a:r>
          </a:p>
          <a:p>
            <a:pPr lvl="1"/>
            <a:r>
              <a:rPr lang="en-US" sz="1600" dirty="0"/>
              <a:t>perfect information (i.e., fully observable environment).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call the two players: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Max</a:t>
            </a:r>
            <a:r>
              <a:rPr lang="en-US" sz="2000" dirty="0"/>
              <a:t> tries to maximize his utility.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Min</a:t>
            </a:r>
            <a:r>
              <a:rPr lang="en-US" sz="2000" dirty="0"/>
              <a:t> tries to minimize Max’s utility since it is a zero-sum game.</a:t>
            </a:r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175FC947-2DD1-4775-8699-AB039B7D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221" r="37758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3ED-1CCC-4248-8A42-593B397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Do not search parts of the tree if they do not make a difference to the outcome.</a:t>
                </a:r>
              </a:p>
              <a:p>
                <a:endParaRPr lang="en-US" b="1" dirty="0"/>
              </a:p>
              <a:p>
                <a:r>
                  <a:rPr lang="en-US" b="1" dirty="0"/>
                  <a:t>Observations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can never be more than 3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⁡(5,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…)) </m:t>
                    </m:r>
                  </m:oMath>
                </a14:m>
                <a:r>
                  <a:rPr lang="en-US" dirty="0"/>
                  <a:t>does not depend on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Minimax search applies alternating min and max.</a:t>
                </a:r>
              </a:p>
              <a:p>
                <a:endParaRPr lang="en-US" b="1" dirty="0"/>
              </a:p>
              <a:p>
                <a:r>
                  <a:rPr lang="en-US" b="1" dirty="0"/>
                  <a:t>Approach</a:t>
                </a:r>
                <a:r>
                  <a:rPr lang="en-US" dirty="0"/>
                  <a:t>: maintain bounds for the minimax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prune subtrees (i.e., don’t follow actions) that do not affect the current minimax value bound.</a:t>
                </a:r>
              </a:p>
              <a:p>
                <a:pPr lvl="1"/>
                <a:r>
                  <a:rPr lang="en-US" dirty="0"/>
                  <a:t>Alpha is used by Max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.”</a:t>
                </a:r>
              </a:p>
              <a:p>
                <a:pPr lvl="1"/>
                <a:r>
                  <a:rPr lang="en-US" dirty="0"/>
                  <a:t>Beta is used by Min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E5E6B7-130E-4761-A806-BA49A4F8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Alpha-Beta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42AA0-9CC9-45C2-B945-D00E33E9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7010400" cy="490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EDFC9A-DBD7-47AC-A8BF-0C96EC8EA48C}"/>
              </a:ext>
            </a:extLst>
          </p:cNvPr>
          <p:cNvSpPr txBox="1"/>
          <p:nvPr/>
        </p:nvSpPr>
        <p:spPr>
          <a:xfrm>
            <a:off x="2286000" y="1504713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2F1C5-3157-48A7-AE01-A73BA28C97B1}"/>
              </a:ext>
            </a:extLst>
          </p:cNvPr>
          <p:cNvSpPr txBox="1"/>
          <p:nvPr/>
        </p:nvSpPr>
        <p:spPr>
          <a:xfrm>
            <a:off x="1371600" y="2057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/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E03826-FDE5-49C4-BB7C-E515016AC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89" y="1350824"/>
                <a:ext cx="572721" cy="307777"/>
              </a:xfrm>
              <a:prstGeom prst="rect">
                <a:avLst/>
              </a:prstGeom>
              <a:blipFill>
                <a:blip r:embed="rId3"/>
                <a:stretch>
                  <a:fillRect l="-3191" t="-4000" r="-212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/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Max updates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(utility is at least)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Min updates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600" b="0" dirty="0"/>
              </a:p>
              <a:p>
                <a:r>
                  <a:rPr lang="en-US" sz="1600" b="0" dirty="0"/>
                  <a:t>(utility is at most)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E60352-5C17-4A50-A199-6E12D5DEA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6" y="1295400"/>
                <a:ext cx="1702204" cy="1323439"/>
              </a:xfrm>
              <a:prstGeom prst="rect">
                <a:avLst/>
              </a:prstGeom>
              <a:blipFill>
                <a:blip r:embed="rId4"/>
                <a:stretch>
                  <a:fillRect l="-1773" t="-909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FF2B32-8E0A-4422-8F71-697ED929E0D8}"/>
              </a:ext>
            </a:extLst>
          </p:cNvPr>
          <p:cNvCxnSpPr>
            <a:cxnSpLocks/>
          </p:cNvCxnSpPr>
          <p:nvPr/>
        </p:nvCxnSpPr>
        <p:spPr>
          <a:xfrm flipV="1">
            <a:off x="990600" y="2242066"/>
            <a:ext cx="76200" cy="577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9C91F-B4D4-4D66-AEEC-6C9041418839}"/>
              </a:ext>
            </a:extLst>
          </p:cNvPr>
          <p:cNvCxnSpPr>
            <a:cxnSpLocks/>
          </p:cNvCxnSpPr>
          <p:nvPr/>
        </p:nvCxnSpPr>
        <p:spPr>
          <a:xfrm flipV="1">
            <a:off x="1143000" y="3490912"/>
            <a:ext cx="589875" cy="319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B2E8DC4F-E86D-4602-A53F-5AAE8881E109}"/>
              </a:ext>
            </a:extLst>
          </p:cNvPr>
          <p:cNvSpPr/>
          <p:nvPr/>
        </p:nvSpPr>
        <p:spPr>
          <a:xfrm>
            <a:off x="7177668" y="2841702"/>
            <a:ext cx="1776606" cy="1702846"/>
          </a:xfrm>
          <a:prstGeom prst="wedgeRectCallout">
            <a:avLst>
              <a:gd name="adj1" fmla="val -128601"/>
              <a:gd name="adj2" fmla="val 32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cannot be more than 2 in the subtree, but we already can get 3 from the first subtree. Prune the rest.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F03D90-6D40-469A-8295-BFF682739914}"/>
              </a:ext>
            </a:extLst>
          </p:cNvPr>
          <p:cNvSpPr txBox="1"/>
          <p:nvPr/>
        </p:nvSpPr>
        <p:spPr>
          <a:xfrm>
            <a:off x="5615636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558B00-BC2D-4B7D-B496-540A7EA23542}"/>
              </a:ext>
            </a:extLst>
          </p:cNvPr>
          <p:cNvSpPr txBox="1"/>
          <p:nvPr/>
        </p:nvSpPr>
        <p:spPr>
          <a:xfrm>
            <a:off x="5635662" y="319908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B48EF1-8EBA-48F4-BBCD-F6DE17058E24}"/>
              </a:ext>
            </a:extLst>
          </p:cNvPr>
          <p:cNvSpPr txBox="1"/>
          <p:nvPr/>
        </p:nvSpPr>
        <p:spPr>
          <a:xfrm>
            <a:off x="4710319" y="20395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59D424-611E-4028-AE3E-A5ABA4E34A3C}"/>
              </a:ext>
            </a:extLst>
          </p:cNvPr>
          <p:cNvSpPr txBox="1"/>
          <p:nvPr/>
        </p:nvSpPr>
        <p:spPr>
          <a:xfrm>
            <a:off x="1323637" y="37224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1B77FD-1E51-462A-9BD0-43B8C8523F16}"/>
              </a:ext>
            </a:extLst>
          </p:cNvPr>
          <p:cNvSpPr txBox="1"/>
          <p:nvPr/>
        </p:nvSpPr>
        <p:spPr>
          <a:xfrm>
            <a:off x="3200400" y="54102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4390A4-A349-446D-A3CC-5EA3E0207105}"/>
              </a:ext>
            </a:extLst>
          </p:cNvPr>
          <p:cNvSpPr txBox="1"/>
          <p:nvPr/>
        </p:nvSpPr>
        <p:spPr>
          <a:xfrm>
            <a:off x="6526681" y="540774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32D100-B7AB-4818-B2C6-BB3F840852DB}"/>
              </a:ext>
            </a:extLst>
          </p:cNvPr>
          <p:cNvSpPr txBox="1"/>
          <p:nvPr/>
        </p:nvSpPr>
        <p:spPr>
          <a:xfrm>
            <a:off x="2286000" y="4884442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BCB69C-7E0F-4F42-A368-33D9EB950B98}"/>
              </a:ext>
            </a:extLst>
          </p:cNvPr>
          <p:cNvSpPr txBox="1"/>
          <p:nvPr/>
        </p:nvSpPr>
        <p:spPr>
          <a:xfrm>
            <a:off x="5678576" y="1509710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CB512E-6655-47DC-B8FB-B7FB817E9DA9}"/>
              </a:ext>
            </a:extLst>
          </p:cNvPr>
          <p:cNvSpPr txBox="1"/>
          <p:nvPr/>
        </p:nvSpPr>
        <p:spPr>
          <a:xfrm>
            <a:off x="2285999" y="319457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AC7E1A-C4EF-4AA4-A0B5-5DCB6D2446DA}"/>
              </a:ext>
            </a:extLst>
          </p:cNvPr>
          <p:cNvSpPr txBox="1"/>
          <p:nvPr/>
        </p:nvSpPr>
        <p:spPr>
          <a:xfrm>
            <a:off x="5582486" y="4881919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FAFBFB-1554-4203-AF6C-9D250D66639C}"/>
              </a:ext>
            </a:extLst>
          </p:cNvPr>
          <p:cNvCxnSpPr>
            <a:cxnSpLocks/>
          </p:cNvCxnSpPr>
          <p:nvPr/>
        </p:nvCxnSpPr>
        <p:spPr>
          <a:xfrm flipH="1">
            <a:off x="4724401" y="5181600"/>
            <a:ext cx="778529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7459342-C1F5-4C0F-B5C0-30433B707BAE}"/>
              </a:ext>
            </a:extLst>
          </p:cNvPr>
          <p:cNvCxnSpPr>
            <a:cxnSpLocks/>
          </p:cNvCxnSpPr>
          <p:nvPr/>
        </p:nvCxnSpPr>
        <p:spPr>
          <a:xfrm flipH="1">
            <a:off x="4343400" y="5670704"/>
            <a:ext cx="271348" cy="3490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/>
              <p:nvPr/>
            </p:nvSpPr>
            <p:spPr>
              <a:xfrm>
                <a:off x="7309106" y="4924961"/>
                <a:ext cx="1670078" cy="132343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Once a subtree is fully evaluated, the interval has a length of 0 </a:t>
                </a:r>
                <a:br>
                  <a:rPr lang="en-US" sz="1600" dirty="0"/>
                </a:b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/>
                  <a:t>).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81252B3-3CC3-4D36-9470-AF5FCCA9E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106" y="4924961"/>
                <a:ext cx="1670078" cy="1323439"/>
              </a:xfrm>
              <a:prstGeom prst="rect">
                <a:avLst/>
              </a:prstGeom>
              <a:blipFill>
                <a:blip r:embed="rId5"/>
                <a:stretch>
                  <a:fillRect l="-1444" t="-909" b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/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8CC5FD0-47C7-4534-85F5-8EA51DE8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3" y="3593956"/>
                <a:ext cx="593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/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960D56E-122B-433F-BF17-02709859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216" y="5200001"/>
                <a:ext cx="5936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/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703911-F380-4E5C-B526-11F000F3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19" y="4757931"/>
                <a:ext cx="59368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A6F816-CCA5-4793-A17F-140AA8B5162A}"/>
              </a:ext>
            </a:extLst>
          </p:cNvPr>
          <p:cNvCxnSpPr>
            <a:cxnSpLocks/>
          </p:cNvCxnSpPr>
          <p:nvPr/>
        </p:nvCxnSpPr>
        <p:spPr>
          <a:xfrm flipV="1">
            <a:off x="5257800" y="3932237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B5BDB4D-F32A-4D20-9AAF-8AA8B74945C0}"/>
              </a:ext>
            </a:extLst>
          </p:cNvPr>
          <p:cNvSpPr/>
          <p:nvPr/>
        </p:nvSpPr>
        <p:spPr>
          <a:xfrm>
            <a:off x="5257800" y="3770315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238B48-9E8D-4E23-A7EA-DC0F806A43FB}"/>
              </a:ext>
            </a:extLst>
          </p:cNvPr>
          <p:cNvCxnSpPr>
            <a:cxnSpLocks/>
          </p:cNvCxnSpPr>
          <p:nvPr/>
        </p:nvCxnSpPr>
        <p:spPr>
          <a:xfrm>
            <a:off x="5102361" y="3505200"/>
            <a:ext cx="193539" cy="265115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20A9C7-A97F-4A49-8188-B7AC171EFA14}"/>
              </a:ext>
            </a:extLst>
          </p:cNvPr>
          <p:cNvCxnSpPr>
            <a:cxnSpLocks/>
          </p:cNvCxnSpPr>
          <p:nvPr/>
        </p:nvCxnSpPr>
        <p:spPr>
          <a:xfrm flipV="1">
            <a:off x="2837612" y="5602663"/>
            <a:ext cx="76200" cy="5778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/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, +∞ 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B7D0CFD-5914-40C2-9110-DD0349EF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04601"/>
                <a:ext cx="666031" cy="276999"/>
              </a:xfrm>
              <a:prstGeom prst="rect">
                <a:avLst/>
              </a:prstGeom>
              <a:blipFill>
                <a:blip r:embed="rId12"/>
                <a:stretch>
                  <a:fillRect r="-1009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451B220-548A-4DAC-B95E-454C8C657702}"/>
              </a:ext>
            </a:extLst>
          </p:cNvPr>
          <p:cNvCxnSpPr>
            <a:cxnSpLocks/>
          </p:cNvCxnSpPr>
          <p:nvPr/>
        </p:nvCxnSpPr>
        <p:spPr>
          <a:xfrm>
            <a:off x="1699563" y="5105400"/>
            <a:ext cx="1138049" cy="40177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A5E8237-6F29-4330-9EFB-13238BE4F4FE}"/>
              </a:ext>
            </a:extLst>
          </p:cNvPr>
          <p:cNvSpPr/>
          <p:nvPr/>
        </p:nvSpPr>
        <p:spPr>
          <a:xfrm>
            <a:off x="6186519" y="5500689"/>
            <a:ext cx="228600" cy="2143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927C6C-F948-4054-A16E-9E197F92E563}"/>
              </a:ext>
            </a:extLst>
          </p:cNvPr>
          <p:cNvCxnSpPr>
            <a:cxnSpLocks/>
          </p:cNvCxnSpPr>
          <p:nvPr/>
        </p:nvCxnSpPr>
        <p:spPr>
          <a:xfrm flipH="1" flipV="1">
            <a:off x="6300819" y="5638577"/>
            <a:ext cx="514434" cy="471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/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B7D9237-9B72-4ABC-9A00-9848503D0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08" y="4004808"/>
                <a:ext cx="593688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752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E01CE5-2616-455A-90DB-6143AB8E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4" y="279199"/>
            <a:ext cx="7653376" cy="6328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90A17-3029-4EF0-B93E-C7361C53EFBF}"/>
              </a:ext>
            </a:extLst>
          </p:cNvPr>
          <p:cNvSpPr/>
          <p:nvPr/>
        </p:nvSpPr>
        <p:spPr>
          <a:xfrm>
            <a:off x="609600" y="31623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3079C-9765-4F9A-9D58-ED7976A56068}"/>
              </a:ext>
            </a:extLst>
          </p:cNvPr>
          <p:cNvSpPr/>
          <p:nvPr/>
        </p:nvSpPr>
        <p:spPr>
          <a:xfrm>
            <a:off x="609600" y="5791200"/>
            <a:ext cx="34290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8DE61-4A9B-4E15-9D21-89B79999C8C8}"/>
              </a:ext>
            </a:extLst>
          </p:cNvPr>
          <p:cNvSpPr txBox="1"/>
          <p:nvPr/>
        </p:nvSpPr>
        <p:spPr>
          <a:xfrm>
            <a:off x="6019800" y="304800"/>
            <a:ext cx="29289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= minimax search + pruning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35E5797-5355-47EA-B335-D622AE8C2F45}"/>
              </a:ext>
            </a:extLst>
          </p:cNvPr>
          <p:cNvSpPr/>
          <p:nvPr/>
        </p:nvSpPr>
        <p:spPr>
          <a:xfrm>
            <a:off x="4196612" y="3226832"/>
            <a:ext cx="2743200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Abandon subtree if Max finds an actions that has more value than the best-known move Min has in another subtree.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8F34A-38B9-4F94-BC3E-13899506DCFB}"/>
              </a:ext>
            </a:extLst>
          </p:cNvPr>
          <p:cNvSpPr txBox="1"/>
          <p:nvPr/>
        </p:nvSpPr>
        <p:spPr>
          <a:xfrm>
            <a:off x="1641088" y="19812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v is the minimax value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80E1A95-65E1-4D51-846D-347C755D0B1B}"/>
              </a:ext>
            </a:extLst>
          </p:cNvPr>
          <p:cNvSpPr/>
          <p:nvPr/>
        </p:nvSpPr>
        <p:spPr>
          <a:xfrm>
            <a:off x="3036851" y="2803339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D4EEC333-75EF-4A02-8E6D-79CE7098B993}"/>
              </a:ext>
            </a:extLst>
          </p:cNvPr>
          <p:cNvSpPr/>
          <p:nvPr/>
        </p:nvSpPr>
        <p:spPr>
          <a:xfrm>
            <a:off x="3200400" y="5356040"/>
            <a:ext cx="2438400" cy="266687"/>
          </a:xfrm>
          <a:prstGeom prst="wedgeRectCallout">
            <a:avLst>
              <a:gd name="adj1" fmla="val -80742"/>
              <a:gd name="adj2" fmla="val -37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Found a better action?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AEDDF7D-75F5-4B92-9012-ACB5B966A331}"/>
              </a:ext>
            </a:extLst>
          </p:cNvPr>
          <p:cNvSpPr/>
          <p:nvPr/>
        </p:nvSpPr>
        <p:spPr>
          <a:xfrm>
            <a:off x="4228212" y="5815297"/>
            <a:ext cx="2629788" cy="838200"/>
          </a:xfrm>
          <a:prstGeom prst="wedgeRectCallout">
            <a:avLst>
              <a:gd name="adj1" fmla="val -74645"/>
              <a:gd name="adj2" fmla="val -12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Abandon subtree if Min finds an actions that has less value than the best-known move Max has in another subtree.</a:t>
            </a:r>
          </a:p>
        </p:txBody>
      </p:sp>
    </p:spTree>
    <p:extLst>
      <p:ext uri="{BB962C8B-B14F-4D97-AF65-F5344CB8AC3E}">
        <p14:creationId xmlns:p14="http://schemas.microsoft.com/office/powerpoint/2010/main" val="14362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D6DE-1218-FDAF-3734-B4A4BB2D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Move Ordering for Alpha-Beta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C81C-C722-6E32-05D7-279EB3694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Idea: </a:t>
            </a:r>
            <a:r>
              <a:rPr lang="en-US" dirty="0"/>
              <a:t>Pruning is more effective if good alpha-beta bounds can be found in the first few checked subtrees.</a:t>
            </a:r>
          </a:p>
          <a:p>
            <a:endParaRPr lang="en-US" dirty="0"/>
          </a:p>
          <a:p>
            <a:r>
              <a:rPr lang="en-US" b="1" dirty="0"/>
              <a:t>Move ordering for DFS </a:t>
            </a:r>
            <a:r>
              <a:rPr lang="en-US" dirty="0"/>
              <a:t>= </a:t>
            </a:r>
            <a:r>
              <a:rPr lang="en-US" sz="2800" dirty="0"/>
              <a:t>Check good moves for </a:t>
            </a:r>
            <a:r>
              <a:rPr lang="en-US" dirty="0"/>
              <a:t>Min and Max </a:t>
            </a:r>
            <a:r>
              <a:rPr lang="en-US" sz="2800" dirty="0"/>
              <a:t>first.</a:t>
            </a:r>
          </a:p>
          <a:p>
            <a:endParaRPr lang="en-US" sz="2800" dirty="0"/>
          </a:p>
          <a:p>
            <a:r>
              <a:rPr lang="en-US" sz="2800" dirty="0"/>
              <a:t>We need expert knowledge or some heuristic to determine what a good move 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Issue: </a:t>
            </a:r>
            <a:r>
              <a:rPr lang="en-US" sz="2800" dirty="0"/>
              <a:t>Optimal decision algorithms still scale poorly even when using alpha-beta pruning with move ordering.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30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9AB2B74-C643-4219-B04F-6A9D3E2F2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92091-0317-44BA-8A23-94A99FC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Alpha-Beta Tree Search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B40-688B-4A50-87EB-BDCC92A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/>
              <a:t>Heuristic Alpha-Beta Tree Search</a:t>
            </a:r>
            <a:r>
              <a:rPr lang="en-US" sz="1600" dirty="0"/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6821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Cutting off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Reduce the search cost by restricting the search depth: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Stop search at a non-terminal node.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a heuristic evaluation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approximate the utility for that node/state.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Needed properties of the evaluation function: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Fast to compute.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Correlated with the actual chance of winning (e.g., using features of the state).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  <a:r>
                  <a:rPr lang="en-US" dirty="0"/>
                  <a:t>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A weighted linear function </a:t>
                </a:r>
                <a:br>
                  <a:rPr lang="en-US" sz="2600" i="1" dirty="0">
                    <a:latin typeface="Cambria Math" panose="02040503050406030204" pitchFamily="18" charset="0"/>
                  </a:rPr>
                </a:br>
                <a:br>
                  <a:rPr lang="en-US" sz="2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   </a:t>
                </a:r>
                <a:br>
                  <a:rPr lang="en-US" sz="2600" dirty="0"/>
                </a:br>
                <a:br>
                  <a:rPr lang="en-US" sz="2600" dirty="0"/>
                </a:br>
                <a:r>
                  <a:rPr lang="en-US" sz="2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is a feature of the state (e.g., # of pieces captured in chess).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600" dirty="0"/>
                  <a:t>A deep neural network trained on complete games.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24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Cutting off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/>
          <p:nvPr/>
        </p:nvCxnSpPr>
        <p:spPr>
          <a:xfrm>
            <a:off x="762000" y="4114800"/>
            <a:ext cx="7315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405207-072F-4F27-9424-34A9BCC2E4E0}"/>
              </a:ext>
            </a:extLst>
          </p:cNvPr>
          <p:cNvSpPr txBox="1"/>
          <p:nvPr/>
        </p:nvSpPr>
        <p:spPr>
          <a:xfrm>
            <a:off x="4349798" y="3446728"/>
            <a:ext cx="429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 = heuristic to estimate of the minimax value/utility of the state.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BDE92C-1FEF-4EBB-94C4-DD5431F86190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9592-2E67-4D2C-A73D-6F5AA4C4D411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5A48C-8AB4-4B74-9865-D2006D647E6F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760DF-BA00-4209-BF79-7E3FD22AE352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B507D-42FA-4F95-945D-FDCD2A573CB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0D33-3099-46DD-99F1-12098BB7462B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1A89A-0288-4AAC-9C03-85FA9AFCC9D7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A4D58-9EF5-4356-932F-05A55248F794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5B273-1F3D-434A-9896-2879E485D7B6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9E572-88A0-499D-95EF-E89FE2AF0658}"/>
              </a:ext>
            </a:extLst>
          </p:cNvPr>
          <p:cNvSpPr txBox="1"/>
          <p:nvPr/>
        </p:nvSpPr>
        <p:spPr>
          <a:xfrm>
            <a:off x="5257800" y="1323807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 = heuristic minimax value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CBF41-0CC1-482A-B6F1-CD7079A0C405}"/>
              </a:ext>
            </a:extLst>
          </p:cNvPr>
          <p:cNvSpPr txBox="1"/>
          <p:nvPr/>
        </p:nvSpPr>
        <p:spPr>
          <a:xfrm>
            <a:off x="731861" y="2724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6ADA7-DF86-4108-9030-3D95B77559BF}"/>
              </a:ext>
            </a:extLst>
          </p:cNvPr>
          <p:cNvSpPr txBox="1"/>
          <p:nvPr/>
        </p:nvSpPr>
        <p:spPr>
          <a:xfrm>
            <a:off x="728577" y="3577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C1FE-2B3E-4EE2-AC9C-048BC4D36B11}"/>
              </a:ext>
            </a:extLst>
          </p:cNvPr>
          <p:cNvSpPr txBox="1"/>
          <p:nvPr/>
        </p:nvSpPr>
        <p:spPr>
          <a:xfrm>
            <a:off x="728577" y="4374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810CC-EB23-4015-BD97-84DE0DC9055E}"/>
              </a:ext>
            </a:extLst>
          </p:cNvPr>
          <p:cNvSpPr txBox="1"/>
          <p:nvPr/>
        </p:nvSpPr>
        <p:spPr>
          <a:xfrm>
            <a:off x="296795" y="1526177"/>
            <a:ext cx="12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 (ply)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D49B5D-BE90-4983-85E6-8C78DFC3E830}"/>
              </a:ext>
            </a:extLst>
          </p:cNvPr>
          <p:cNvSpPr txBox="1"/>
          <p:nvPr/>
        </p:nvSpPr>
        <p:spPr>
          <a:xfrm>
            <a:off x="728577" y="1883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5FE87E-BB60-4C35-9595-C3958FD75F93}"/>
              </a:ext>
            </a:extLst>
          </p:cNvPr>
          <p:cNvSpPr txBox="1"/>
          <p:nvPr/>
        </p:nvSpPr>
        <p:spPr>
          <a:xfrm>
            <a:off x="5576001" y="1998483"/>
            <a:ext cx="3567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Pick the action with</a:t>
            </a: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 the highest HMV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8820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8" grpId="0"/>
      <p:bldP spid="19" grpId="0"/>
      <p:bldP spid="16" grpId="0"/>
      <p:bldP spid="17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9FF16-3582-40D1-A77B-69BFE956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To save time, we can prune moves that appear bad.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ways move quality can be evaluated: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Low heuristic value.</a:t>
            </a:r>
          </a:p>
          <a:p>
            <a:pPr lvl="1"/>
            <a:r>
              <a:rPr lang="en-US" dirty="0"/>
              <a:t>Low evaluation value after shallow search (cut-off search).</a:t>
            </a:r>
          </a:p>
          <a:p>
            <a:pPr lvl="1"/>
            <a:r>
              <a:rPr lang="en-US" dirty="0"/>
              <a:t>Past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Issue</a:t>
            </a:r>
            <a:r>
              <a:rPr lang="en-US" dirty="0"/>
              <a:t>: May prune important moves.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0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Example for Forward Pruning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564EC-32F0-4BD3-BD2F-944D3383E766}"/>
              </a:ext>
            </a:extLst>
          </p:cNvPr>
          <p:cNvSpPr txBox="1"/>
          <p:nvPr/>
        </p:nvSpPr>
        <p:spPr>
          <a:xfrm>
            <a:off x="3241686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10883-F018-4BB0-90B3-1F4F8724FD38}"/>
              </a:ext>
            </a:extLst>
          </p:cNvPr>
          <p:cNvSpPr txBox="1"/>
          <p:nvPr/>
        </p:nvSpPr>
        <p:spPr>
          <a:xfrm>
            <a:off x="2711053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98B7-E442-4F64-AE84-4C6D11F80452}"/>
              </a:ext>
            </a:extLst>
          </p:cNvPr>
          <p:cNvSpPr txBox="1"/>
          <p:nvPr/>
        </p:nvSpPr>
        <p:spPr>
          <a:xfrm>
            <a:off x="4343400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A649C-D279-4E9C-ADBC-54702561CD40}"/>
              </a:ext>
            </a:extLst>
          </p:cNvPr>
          <p:cNvSpPr txBox="1"/>
          <p:nvPr/>
        </p:nvSpPr>
        <p:spPr>
          <a:xfrm>
            <a:off x="6805765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4FB3B-3BFA-4891-8CD4-95C2E53A8768}"/>
              </a:ext>
            </a:extLst>
          </p:cNvPr>
          <p:cNvSpPr txBox="1"/>
          <p:nvPr/>
        </p:nvSpPr>
        <p:spPr>
          <a:xfrm>
            <a:off x="5605613" y="2300230"/>
            <a:ext cx="821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76646-E2A1-4394-BDB2-77CB22B91A60}"/>
              </a:ext>
            </a:extLst>
          </p:cNvPr>
          <p:cNvSpPr txBox="1"/>
          <p:nvPr/>
        </p:nvSpPr>
        <p:spPr>
          <a:xfrm>
            <a:off x="3842982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C5E31-C58E-4CB1-A2DF-8328D849C1E8}"/>
              </a:ext>
            </a:extLst>
          </p:cNvPr>
          <p:cNvSpPr txBox="1"/>
          <p:nvPr/>
        </p:nvSpPr>
        <p:spPr>
          <a:xfrm>
            <a:off x="5223390" y="4267200"/>
            <a:ext cx="308626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Perform Cut-off 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the n  best actions using the heuristic minimax value and prune the rest.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the chosen actions using regular Alpha-Beta Tree search with move ordering.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0BD7-D022-4B86-8ECF-7B8895AFCB67}"/>
              </a:ext>
            </a:extLst>
          </p:cNvPr>
          <p:cNvSpPr txBox="1"/>
          <p:nvPr/>
        </p:nvSpPr>
        <p:spPr>
          <a:xfrm>
            <a:off x="6324600" y="1686580"/>
            <a:ext cx="2624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</a:t>
            </a:r>
            <a:r>
              <a:rPr lang="en-US" sz="1600" dirty="0">
                <a:solidFill>
                  <a:srgbClr val="FF0000"/>
                </a:solidFill>
              </a:rPr>
              <a:t>… prune low HMV actions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4978D6-0214-4C2F-961F-179357651FF2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762000" y="4114801"/>
            <a:ext cx="7543800" cy="3244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3371EA-5F71-4328-8FED-3E53449FA0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79DE6-E552-4DE7-A089-D81961B2E2F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CA742-29BB-41FA-889F-900090AFDB5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03D8E3-753D-4181-9530-FA6FC3BFE9D5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EA87E6-CEDC-4E3E-BC54-CF5EC4FA6335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1088A1-7320-4D2A-AAB7-6385A5CD3413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8F6ABC-5B33-4702-B364-09278CBCE78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60EC96-4EEA-4A95-A8B8-7A8BE40C13D1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268601-3341-4957-BFA6-B2D6806CD094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A488A7-A6A2-484D-857C-43C0C0FF481D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C18C4-5C4D-40B0-8CCA-6660F14CDD2B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B1A57F-69FD-4291-ADE1-0BDD68868B7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532C75-A08A-4D32-85FA-C4A0BAB98C2D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775291-791D-4335-A68F-D92010A98B56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A4EF0-979D-4D57-9091-5B68DB36C91C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7B9C6B-069A-414B-8BAB-84F4BE1F0E44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78B7-8807-4036-ABC5-E26565F440FB}"/>
              </a:ext>
            </a:extLst>
          </p:cNvPr>
          <p:cNvSpPr txBox="1"/>
          <p:nvPr/>
        </p:nvSpPr>
        <p:spPr>
          <a:xfrm>
            <a:off x="4343400" y="3429000"/>
            <a:ext cx="251817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Perform complete alpha-beta search on these.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F76615-1DE4-C6C8-D0E2-671D50092CC2}"/>
              </a:ext>
            </a:extLst>
          </p:cNvPr>
          <p:cNvCxnSpPr>
            <a:cxnSpLocks/>
          </p:cNvCxnSpPr>
          <p:nvPr/>
        </p:nvCxnSpPr>
        <p:spPr>
          <a:xfrm>
            <a:off x="4876802" y="3149896"/>
            <a:ext cx="295274" cy="279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D3AFB8-A28D-4B7F-AEEA-3B2ADA2968EB}"/>
              </a:ext>
            </a:extLst>
          </p:cNvPr>
          <p:cNvCxnSpPr>
            <a:cxnSpLocks/>
          </p:cNvCxnSpPr>
          <p:nvPr/>
        </p:nvCxnSpPr>
        <p:spPr>
          <a:xfrm flipH="1">
            <a:off x="5460444" y="3126489"/>
            <a:ext cx="80726" cy="302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277017-6EFB-70DA-1820-6F4A23FA9FF0}"/>
              </a:ext>
            </a:extLst>
          </p:cNvPr>
          <p:cNvCxnSpPr>
            <a:cxnSpLocks/>
          </p:cNvCxnSpPr>
          <p:nvPr/>
        </p:nvCxnSpPr>
        <p:spPr>
          <a:xfrm flipH="1">
            <a:off x="6477000" y="3124434"/>
            <a:ext cx="359453" cy="283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24" grpId="0"/>
      <p:bldP spid="25" grpId="0"/>
      <p:bldP spid="26" grpId="0"/>
      <p:bldP spid="27" grpId="0"/>
      <p:bldP spid="28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8217-054C-40B5-85A9-DE0A5B3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7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Definition of a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4073" y="2438400"/>
                <a:ext cx="5038927" cy="3785419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Definition: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		The initial state (position, board, hand).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	Legal moves in state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	Transition model.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𝑒𝑟𝑚𝑖𝑛𝑎𝑙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	Test for terminal states.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	Utility for player Max for terminal states.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State space</a:t>
                </a:r>
                <a:r>
                  <a:rPr lang="en-US" sz="1600" dirty="0"/>
                  <a:t>: a graph defined by the initial state and the transition function containing all reachable states (e.g., chess positions).</a:t>
                </a:r>
              </a:p>
              <a:p>
                <a:r>
                  <a:rPr lang="en-US" sz="1600" b="1" dirty="0"/>
                  <a:t>Game tree</a:t>
                </a:r>
                <a:r>
                  <a:rPr lang="en-US" sz="1600" dirty="0"/>
                  <a:t>: a search tree superimposed on the state space. A complete game tree follows every sequence from the current state to the terminal state (the game ends).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4073" y="2438400"/>
                <a:ext cx="5038927" cy="3785419"/>
              </a:xfrm>
              <a:blipFill>
                <a:blip r:embed="rId2"/>
                <a:stretch>
                  <a:fillRect l="-484" t="-1127" b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flected Chess pieces">
            <a:extLst>
              <a:ext uri="{FF2B5EF4-FFF2-40B4-BE49-F238E27FC236}">
                <a16:creationId xmlns:a16="http://schemas.microsoft.com/office/drawing/2014/main" id="{932AC7A2-B898-4053-9E19-C47E7A2F3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3" t="1982" r="19372" b="938"/>
          <a:stretch/>
        </p:blipFill>
        <p:spPr bwMode="auto">
          <a:xfrm>
            <a:off x="0" y="0"/>
            <a:ext cx="3384395" cy="6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4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roulette">
            <a:extLst>
              <a:ext uri="{FF2B5EF4-FFF2-40B4-BE49-F238E27FC236}">
                <a16:creationId xmlns:a16="http://schemas.microsoft.com/office/drawing/2014/main" id="{AF3FA02C-9522-4D90-A733-E1DA50E24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47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EB4577-A182-4DCC-9D58-BA5AD1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Tree Search (MCTS)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F61D-4C0E-4612-A028-69D4839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 or search takes too long)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/>
              <a:t>Monte Carlo Tree search</a:t>
            </a:r>
            <a:r>
              <a:rPr lang="en-US" sz="1600" dirty="0"/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709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3B-925E-4BA3-8C88-AED9384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Approximate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𝑬𝒗𝒂𝒍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average utility of several simulation runs to the terminal state (called playouts).</a:t>
                </a:r>
              </a:p>
              <a:p>
                <a:endParaRPr lang="en-US" b="1" dirty="0"/>
              </a:p>
              <a:p>
                <a:r>
                  <a:rPr lang="en-US" b="1" dirty="0"/>
                  <a:t>Playout policy</a:t>
                </a:r>
                <a:r>
                  <a:rPr lang="en-US" dirty="0"/>
                  <a:t>: How to choose moves during the simulation runs? Example playout policies: </a:t>
                </a:r>
              </a:p>
              <a:p>
                <a:pPr lvl="1"/>
                <a:r>
                  <a:rPr lang="en-US" dirty="0"/>
                  <a:t>Random.</a:t>
                </a:r>
              </a:p>
              <a:p>
                <a:pPr lvl="1"/>
                <a:r>
                  <a:rPr lang="en-US" dirty="0"/>
                  <a:t>Heuristics for good moves developed by experts.</a:t>
                </a:r>
              </a:p>
              <a:p>
                <a:pPr lvl="1"/>
                <a:r>
                  <a:rPr lang="en-US" dirty="0"/>
                  <a:t>Learn good moves from self-play (e.g., with deep neural networks). We will talk about this when we talk about “Learning from Examples.”</a:t>
                </a:r>
              </a:p>
              <a:p>
                <a:endParaRPr lang="en-US" dirty="0"/>
              </a:p>
              <a:p>
                <a:r>
                  <a:rPr lang="en-US" dirty="0"/>
                  <a:t>Typically used for problems with</a:t>
                </a:r>
              </a:p>
              <a:p>
                <a:pPr lvl="1"/>
                <a:r>
                  <a:rPr lang="en-US" dirty="0"/>
                  <a:t>High branching factor (many possible moves).</a:t>
                </a:r>
              </a:p>
              <a:p>
                <a:pPr lvl="1"/>
                <a:r>
                  <a:rPr lang="en-US" dirty="0"/>
                  <a:t>Unknown or hard to define good evaluation functions.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DBF-B9CA-44E6-95FD-A1C8CEF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Monte Carlo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next best move.</a:t>
                </a:r>
              </a:p>
              <a:p>
                <a:endParaRPr lang="en-US" dirty="0"/>
              </a:p>
              <a:p>
                <a:r>
                  <a:rPr lang="en-US" dirty="0"/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playouts from the </a:t>
                </a:r>
                <a:r>
                  <a:rPr lang="en-US" b="1" dirty="0"/>
                  <a:t>current state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Select the move that leads to the highest win percentage.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Optimality Guarantee</a:t>
                </a:r>
                <a:r>
                  <a:rPr lang="en-US" dirty="0"/>
                  <a:t>: Converges to optimal play for stochastic games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increases. </a:t>
                </a:r>
              </a:p>
              <a:p>
                <a:endParaRPr lang="en-US" dirty="0"/>
              </a:p>
              <a:p>
                <a:r>
                  <a:rPr lang="en-US" dirty="0"/>
                  <a:t>Typical strategy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Do as many playouts as you can </a:t>
                </a:r>
                <a:r>
                  <a:rPr lang="en-US" dirty="0"/>
                  <a:t>given the available time budget for the move.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501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362-78DE-4B11-A986-49F3288E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Playout Selection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3B2-A943-493B-9F5A-702E32A1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45395"/>
            <a:ext cx="7886700" cy="1325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Issue</a:t>
            </a:r>
            <a:r>
              <a:rPr lang="en-US" dirty="0"/>
              <a:t>: Pure Monte Carlo Search spends a lot of time to create playouts for bad move.</a:t>
            </a:r>
          </a:p>
          <a:p>
            <a:pPr marL="0" indent="0">
              <a:buNone/>
            </a:pPr>
            <a:r>
              <a:rPr lang="en-US" b="1" dirty="0"/>
              <a:t>Better: </a:t>
            </a:r>
            <a:r>
              <a:rPr lang="en-US" dirty="0"/>
              <a:t>Select the starting state for playouts to focus on important parts of the game tree (i.e., good moves).</a:t>
            </a:r>
          </a:p>
          <a:p>
            <a:pPr marL="0" indent="0">
              <a:buNone/>
            </a:pPr>
            <a:r>
              <a:rPr lang="en-US" dirty="0"/>
              <a:t>This presents the following tradeoff: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8B08A81-C176-41CC-BF6E-21270F85C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981492"/>
              </p:ext>
            </p:extLst>
          </p:nvPr>
        </p:nvGraphicFramePr>
        <p:xfrm>
          <a:off x="1019175" y="4270958"/>
          <a:ext cx="7058025" cy="2221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C1CD09C-A35B-33E7-2B47-429EEA6803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7721"/>
          <a:stretch/>
        </p:blipFill>
        <p:spPr>
          <a:xfrm>
            <a:off x="304800" y="1447800"/>
            <a:ext cx="5943600" cy="1166991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701E0A7-2BE2-8EF1-ED8B-EC8B3A23C0AF}"/>
              </a:ext>
            </a:extLst>
          </p:cNvPr>
          <p:cNvSpPr/>
          <p:nvPr/>
        </p:nvSpPr>
        <p:spPr>
          <a:xfrm>
            <a:off x="6065921" y="1497517"/>
            <a:ext cx="2418949" cy="1166991"/>
          </a:xfrm>
          <a:prstGeom prst="wedgeRoundRectCallout">
            <a:avLst>
              <a:gd name="adj1" fmla="val -59076"/>
              <a:gd name="adj2" fmla="val 307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can start each playout at any of these states. Which one should it choose?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E6A99-3B67-24EE-AEAB-7BEC06FB2A64}"/>
              </a:ext>
            </a:extLst>
          </p:cNvPr>
          <p:cNvSpPr/>
          <p:nvPr/>
        </p:nvSpPr>
        <p:spPr>
          <a:xfrm>
            <a:off x="1276350" y="2021293"/>
            <a:ext cx="4648200" cy="76771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3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115-CA84-4314-ADF4-A2113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Selection using Upper Confidence Bounds (UCB1)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B57C7D-DE94-494A-ACF0-651BD16DDDBD}"/>
              </a:ext>
            </a:extLst>
          </p:cNvPr>
          <p:cNvSpPr/>
          <p:nvPr/>
        </p:nvSpPr>
        <p:spPr>
          <a:xfrm>
            <a:off x="1903663" y="4080797"/>
            <a:ext cx="1752600" cy="762000"/>
          </a:xfrm>
          <a:prstGeom prst="wedgeRectCallout">
            <a:avLst>
              <a:gd name="adj1" fmla="val 31952"/>
              <a:gd name="adj2" fmla="val -9759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utility</a:t>
            </a:r>
            <a:br>
              <a:rPr lang="en-US" dirty="0"/>
            </a:br>
            <a:r>
              <a:rPr lang="en-US" dirty="0"/>
              <a:t>(=</a:t>
            </a:r>
            <a:r>
              <a:rPr lang="en-US" b="1" dirty="0"/>
              <a:t>exploitation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/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Tradeoff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br>
                  <a:rPr lang="en-US" dirty="0"/>
                </a:br>
                <a:r>
                  <a:rPr lang="en-US" dirty="0"/>
                  <a:t>can be optimizes using experiments</a:t>
                </a:r>
              </a:p>
            </p:txBody>
          </p:sp>
        </mc:Choice>
        <mc:Fallback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  <a:blipFill>
                <a:blip r:embed="rId2"/>
                <a:stretch>
                  <a:fillRect l="-1211" r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/>
              <p:nvPr/>
            </p:nvSpPr>
            <p:spPr>
              <a:xfrm>
                <a:off x="3276600" y="5031384"/>
                <a:ext cx="545687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     … node in the game tree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total utility of all playouts going through node 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number of playouts through 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031384"/>
                <a:ext cx="5456878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2C43127-75EC-4484-A5B5-BC85B9F9D740}"/>
                  </a:ext>
                </a:extLst>
              </p:cNvPr>
              <p:cNvSpPr/>
              <p:nvPr/>
            </p:nvSpPr>
            <p:spPr>
              <a:xfrm>
                <a:off x="3810000" y="4080797"/>
                <a:ext cx="5105400" cy="762000"/>
              </a:xfrm>
              <a:prstGeom prst="wedgeRectCallout">
                <a:avLst>
                  <a:gd name="adj1" fmla="val -5987"/>
                  <a:gd name="adj2" fmla="val -98258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High for nodes with few playouts relative to the parent node (=</a:t>
                </a:r>
                <a:r>
                  <a:rPr lang="en-US" b="1" dirty="0"/>
                  <a:t>exploration</a:t>
                </a:r>
                <a:r>
                  <a:rPr lang="en-US" dirty="0"/>
                  <a:t>). Goes to 0 for large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2C43127-75EC-4484-A5B5-BC85B9F9D7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080797"/>
                <a:ext cx="5105400" cy="762000"/>
              </a:xfrm>
              <a:prstGeom prst="wedgeRectCallout">
                <a:avLst>
                  <a:gd name="adj1" fmla="val -5987"/>
                  <a:gd name="adj2" fmla="val -98258"/>
                </a:avLst>
              </a:prstGeom>
              <a:blipFill>
                <a:blip r:embed="rId4"/>
                <a:stretch>
                  <a:fillRect l="-476" r="-357" b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/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𝑈𝐶𝐵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𝑃𝑎𝑟𝑒𝑛𝑡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6F7D84-2031-4A43-A834-23D36FC70658}"/>
              </a:ext>
            </a:extLst>
          </p:cNvPr>
          <p:cNvSpPr txBox="1"/>
          <p:nvPr/>
        </p:nvSpPr>
        <p:spPr>
          <a:xfrm>
            <a:off x="919237" y="6193031"/>
            <a:ext cx="7305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Selection strategy</a:t>
            </a:r>
            <a:r>
              <a:rPr lang="en-US" sz="2400" dirty="0"/>
              <a:t>: Select node with highest UCB1 score. </a:t>
            </a:r>
          </a:p>
        </p:txBody>
      </p:sp>
    </p:spTree>
    <p:extLst>
      <p:ext uri="{BB962C8B-B14F-4D97-AF65-F5344CB8AC3E}">
        <p14:creationId xmlns:p14="http://schemas.microsoft.com/office/powerpoint/2010/main" val="11785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7DC-69CE-4119-811C-2E2E661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 (MCTS)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1553B-AF17-4D46-85D3-15DB5C1790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38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Pure Monte Carlo </a:t>
            </a:r>
            <a:r>
              <a:rPr lang="en-US" sz="2400" dirty="0"/>
              <a:t>search always start playouts from a given state.</a:t>
            </a:r>
          </a:p>
          <a:p>
            <a:pPr marL="0" indent="0">
              <a:buNone/>
            </a:pPr>
            <a:r>
              <a:rPr lang="en-US" sz="2400" b="1" dirty="0"/>
              <a:t>Monte Carlo Tree Search </a:t>
            </a:r>
            <a:r>
              <a:rPr lang="en-US" sz="2400" dirty="0"/>
              <a:t>builds a </a:t>
            </a:r>
            <a:r>
              <a:rPr lang="en-US" sz="2400" b="1" dirty="0"/>
              <a:t>partial game tree </a:t>
            </a:r>
            <a:r>
              <a:rPr lang="en-US" sz="2400" dirty="0"/>
              <a:t>and can start playouts from any state (node) in that tree.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Important considerations:</a:t>
            </a:r>
          </a:p>
          <a:p>
            <a:r>
              <a:rPr lang="en-US" sz="2400" dirty="0"/>
              <a:t>We can use UCB1 as the </a:t>
            </a:r>
            <a:r>
              <a:rPr lang="en-US" sz="2400" b="1" dirty="0"/>
              <a:t>selection strategy</a:t>
            </a:r>
            <a:r>
              <a:rPr lang="en-US" sz="2400" dirty="0"/>
              <a:t> to decide what part of the tree we should focus on for the next playout. This balances exploration and exploitation.</a:t>
            </a:r>
          </a:p>
          <a:p>
            <a:r>
              <a:rPr lang="en-US" sz="2400" dirty="0"/>
              <a:t>We typically can only store a small </a:t>
            </a:r>
            <a:r>
              <a:rPr lang="en-US" sz="2400" b="1" dirty="0"/>
              <a:t>part of the game tree</a:t>
            </a:r>
            <a:r>
              <a:rPr lang="en-US" sz="2400" dirty="0"/>
              <a:t>, so we do not store the complete playout runs.</a:t>
            </a:r>
          </a:p>
        </p:txBody>
      </p:sp>
    </p:spTree>
    <p:extLst>
      <p:ext uri="{BB962C8B-B14F-4D97-AF65-F5344CB8AC3E}">
        <p14:creationId xmlns:p14="http://schemas.microsoft.com/office/powerpoint/2010/main" val="1280639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83ED0-97C8-46A9-ACE4-0AB43323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4114"/>
            <a:ext cx="8171826" cy="2437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3E86E-0770-4D97-B52D-C26C85C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1" y="2819400"/>
            <a:ext cx="7784649" cy="3189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59D4B9A-014D-421F-AD0F-76EDEBC51C3A}"/>
              </a:ext>
            </a:extLst>
          </p:cNvPr>
          <p:cNvSpPr/>
          <p:nvPr/>
        </p:nvSpPr>
        <p:spPr>
          <a:xfrm>
            <a:off x="3901408" y="5961528"/>
            <a:ext cx="2286000" cy="838200"/>
          </a:xfrm>
          <a:prstGeom prst="wedgeRectCallout">
            <a:avLst>
              <a:gd name="adj1" fmla="val -47565"/>
              <a:gd name="adj2" fmla="val -938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Note: the simulation path is not recorded to preserve memory!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384930E-C4A4-4194-BB17-475E43E41D5F}"/>
              </a:ext>
            </a:extLst>
          </p:cNvPr>
          <p:cNvSpPr/>
          <p:nvPr/>
        </p:nvSpPr>
        <p:spPr>
          <a:xfrm>
            <a:off x="3400113" y="1295400"/>
            <a:ext cx="2133600" cy="381000"/>
          </a:xfrm>
          <a:prstGeom prst="wedgeRectCallout">
            <a:avLst>
              <a:gd name="adj1" fmla="val -71362"/>
              <a:gd name="adj2" fmla="val -259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UCB1 score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14742F9-67BA-4ED1-A2CE-411A6E61255D}"/>
              </a:ext>
            </a:extLst>
          </p:cNvPr>
          <p:cNvSpPr/>
          <p:nvPr/>
        </p:nvSpPr>
        <p:spPr>
          <a:xfrm>
            <a:off x="5694596" y="1244267"/>
            <a:ext cx="3352800" cy="643689"/>
          </a:xfrm>
          <a:prstGeom prst="wedgeRectCallout">
            <a:avLst>
              <a:gd name="adj1" fmla="val -43219"/>
              <a:gd name="adj2" fmla="val 12299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UCB1 selection favors win percentage more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ADF20-5360-4C46-9A0F-C4AC022BFFB2}"/>
              </a:ext>
            </a:extLst>
          </p:cNvPr>
          <p:cNvSpPr txBox="1"/>
          <p:nvPr/>
        </p:nvSpPr>
        <p:spPr>
          <a:xfrm>
            <a:off x="2743200" y="2895600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69B09-9D37-4124-A65C-8B45BABCAFB7}"/>
              </a:ext>
            </a:extLst>
          </p:cNvPr>
          <p:cNvSpPr/>
          <p:nvPr/>
        </p:nvSpPr>
        <p:spPr>
          <a:xfrm>
            <a:off x="1128530" y="4648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A756EA-5537-4B96-9E24-93C99C7BC71F}"/>
              </a:ext>
            </a:extLst>
          </p:cNvPr>
          <p:cNvSpPr/>
          <p:nvPr/>
        </p:nvSpPr>
        <p:spPr>
          <a:xfrm>
            <a:off x="6693352" y="4089549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6C00C-0565-4048-9352-92A781CD61BC}"/>
              </a:ext>
            </a:extLst>
          </p:cNvPr>
          <p:cNvSpPr/>
          <p:nvPr/>
        </p:nvSpPr>
        <p:spPr>
          <a:xfrm>
            <a:off x="6693352" y="3504012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18CB8-30CF-469B-8288-0444EE3BCAD4}"/>
              </a:ext>
            </a:extLst>
          </p:cNvPr>
          <p:cNvSpPr/>
          <p:nvPr/>
        </p:nvSpPr>
        <p:spPr>
          <a:xfrm>
            <a:off x="7315200" y="2908652"/>
            <a:ext cx="381000" cy="3960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203F2-B256-499E-968C-FBC9A0FAC327}"/>
              </a:ext>
            </a:extLst>
          </p:cNvPr>
          <p:cNvSpPr/>
          <p:nvPr/>
        </p:nvSpPr>
        <p:spPr>
          <a:xfrm>
            <a:off x="6121852" y="463557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F4839-3EDC-4379-B9CC-63887372CCD6}"/>
              </a:ext>
            </a:extLst>
          </p:cNvPr>
          <p:cNvSpPr txBox="1"/>
          <p:nvPr/>
        </p:nvSpPr>
        <p:spPr>
          <a:xfrm>
            <a:off x="557598" y="2999601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A6A0B-F53D-480C-99D5-82DB6899E24E}"/>
              </a:ext>
            </a:extLst>
          </p:cNvPr>
          <p:cNvSpPr txBox="1"/>
          <p:nvPr/>
        </p:nvSpPr>
        <p:spPr>
          <a:xfrm>
            <a:off x="557598" y="4089549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26089-CE33-4440-8867-7A807316C56E}"/>
              </a:ext>
            </a:extLst>
          </p:cNvPr>
          <p:cNvSpPr txBox="1"/>
          <p:nvPr/>
        </p:nvSpPr>
        <p:spPr>
          <a:xfrm>
            <a:off x="557598" y="5179497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7904B-BA97-438D-83FF-897983384C78}"/>
              </a:ext>
            </a:extLst>
          </p:cNvPr>
          <p:cNvCxnSpPr/>
          <p:nvPr/>
        </p:nvCxnSpPr>
        <p:spPr>
          <a:xfrm>
            <a:off x="685800" y="33528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117894-7786-4518-8579-1E6221DB0E65}"/>
              </a:ext>
            </a:extLst>
          </p:cNvPr>
          <p:cNvCxnSpPr/>
          <p:nvPr/>
        </p:nvCxnSpPr>
        <p:spPr>
          <a:xfrm>
            <a:off x="685800" y="3962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ADF8D-FF0D-4751-9CC4-1349724322A9}"/>
              </a:ext>
            </a:extLst>
          </p:cNvPr>
          <p:cNvCxnSpPr/>
          <p:nvPr/>
        </p:nvCxnSpPr>
        <p:spPr>
          <a:xfrm>
            <a:off x="685800" y="45720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0ADEEF-F66F-4D2B-A3EA-DBA44B3245A7}"/>
              </a:ext>
            </a:extLst>
          </p:cNvPr>
          <p:cNvCxnSpPr/>
          <p:nvPr/>
        </p:nvCxnSpPr>
        <p:spPr>
          <a:xfrm>
            <a:off x="698048" y="5105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F504AB-4225-404B-8E4F-67D9B559C564}"/>
              </a:ext>
            </a:extLst>
          </p:cNvPr>
          <p:cNvSpPr txBox="1"/>
          <p:nvPr/>
        </p:nvSpPr>
        <p:spPr>
          <a:xfrm>
            <a:off x="582412" y="351111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FB683-F9F5-43B3-8589-DE698C4B78D0}"/>
              </a:ext>
            </a:extLst>
          </p:cNvPr>
          <p:cNvSpPr txBox="1"/>
          <p:nvPr/>
        </p:nvSpPr>
        <p:spPr>
          <a:xfrm>
            <a:off x="582412" y="4676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16C8A5-634E-42CD-8F82-EA0BA9FFDD98}"/>
              </a:ext>
            </a:extLst>
          </p:cNvPr>
          <p:cNvSpPr/>
          <p:nvPr/>
        </p:nvSpPr>
        <p:spPr>
          <a:xfrm>
            <a:off x="4800600" y="2362200"/>
            <a:ext cx="3581400" cy="34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C9BDF8D7-13E9-4165-B976-38B6BC431C55}"/>
              </a:ext>
            </a:extLst>
          </p:cNvPr>
          <p:cNvSpPr/>
          <p:nvPr/>
        </p:nvSpPr>
        <p:spPr>
          <a:xfrm>
            <a:off x="335216" y="5869761"/>
            <a:ext cx="1828800" cy="634122"/>
          </a:xfrm>
          <a:prstGeom prst="wedgeRectCallout">
            <a:avLst>
              <a:gd name="adj1" fmla="val 5296"/>
              <a:gd name="adj2" fmla="val -2037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Select leaf with highest UCB1 score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3CBDDA-6B85-4575-A1E1-1B7BBBAB1E91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6462028" y="4414753"/>
            <a:ext cx="287120" cy="261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C6647B-D2E9-4088-B616-4526DFA01760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6856599" y="3885012"/>
            <a:ext cx="27253" cy="194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872F81-6E7B-4D9A-AC33-1362C71DE966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7018556" y="3246681"/>
            <a:ext cx="352440" cy="313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6965377-92F5-478D-86E0-6BC8DC756AFF}"/>
              </a:ext>
            </a:extLst>
          </p:cNvPr>
          <p:cNvSpPr/>
          <p:nvPr/>
        </p:nvSpPr>
        <p:spPr>
          <a:xfrm>
            <a:off x="6121852" y="5183508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BF5870-B5EE-44E4-A1B1-B29644B74F68}"/>
              </a:ext>
            </a:extLst>
          </p:cNvPr>
          <p:cNvCxnSpPr>
            <a:cxnSpLocks/>
            <a:stCxn id="44" idx="0"/>
            <a:endCxn id="14" idx="4"/>
          </p:cNvCxnSpPr>
          <p:nvPr/>
        </p:nvCxnSpPr>
        <p:spPr>
          <a:xfrm flipV="1">
            <a:off x="6312352" y="5016575"/>
            <a:ext cx="0" cy="1669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3CCEF06-F7F5-4DE5-9901-29E2DFF7A679}"/>
              </a:ext>
            </a:extLst>
          </p:cNvPr>
          <p:cNvSpPr/>
          <p:nvPr/>
        </p:nvSpPr>
        <p:spPr>
          <a:xfrm>
            <a:off x="3633105" y="5194226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F2401-C24B-BEE2-AE42-07B900EFBDEE}"/>
              </a:ext>
            </a:extLst>
          </p:cNvPr>
          <p:cNvSpPr txBox="1"/>
          <p:nvPr/>
        </p:nvSpPr>
        <p:spPr>
          <a:xfrm>
            <a:off x="6730097" y="5577683"/>
            <a:ext cx="1281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(update counts)</a:t>
            </a:r>
          </a:p>
        </p:txBody>
      </p:sp>
    </p:spTree>
    <p:extLst>
      <p:ext uri="{BB962C8B-B14F-4D97-AF65-F5344CB8AC3E}">
        <p14:creationId xmlns:p14="http://schemas.microsoft.com/office/powerpoint/2010/main" val="1770306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8CDA9E5-7EB9-4881-BA15-9A3CD6FA4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94" t="20380" r="53544" b="-927"/>
          <a:stretch/>
        </p:blipFill>
        <p:spPr>
          <a:xfrm>
            <a:off x="5410200" y="4136546"/>
            <a:ext cx="1219200" cy="2569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41C36-4793-4B2D-A960-99B1AE10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Play Using MCTS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4C6B4-6097-495A-ACDA-8BFF347C4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89" y="1514068"/>
            <a:ext cx="7886700" cy="12152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Search and update a partial tree to use up the time budget for the move.</a:t>
            </a:r>
          </a:p>
          <a:p>
            <a:r>
              <a:rPr lang="en-US" dirty="0"/>
              <a:t>Keep the relevant subtree from move to move and expand from there.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BD157-563B-4CFC-B261-2D2C767F0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" r="67541" b="26004"/>
          <a:stretch/>
        </p:blipFill>
        <p:spPr>
          <a:xfrm>
            <a:off x="2086294" y="3468209"/>
            <a:ext cx="2409506" cy="2360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6CDF0-7537-4464-AAB5-9848F2F2DDF3}"/>
              </a:ext>
            </a:extLst>
          </p:cNvPr>
          <p:cNvSpPr txBox="1"/>
          <p:nvPr/>
        </p:nvSpPr>
        <p:spPr>
          <a:xfrm>
            <a:off x="3733800" y="3544409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800D4-EB2B-4F2F-A983-871DAD06DD41}"/>
              </a:ext>
            </a:extLst>
          </p:cNvPr>
          <p:cNvSpPr txBox="1"/>
          <p:nvPr/>
        </p:nvSpPr>
        <p:spPr>
          <a:xfrm>
            <a:off x="1548198" y="3648410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11DD6-44C7-4555-8B58-468ACAA74C94}"/>
              </a:ext>
            </a:extLst>
          </p:cNvPr>
          <p:cNvSpPr txBox="1"/>
          <p:nvPr/>
        </p:nvSpPr>
        <p:spPr>
          <a:xfrm>
            <a:off x="1548198" y="4738358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F6557-AD74-4A7F-9DE7-2C34EF5D068A}"/>
              </a:ext>
            </a:extLst>
          </p:cNvPr>
          <p:cNvSpPr txBox="1"/>
          <p:nvPr/>
        </p:nvSpPr>
        <p:spPr>
          <a:xfrm>
            <a:off x="1548198" y="5828306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3B5DDF-CBB5-4C59-8F2D-B0C63FB1BCDF}"/>
              </a:ext>
            </a:extLst>
          </p:cNvPr>
          <p:cNvCxnSpPr>
            <a:cxnSpLocks/>
          </p:cNvCxnSpPr>
          <p:nvPr/>
        </p:nvCxnSpPr>
        <p:spPr>
          <a:xfrm>
            <a:off x="1676400" y="40016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A2646B-6B54-4AAF-8F9C-6811D611A407}"/>
              </a:ext>
            </a:extLst>
          </p:cNvPr>
          <p:cNvCxnSpPr>
            <a:cxnSpLocks/>
          </p:cNvCxnSpPr>
          <p:nvPr/>
        </p:nvCxnSpPr>
        <p:spPr>
          <a:xfrm>
            <a:off x="1676400" y="46112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1D00E-6F31-4A75-8EE4-3A0D26796EA8}"/>
              </a:ext>
            </a:extLst>
          </p:cNvPr>
          <p:cNvCxnSpPr>
            <a:cxnSpLocks/>
          </p:cNvCxnSpPr>
          <p:nvPr/>
        </p:nvCxnSpPr>
        <p:spPr>
          <a:xfrm>
            <a:off x="1676400" y="5220809"/>
            <a:ext cx="51054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13A7CA-6EE8-4676-9037-513BC0262C37}"/>
              </a:ext>
            </a:extLst>
          </p:cNvPr>
          <p:cNvCxnSpPr>
            <a:cxnSpLocks/>
          </p:cNvCxnSpPr>
          <p:nvPr/>
        </p:nvCxnSpPr>
        <p:spPr>
          <a:xfrm>
            <a:off x="1688648" y="5754209"/>
            <a:ext cx="50931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210DDB-502E-4743-8498-E16E6FC9D3E7}"/>
              </a:ext>
            </a:extLst>
          </p:cNvPr>
          <p:cNvSpPr txBox="1"/>
          <p:nvPr/>
        </p:nvSpPr>
        <p:spPr>
          <a:xfrm>
            <a:off x="1573012" y="415992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2E4798-B143-4A76-81C1-F9669949F3E3}"/>
              </a:ext>
            </a:extLst>
          </p:cNvPr>
          <p:cNvSpPr txBox="1"/>
          <p:nvPr/>
        </p:nvSpPr>
        <p:spPr>
          <a:xfrm>
            <a:off x="1573012" y="5324810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DEA557-D92A-4B77-8FF2-F288DD6AAC35}"/>
              </a:ext>
            </a:extLst>
          </p:cNvPr>
          <p:cNvSpPr/>
          <p:nvPr/>
        </p:nvSpPr>
        <p:spPr>
          <a:xfrm>
            <a:off x="2728407" y="4149247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D0DD4E19-FE85-4452-B75D-769195E79710}"/>
              </a:ext>
            </a:extLst>
          </p:cNvPr>
          <p:cNvSpPr/>
          <p:nvPr/>
        </p:nvSpPr>
        <p:spPr>
          <a:xfrm>
            <a:off x="1981200" y="2934809"/>
            <a:ext cx="1524000" cy="567956"/>
          </a:xfrm>
          <a:prstGeom prst="wedgeRectCallout">
            <a:avLst>
              <a:gd name="adj1" fmla="val 7911"/>
              <a:gd name="adj2" fmla="val 156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highest playout move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B1C7F673-9814-41D9-B7A5-A415DB600D8D}"/>
              </a:ext>
            </a:extLst>
          </p:cNvPr>
          <p:cNvSpPr/>
          <p:nvPr/>
        </p:nvSpPr>
        <p:spPr>
          <a:xfrm>
            <a:off x="5738653" y="2933912"/>
            <a:ext cx="2086294" cy="567956"/>
          </a:xfrm>
          <a:prstGeom prst="wedgeRectCallout">
            <a:avLst>
              <a:gd name="adj1" fmla="val -19667"/>
              <a:gd name="adj2" fmla="val 156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Keep subtree and explore/exploit.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F24901-0BC2-4F9F-ACC6-C3F0A40D4CED}"/>
              </a:ext>
            </a:extLst>
          </p:cNvPr>
          <p:cNvSpPr/>
          <p:nvPr/>
        </p:nvSpPr>
        <p:spPr>
          <a:xfrm>
            <a:off x="6217998" y="4162741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1E09B8-0808-4AF9-BAC0-AA8FF703C420}"/>
              </a:ext>
            </a:extLst>
          </p:cNvPr>
          <p:cNvSpPr/>
          <p:nvPr/>
        </p:nvSpPr>
        <p:spPr>
          <a:xfrm>
            <a:off x="6248400" y="6105305"/>
            <a:ext cx="762000" cy="57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E623A6-F383-3AD1-BD09-E9E20EBF3FCA}"/>
              </a:ext>
            </a:extLst>
          </p:cNvPr>
          <p:cNvSpPr/>
          <p:nvPr/>
        </p:nvSpPr>
        <p:spPr>
          <a:xfrm>
            <a:off x="4561947" y="4043743"/>
            <a:ext cx="1000654" cy="107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move</a:t>
            </a:r>
          </a:p>
        </p:txBody>
      </p:sp>
    </p:spTree>
    <p:extLst>
      <p:ext uri="{BB962C8B-B14F-4D97-AF65-F5344CB8AC3E}">
        <p14:creationId xmlns:p14="http://schemas.microsoft.com/office/powerpoint/2010/main" val="125674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dice">
            <a:extLst>
              <a:ext uri="{FF2B5EF4-FFF2-40B4-BE49-F238E27FC236}">
                <a16:creationId xmlns:a16="http://schemas.microsoft.com/office/drawing/2014/main" id="{D61C79D7-2AEB-4522-804D-4BEA5ED18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E6CA-46CF-4FF0-80B4-B7BA8A0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Games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4875-2993-4428-81DE-CB970342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Games With Random Events</a:t>
            </a:r>
          </a:p>
        </p:txBody>
      </p:sp>
    </p:spTree>
    <p:extLst>
      <p:ext uri="{BB962C8B-B14F-4D97-AF65-F5344CB8AC3E}">
        <p14:creationId xmlns:p14="http://schemas.microsoft.com/office/powerpoint/2010/main" val="32264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8DA0-F19D-42E7-B106-99DA6BC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	Empty board.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Play empty squares.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Symbol (x/o) is placed on empty square.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	Did a player win or is the game a draw?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+1 if x wins, -1 if o wins and 0 for a draw.</a:t>
                </a:r>
              </a:p>
              <a:p>
                <a:pPr marL="0" indent="0">
                  <a:buNone/>
                </a:pPr>
                <a:r>
                  <a:rPr lang="en-US" sz="2400" dirty="0"/>
                  <a:t>			Utility is only defined for terminal states.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  <a:blipFill>
                <a:blip r:embed="rId2"/>
                <a:stretch>
                  <a:fillRect l="-611" t="-2077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tic tac toe">
            <a:extLst>
              <a:ext uri="{FF2B5EF4-FFF2-40B4-BE49-F238E27FC236}">
                <a16:creationId xmlns:a16="http://schemas.microsoft.com/office/drawing/2014/main" id="{F68A6481-403B-4C1E-92D1-373A5148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7" y="4012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C16888F-411D-4B9A-B95F-9197D878E77C}"/>
              </a:ext>
            </a:extLst>
          </p:cNvPr>
          <p:cNvSpPr/>
          <p:nvPr/>
        </p:nvSpPr>
        <p:spPr>
          <a:xfrm>
            <a:off x="838200" y="5414962"/>
            <a:ext cx="2514600" cy="762000"/>
          </a:xfrm>
          <a:prstGeom prst="wedgeRectCallout">
            <a:avLst>
              <a:gd name="adj1" fmla="val 53330"/>
              <a:gd name="adj2" fmla="val -18764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player x is Max and player o is Min.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212AB-8DD7-9004-3B87-B2B1784AD06E}"/>
              </a:ext>
            </a:extLst>
          </p:cNvPr>
          <p:cNvSpPr txBox="1"/>
          <p:nvPr/>
        </p:nvSpPr>
        <p:spPr>
          <a:xfrm>
            <a:off x="3562350" y="5943600"/>
            <a:ext cx="533400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Note</a:t>
            </a:r>
            <a:r>
              <a:rPr lang="en-US" sz="2000" dirty="0"/>
              <a:t>: This game still uses a goal-based agent that plans actions to reach a winning terminal  state!</a:t>
            </a:r>
          </a:p>
        </p:txBody>
      </p:sp>
    </p:spTree>
    <p:extLst>
      <p:ext uri="{BB962C8B-B14F-4D97-AF65-F5344CB8AC3E}">
        <p14:creationId xmlns:p14="http://schemas.microsoft.com/office/powerpoint/2010/main" val="872051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2"/>
                <a:stretch>
                  <a:fillRect l="-1005" t="-1825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017E5A-62FF-4B56-9279-A88A9144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84" y="2971800"/>
            <a:ext cx="4590149" cy="330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1D193-65B7-4E8F-9588-C27770B1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59773"/>
            <a:ext cx="3886200" cy="3533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CC40-9191-4E88-8E2D-AA6E76931D05}"/>
              </a:ext>
            </a:extLst>
          </p:cNvPr>
          <p:cNvSpPr txBox="1"/>
          <p:nvPr/>
        </p:nvSpPr>
        <p:spPr>
          <a:xfrm>
            <a:off x="1295400" y="630820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Backgammon</a:t>
            </a:r>
          </a:p>
        </p:txBody>
      </p:sp>
    </p:spTree>
    <p:extLst>
      <p:ext uri="{BB962C8B-B14F-4D97-AF65-F5344CB8AC3E}">
        <p14:creationId xmlns:p14="http://schemas.microsoft.com/office/powerpoint/2010/main" val="55184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Expectiminimax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cards).</a:t>
                </a:r>
              </a:p>
              <a:p>
                <a:r>
                  <a:rPr lang="en-US" dirty="0"/>
                  <a:t>For </a:t>
                </a:r>
                <a:r>
                  <a:rPr lang="en-US" b="1" dirty="0"/>
                  <a:t>chance nodes </a:t>
                </a:r>
                <a:r>
                  <a:rPr lang="en-US" dirty="0"/>
                  <a:t>we calculate the expected minimax value.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𝐸𝑥𝑝𝑒𝑐𝑡𝑖𝑚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𝑖𝑛𝑖𝑚𝑎𝑥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𝐸𝑥𝑝𝑒𝑐𝑡𝑖𝑚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𝑖𝑛𝑖𝑚𝑎𝑥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𝐸𝑥𝑝𝑒𝑐𝑡𝑖𝑚𝑖𝑛𝑖𝑚𝑎𝑥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𝐶h𝑎𝑛𝑐𝑒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Options:</a:t>
                </a:r>
              </a:p>
              <a:p>
                <a:pPr lvl="1"/>
                <a:r>
                  <a:rPr lang="en-US" dirty="0"/>
                  <a:t>Use Minimax algorithm. Issue: Search tree size explodes if the number of “random actions” is large. Think of drawing cards for poker!</a:t>
                </a:r>
              </a:p>
              <a:p>
                <a:pPr lvl="1"/>
                <a:r>
                  <a:rPr lang="en-US" dirty="0"/>
                  <a:t>Cut-off search and approximate </a:t>
                </a:r>
                <a:r>
                  <a:rPr lang="en-US" dirty="0" err="1"/>
                  <a:t>Expectiminimax</a:t>
                </a:r>
                <a:r>
                  <a:rPr lang="en-US" dirty="0"/>
                  <a:t> with an evaluation function.</a:t>
                </a:r>
              </a:p>
              <a:p>
                <a:pPr lvl="1"/>
                <a:r>
                  <a:rPr lang="en-US" dirty="0"/>
                  <a:t>Perform Monte Carlo Tree Search.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696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DEAA0C5-69EF-4721-8029-48DF62182E41}"/>
              </a:ext>
            </a:extLst>
          </p:cNvPr>
          <p:cNvSpPr/>
          <p:nvPr/>
        </p:nvSpPr>
        <p:spPr>
          <a:xfrm>
            <a:off x="1295400" y="4159248"/>
            <a:ext cx="6553200" cy="79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262"/>
            <a:ext cx="3819289" cy="598913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Nondeterministic actions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opponent is seen as part of an environment with nondeterministic actions. Non-determinism is the result of the unknown moves by the opponent. </a:t>
            </a:r>
            <a:r>
              <a:rPr lang="en-US" sz="1600" i="1" dirty="0">
                <a:solidFill>
                  <a:schemeClr val="bg1"/>
                </a:solidFill>
              </a:rPr>
              <a:t>All possible moves are considered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decisions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Minimax search and Alpha-Beta pruning where </a:t>
            </a:r>
            <a:r>
              <a:rPr lang="en-US" sz="1600" i="1" dirty="0">
                <a:solidFill>
                  <a:schemeClr val="bg1"/>
                </a:solidFill>
              </a:rPr>
              <a:t>each player plays optimal </a:t>
            </a:r>
            <a:r>
              <a:rPr lang="en-US" sz="1600" dirty="0">
                <a:solidFill>
                  <a:schemeClr val="bg1"/>
                </a:solidFill>
              </a:rPr>
              <a:t>to the end of the game.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Choice nodes and </a:t>
            </a:r>
            <a:r>
              <a:rPr lang="en-US" sz="1600" dirty="0" err="1">
                <a:solidFill>
                  <a:schemeClr val="bg1"/>
                </a:solidFill>
              </a:rPr>
              <a:t>Expectiminimax</a:t>
            </a:r>
            <a:r>
              <a:rPr lang="en-US" sz="1600" dirty="0">
                <a:solidFill>
                  <a:schemeClr val="bg1"/>
                </a:solidFill>
              </a:rPr>
              <a:t> for stochastic games.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Cut off game tree and use </a:t>
            </a:r>
            <a:r>
              <a:rPr lang="en-US" sz="1600" i="1" dirty="0">
                <a:solidFill>
                  <a:schemeClr val="bg1"/>
                </a:solidFill>
              </a:rPr>
              <a:t>heuristic evaluation function </a:t>
            </a:r>
            <a:r>
              <a:rPr lang="en-US" sz="1600" dirty="0">
                <a:solidFill>
                  <a:schemeClr val="bg1"/>
                </a:solidFill>
              </a:rPr>
              <a:t>for utility (based on state features).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Forward Pruning: ignore poor moves.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heuristic from data using MCTS 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Monte Carlo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 complete games and calculate proportion of wins.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modified UCB1 scores to expand the partial game tree.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playout policy using self-play and deep learning.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6DD0B3-8EDB-4CB9-81F2-CC4AA7B3B085}"/>
              </a:ext>
            </a:extLst>
          </p:cNvPr>
          <p:cNvSpPr/>
          <p:nvPr/>
        </p:nvSpPr>
        <p:spPr>
          <a:xfrm>
            <a:off x="7924802" y="640262"/>
            <a:ext cx="76198" cy="2331538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4DA2C-954E-4264-84F7-640F093895A6}"/>
              </a:ext>
            </a:extLst>
          </p:cNvPr>
          <p:cNvSpPr txBox="1"/>
          <p:nvPr/>
        </p:nvSpPr>
        <p:spPr>
          <a:xfrm rot="5400000">
            <a:off x="6881867" y="1676686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Scale only for tiny problems!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8B9D-4311-4F59-A0A9-E15D4F9D7AB4}"/>
              </a:ext>
            </a:extLst>
          </p:cNvPr>
          <p:cNvSpPr txBox="1"/>
          <p:nvPr/>
        </p:nvSpPr>
        <p:spPr>
          <a:xfrm rot="5400000">
            <a:off x="7498871" y="4730233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State of the Art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4C9196E-32CA-46BC-A4BE-A6B56A398053}"/>
              </a:ext>
            </a:extLst>
          </p:cNvPr>
          <p:cNvSpPr/>
          <p:nvPr/>
        </p:nvSpPr>
        <p:spPr>
          <a:xfrm>
            <a:off x="7924801" y="3612062"/>
            <a:ext cx="76198" cy="2605675"/>
          </a:xfrm>
          <a:prstGeom prst="rightBrace">
            <a:avLst>
              <a:gd name="adj1" fmla="val 8333"/>
              <a:gd name="adj2" fmla="val 50863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Partial Game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690689"/>
            <a:ext cx="8077200" cy="49131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BC66EB-52F1-37CC-C861-DA25F3FB3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8" t="50522" r="71698" b="35151"/>
          <a:stretch/>
        </p:blipFill>
        <p:spPr>
          <a:xfrm>
            <a:off x="4756234" y="4186713"/>
            <a:ext cx="533400" cy="703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/>
              <p:nvPr/>
            </p:nvSpPr>
            <p:spPr>
              <a:xfrm>
                <a:off x="5445464" y="3732410"/>
                <a:ext cx="3470955" cy="30469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The </a:t>
                </a:r>
                <a:r>
                  <a:rPr lang="en-US" sz="1600" b="1" dirty="0">
                    <a:latin typeface="Cambria Math" panose="02040503050406030204" pitchFamily="18" charset="0"/>
                  </a:rPr>
                  <a:t>state space </a:t>
                </a:r>
                <a:r>
                  <a:rPr lang="en-US" sz="1600" dirty="0">
                    <a:latin typeface="Cambria Math" panose="02040503050406030204" pitchFamily="18" charset="0"/>
                  </a:rPr>
                  <a:t>size (number of possible boards) is much smaller than: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=19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683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states.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However, t</a:t>
                </a:r>
                <a:r>
                  <a:rPr lang="en-US" sz="1600" dirty="0"/>
                  <a:t>he complete </a:t>
                </a:r>
                <a:r>
                  <a:rPr lang="en-US" sz="1600" b="1" dirty="0"/>
                  <a:t>game tree </a:t>
                </a:r>
                <a:r>
                  <a:rPr lang="en-US" sz="1600" dirty="0"/>
                  <a:t>is much larger because the same state (board) can be reached in different subtrees (</a:t>
                </a:r>
                <a:r>
                  <a:rPr lang="en-US" sz="1600" b="1" dirty="0"/>
                  <a:t>redundant paths</a:t>
                </a:r>
                <a:r>
                  <a:rPr lang="en-US" sz="1600" dirty="0"/>
                  <a:t>). The game tree here is a little smaller than: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 8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9×8×7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9!</m:t>
                          </m:r>
                        </m:e>
                      </m:d>
                    </m:oMath>
                  </m:oMathPara>
                </a14:m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/>
                      <m:t>986,409</m:t>
                    </m:r>
                  </m:oMath>
                </a14:m>
                <a:r>
                  <a:rPr lang="en-US" sz="1600" dirty="0"/>
                  <a:t> nodes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464" y="3732410"/>
                <a:ext cx="3470955" cy="3046988"/>
              </a:xfrm>
              <a:prstGeom prst="rect">
                <a:avLst/>
              </a:prstGeom>
              <a:blipFill>
                <a:blip r:embed="rId3"/>
                <a:stretch>
                  <a:fillRect l="-698" t="-596" b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0A2007-DBFC-4E26-ACEF-4683128BF7D2}"/>
              </a:ext>
            </a:extLst>
          </p:cNvPr>
          <p:cNvSpPr/>
          <p:nvPr/>
        </p:nvSpPr>
        <p:spPr>
          <a:xfrm>
            <a:off x="3599543" y="3207657"/>
            <a:ext cx="1451428" cy="1117600"/>
          </a:xfrm>
          <a:custGeom>
            <a:avLst/>
            <a:gdLst>
              <a:gd name="connsiteX0" fmla="*/ 0 w 1451428"/>
              <a:gd name="connsiteY0" fmla="*/ 0 h 1117600"/>
              <a:gd name="connsiteX1" fmla="*/ 740228 w 1451428"/>
              <a:gd name="connsiteY1" fmla="*/ 304800 h 1117600"/>
              <a:gd name="connsiteX2" fmla="*/ 1204686 w 1451428"/>
              <a:gd name="connsiteY2" fmla="*/ 333829 h 1117600"/>
              <a:gd name="connsiteX3" fmla="*/ 1451428 w 1451428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428" h="1117600">
                <a:moveTo>
                  <a:pt x="0" y="0"/>
                </a:moveTo>
                <a:cubicBezTo>
                  <a:pt x="269723" y="124581"/>
                  <a:pt x="539447" y="249162"/>
                  <a:pt x="740228" y="304800"/>
                </a:cubicBezTo>
                <a:cubicBezTo>
                  <a:pt x="941009" y="360438"/>
                  <a:pt x="1086153" y="198362"/>
                  <a:pt x="1204686" y="333829"/>
                </a:cubicBezTo>
                <a:cubicBezTo>
                  <a:pt x="1323219" y="469296"/>
                  <a:pt x="1387323" y="793448"/>
                  <a:pt x="1451428" y="1117600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16DBF-E91D-4E6F-8287-E3D79BA3D854}"/>
              </a:ext>
            </a:extLst>
          </p:cNvPr>
          <p:cNvSpPr txBox="1"/>
          <p:nvPr/>
        </p:nvSpPr>
        <p:spPr>
          <a:xfrm>
            <a:off x="8333679" y="1887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04637-4DE1-4B4C-ADAF-BF4747C36F31}"/>
              </a:ext>
            </a:extLst>
          </p:cNvPr>
          <p:cNvSpPr txBox="1"/>
          <p:nvPr/>
        </p:nvSpPr>
        <p:spPr>
          <a:xfrm>
            <a:off x="8332425" y="274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/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9×8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476" y="3410683"/>
                <a:ext cx="81381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A637269-6CB1-4A37-B8A8-DE11D4614771}"/>
              </a:ext>
            </a:extLst>
          </p:cNvPr>
          <p:cNvSpPr txBox="1"/>
          <p:nvPr/>
        </p:nvSpPr>
        <p:spPr>
          <a:xfrm>
            <a:off x="7826121" y="139153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nodes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274E8-62E8-488C-B7EB-3624AA4714D6}"/>
              </a:ext>
            </a:extLst>
          </p:cNvPr>
          <p:cNvSpPr/>
          <p:nvPr/>
        </p:nvSpPr>
        <p:spPr>
          <a:xfrm>
            <a:off x="1219200" y="6248400"/>
            <a:ext cx="2590800" cy="244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86F7E-51D6-0CCE-22B6-FE8EB02F2B6F}"/>
              </a:ext>
            </a:extLst>
          </p:cNvPr>
          <p:cNvCxnSpPr>
            <a:cxnSpLocks/>
          </p:cNvCxnSpPr>
          <p:nvPr/>
        </p:nvCxnSpPr>
        <p:spPr>
          <a:xfrm flipH="1">
            <a:off x="2362200" y="2264690"/>
            <a:ext cx="2514600" cy="434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D846CA-2030-E9AF-834C-0199CD9E2FAE}"/>
              </a:ext>
            </a:extLst>
          </p:cNvPr>
          <p:cNvCxnSpPr>
            <a:cxnSpLocks/>
          </p:cNvCxnSpPr>
          <p:nvPr/>
        </p:nvCxnSpPr>
        <p:spPr>
          <a:xfrm>
            <a:off x="5032808" y="4147247"/>
            <a:ext cx="0" cy="2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87BE115-C9B6-0E65-60D8-4A694BC8B79C}"/>
              </a:ext>
            </a:extLst>
          </p:cNvPr>
          <p:cNvSpPr/>
          <p:nvPr/>
        </p:nvSpPr>
        <p:spPr>
          <a:xfrm>
            <a:off x="2667000" y="2020216"/>
            <a:ext cx="1451427" cy="244474"/>
          </a:xfrm>
          <a:prstGeom prst="wedgeRectCallout">
            <a:avLst>
              <a:gd name="adj1" fmla="val 11252"/>
              <a:gd name="adj2" fmla="val 1294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action / result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61BE1DD-B522-5179-407A-1FE133605FBA}"/>
              </a:ext>
            </a:extLst>
          </p:cNvPr>
          <p:cNvSpPr/>
          <p:nvPr/>
        </p:nvSpPr>
        <p:spPr>
          <a:xfrm>
            <a:off x="4370948" y="1359066"/>
            <a:ext cx="1168910" cy="244474"/>
          </a:xfrm>
          <a:prstGeom prst="wedgeRectCallout">
            <a:avLst>
              <a:gd name="adj1" fmla="val -182"/>
              <a:gd name="adj2" fmla="val 1097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/ node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C85A9E5-FFCD-4D32-534E-D6A4A93763CC}"/>
              </a:ext>
            </a:extLst>
          </p:cNvPr>
          <p:cNvSpPr/>
          <p:nvPr/>
        </p:nvSpPr>
        <p:spPr>
          <a:xfrm>
            <a:off x="5064463" y="3288446"/>
            <a:ext cx="1451428" cy="244474"/>
          </a:xfrm>
          <a:prstGeom prst="wedgeRectCallout">
            <a:avLst>
              <a:gd name="adj1" fmla="val -53138"/>
              <a:gd name="adj2" fmla="val 1451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redundant path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9E35196-5EC5-DBD4-0AF0-1426111055B9}"/>
              </a:ext>
            </a:extLst>
          </p:cNvPr>
          <p:cNvSpPr/>
          <p:nvPr/>
        </p:nvSpPr>
        <p:spPr>
          <a:xfrm>
            <a:off x="227580" y="5029200"/>
            <a:ext cx="1067819" cy="625473"/>
          </a:xfrm>
          <a:prstGeom prst="wedgeRectCallout">
            <a:avLst>
              <a:gd name="adj1" fmla="val 51634"/>
              <a:gd name="adj2" fmla="val 825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Terminal states have utility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F581A-3959-5078-EF83-10D79F218BCC}"/>
              </a:ext>
            </a:extLst>
          </p:cNvPr>
          <p:cNvSpPr txBox="1"/>
          <p:nvPr/>
        </p:nvSpPr>
        <p:spPr>
          <a:xfrm>
            <a:off x="304800" y="1345365"/>
            <a:ext cx="126251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Note: This game has no cycles!</a:t>
            </a:r>
          </a:p>
        </p:txBody>
      </p:sp>
    </p:spTree>
    <p:extLst>
      <p:ext uri="{BB962C8B-B14F-4D97-AF65-F5344CB8AC3E}">
        <p14:creationId xmlns:p14="http://schemas.microsoft.com/office/powerpoint/2010/main" val="11079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5" grpId="0"/>
      <p:bldP spid="8" grpId="0"/>
      <p:bldP spid="10" grpId="0"/>
      <p:bldP spid="11" grpId="0"/>
      <p:bldP spid="6" grpId="0" animBg="1"/>
      <p:bldP spid="14" grpId="0" animBg="1"/>
      <p:bldP spid="17" grpId="0" animBg="1"/>
      <p:bldP spid="20" grpId="0" animBg="1"/>
      <p:bldP spid="22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40262"/>
            <a:ext cx="3906012" cy="56843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Exact Methods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Model as nondeterministic actions</a:t>
            </a:r>
            <a:r>
              <a:rPr lang="en-US" sz="1900" dirty="0">
                <a:solidFill>
                  <a:schemeClr val="bg1"/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900" b="1" dirty="0">
                <a:solidFill>
                  <a:schemeClr val="bg1"/>
                </a:solidFill>
              </a:rPr>
              <a:t> consider all possible moves</a:t>
            </a:r>
            <a:r>
              <a:rPr lang="en-US" sz="1900" dirty="0">
                <a:solidFill>
                  <a:schemeClr val="bg1"/>
                </a:solidFill>
              </a:rPr>
              <a:t> by the opponent.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Find optimal decisions</a:t>
            </a:r>
            <a:r>
              <a:rPr lang="en-US" sz="1900" dirty="0">
                <a:solidFill>
                  <a:schemeClr val="bg1"/>
                </a:solidFill>
              </a:rPr>
              <a:t>: Minimax search and Alpha-Beta pruning where </a:t>
            </a:r>
            <a:r>
              <a:rPr lang="en-US" sz="1900" b="1" dirty="0">
                <a:solidFill>
                  <a:schemeClr val="bg1"/>
                </a:solidFill>
              </a:rPr>
              <a:t>each player plays optimal </a:t>
            </a:r>
            <a:r>
              <a:rPr lang="en-US" sz="1900" dirty="0">
                <a:solidFill>
                  <a:schemeClr val="bg1"/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Heuristic Methods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(game tree is too large)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900" dirty="0">
                <a:solidFill>
                  <a:schemeClr val="bg1"/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Forward Pruning: ignore poor moves.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Monte Carlo Tree search</a:t>
            </a:r>
            <a:r>
              <a:rPr lang="en-US" sz="1900" dirty="0">
                <a:solidFill>
                  <a:schemeClr val="bg1"/>
                </a:solidFill>
              </a:rPr>
              <a:t>: Estimate utility of a state by simulating complete games and average the utility.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9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29510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AND-OR Search from AIMA Chapter 4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/>
              <a:t>Model as nondeterministic actions</a:t>
            </a:r>
            <a:r>
              <a:rPr lang="en-US" sz="1600" dirty="0"/>
              <a:t>: The opponent is seen as part of an environment with nondeterministic actions. Non-determinism is the result of the unknown moves by the opponent. We</a:t>
            </a:r>
            <a:r>
              <a:rPr lang="en-US" sz="1600" b="1" dirty="0"/>
              <a:t> consider all possible moves</a:t>
            </a:r>
            <a:r>
              <a:rPr lang="en-US" sz="1600" dirty="0"/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3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0DF4C3C-B98A-4A79-9C13-8AE44680CC92}"/>
              </a:ext>
            </a:extLst>
          </p:cNvPr>
          <p:cNvSpPr/>
          <p:nvPr/>
        </p:nvSpPr>
        <p:spPr>
          <a:xfrm>
            <a:off x="4495800" y="3886200"/>
            <a:ext cx="4419600" cy="900111"/>
          </a:xfrm>
          <a:prstGeom prst="wedgeRectCallout">
            <a:avLst>
              <a:gd name="adj1" fmla="val -74067"/>
              <a:gd name="adj2" fmla="val -7288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Each action consists of the move by the player and all possible (i.e., nondeterministic) responses by the opponent.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004D9-BB78-4C90-99E9-26B51D2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Recall: Nondeterministic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b="1" dirty="0"/>
                  <a:t>planning</a:t>
                </a:r>
                <a:r>
                  <a:rPr lang="en-US" dirty="0"/>
                  <a:t>, we do not know what the opponents moves will be. We have already modeled this issue using nondeterministic actions.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Outcome of actions in the environment is nondeterministic = </a:t>
                </a:r>
                <a:r>
                  <a:rPr lang="en-US" b="1" dirty="0">
                    <a:solidFill>
                      <a:srgbClr val="FF0000"/>
                    </a:solidFill>
                  </a:rPr>
                  <a:t>transition model need to describe uncertainty about the opponent's behavior.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transition: 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𝑅𝑒𝑠𝑢𝑙𝑡𝑠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i.e.,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lead to one of several states (which is called a belief state of the agent).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2"/>
                <a:stretch>
                  <a:fillRect l="-1159" t="-2919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12640</TotalTime>
  <Words>3241</Words>
  <Application>Microsoft Office PowerPoint</Application>
  <PresentationFormat>On-screen Show (4:3)</PresentationFormat>
  <Paragraphs>451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source sans pro</vt:lpstr>
      <vt:lpstr>source sans pro</vt:lpstr>
      <vt:lpstr>Wingdings</vt:lpstr>
      <vt:lpstr>Office Theme</vt:lpstr>
      <vt:lpstr>CS 5/7320  Artificial Intelligence   Adversarial Search and Games AIMA Chapter 5</vt:lpstr>
      <vt:lpstr>Games</vt:lpstr>
      <vt:lpstr>Definition of a Game</vt:lpstr>
      <vt:lpstr>Example: Tic-tac-toe</vt:lpstr>
      <vt:lpstr>Tic-tac-toe: Partial Game Tree</vt:lpstr>
      <vt:lpstr>Methods for Adversarial Games</vt:lpstr>
      <vt:lpstr>Nondeterministic Actions</vt:lpstr>
      <vt:lpstr>Methods for Adversarial Games</vt:lpstr>
      <vt:lpstr>Recall: Nondeterministic Actions</vt:lpstr>
      <vt:lpstr>Recall: AND-OR DFS Search Algorithm</vt:lpstr>
      <vt:lpstr>Tic-tac-toe: AND-OR Search</vt:lpstr>
      <vt:lpstr>Optimal Decisions</vt:lpstr>
      <vt:lpstr>Methods for Adversarial Games</vt:lpstr>
      <vt:lpstr>Idea: Minimax Decision</vt:lpstr>
      <vt:lpstr>Minimax Search:  Determining MV Values</vt:lpstr>
      <vt:lpstr>Minimax Search: Back-up Minimax Values</vt:lpstr>
      <vt:lpstr>Minimax Search: Decision</vt:lpstr>
      <vt:lpstr>PowerPoint Presentation</vt:lpstr>
      <vt:lpstr>Issue: Game Tree Size</vt:lpstr>
      <vt:lpstr>Alpha-Beta Pruning</vt:lpstr>
      <vt:lpstr>Example: Alpha-Beta Search</vt:lpstr>
      <vt:lpstr>PowerPoint Presentation</vt:lpstr>
      <vt:lpstr>Move Ordering for Alpha-Beta Search</vt:lpstr>
      <vt:lpstr>Heuristic Alpha-Beta Tree Search</vt:lpstr>
      <vt:lpstr>Methods for Adversarial Games</vt:lpstr>
      <vt:lpstr>Cutting off search</vt:lpstr>
      <vt:lpstr>Heuristic Alpha-Beta Tree Search: Cutting off search</vt:lpstr>
      <vt:lpstr>Forward pruning</vt:lpstr>
      <vt:lpstr>Heuristic Alpha-Beta Tree Search: Example for Forward Pruning</vt:lpstr>
      <vt:lpstr>Monte Carlo Tree Search (MCTS)</vt:lpstr>
      <vt:lpstr>Methods for Adversarial Games</vt:lpstr>
      <vt:lpstr>Idea</vt:lpstr>
      <vt:lpstr>Pure Monte Carlo Search</vt:lpstr>
      <vt:lpstr>Playout Selection Strategy</vt:lpstr>
      <vt:lpstr>Selection using Upper Confidence Bounds (UCB1)</vt:lpstr>
      <vt:lpstr>Monte Carlo Tree Search (MCTS)</vt:lpstr>
      <vt:lpstr>PowerPoint Presentation</vt:lpstr>
      <vt:lpstr>Online Play Using MCTS </vt:lpstr>
      <vt:lpstr>Stochastic Games</vt:lpstr>
      <vt:lpstr>Stochastic Games</vt:lpstr>
      <vt:lpstr>Expectiminimax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Adversarial Search and Games</dc:title>
  <dc:creator>michael</dc:creator>
  <cp:lastModifiedBy>Hahsler, Michael</cp:lastModifiedBy>
  <cp:revision>68</cp:revision>
  <dcterms:created xsi:type="dcterms:W3CDTF">2021-03-18T20:20:32Z</dcterms:created>
  <dcterms:modified xsi:type="dcterms:W3CDTF">2023-10-30T20:53:05Z</dcterms:modified>
</cp:coreProperties>
</file>