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320" r:id="rId25"/>
    <p:sldId id="295"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5" r:id="rId39"/>
    <p:sldId id="316" r:id="rId40"/>
    <p:sldId id="313" r:id="rId41"/>
    <p:sldId id="319" r:id="rId42"/>
    <p:sldId id="299"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104" d="100"/>
          <a:sy n="104" d="100"/>
        </p:scale>
        <p:origin x="2045"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9/4/2024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92500" lnSpcReduction="20000"/>
              </a:bodyPr>
              <a:lstStyle/>
              <a:p>
                <a:r>
                  <a:rPr lang="en-US" dirty="0"/>
                  <a:t>The environment is modeled as a discrete </a:t>
                </a:r>
                <a:r>
                  <a:rPr lang="en-US" b="1" dirty="0"/>
                  <a:t>dynamical system</a:t>
                </a:r>
                <a:r>
                  <a:rPr lang="en-US" dirty="0"/>
                  <a:t>.</a:t>
                </a:r>
              </a:p>
              <a:p>
                <a:r>
                  <a:rPr lang="en-US" dirty="0"/>
                  <a:t>Changed in the environment are a sequence of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𝑇</m:t>
                        </m:r>
                      </m:sub>
                    </m:sSub>
                  </m:oMath>
                </a14:m>
                <a:r>
                  <a:rPr lang="en-US" dirty="0"/>
                  <a:t>, where the index is the time step.</a:t>
                </a:r>
              </a:p>
              <a:p>
                <a:r>
                  <a:rPr lang="en-US" dirty="0"/>
                  <a:t>Example of a state diagram: </a:t>
                </a:r>
              </a:p>
              <a:p>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3962400"/>
              </a:xfrm>
              <a:blipFill>
                <a:blip r:embed="rId3"/>
                <a:stretch>
                  <a:fillRect l="-541" t="-2615" r="-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sp>
        <p:nvSpPr>
          <p:cNvPr id="13" name="Oval 12">
            <a:extLst>
              <a:ext uri="{FF2B5EF4-FFF2-40B4-BE49-F238E27FC236}">
                <a16:creationId xmlns:a16="http://schemas.microsoft.com/office/drawing/2014/main" id="{B6F6D389-BA2F-7D6A-AD1C-56661A5B1476}"/>
              </a:ext>
            </a:extLst>
          </p:cNvPr>
          <p:cNvSpPr/>
          <p:nvPr/>
        </p:nvSpPr>
        <p:spPr>
          <a:xfrm>
            <a:off x="299084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off</a:t>
            </a:r>
          </a:p>
        </p:txBody>
      </p:sp>
      <p:sp>
        <p:nvSpPr>
          <p:cNvPr id="16" name="Oval 15">
            <a:extLst>
              <a:ext uri="{FF2B5EF4-FFF2-40B4-BE49-F238E27FC236}">
                <a16:creationId xmlns:a16="http://schemas.microsoft.com/office/drawing/2014/main" id="{1F2AFC20-ABFA-2EA8-6A1C-B96E3F739664}"/>
              </a:ext>
            </a:extLst>
          </p:cNvPr>
          <p:cNvSpPr/>
          <p:nvPr/>
        </p:nvSpPr>
        <p:spPr>
          <a:xfrm>
            <a:off x="5029199" y="2890687"/>
            <a:ext cx="990601" cy="503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Light is on</a:t>
            </a:r>
          </a:p>
        </p:txBody>
      </p:sp>
      <p:sp>
        <p:nvSpPr>
          <p:cNvPr id="22" name="Freeform: Shape 21">
            <a:extLst>
              <a:ext uri="{FF2B5EF4-FFF2-40B4-BE49-F238E27FC236}">
                <a16:creationId xmlns:a16="http://schemas.microsoft.com/office/drawing/2014/main" id="{088390A9-7088-DB78-45A5-E25A021C9E1C}"/>
              </a:ext>
            </a:extLst>
          </p:cNvPr>
          <p:cNvSpPr/>
          <p:nvPr/>
        </p:nvSpPr>
        <p:spPr>
          <a:xfrm>
            <a:off x="3781424" y="2652382"/>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FDFB05B4-B908-857A-A52F-4C372D8ACEC6}"/>
              </a:ext>
            </a:extLst>
          </p:cNvPr>
          <p:cNvSpPr/>
          <p:nvPr/>
        </p:nvSpPr>
        <p:spPr>
          <a:xfrm rot="10800000">
            <a:off x="3781424" y="3343094"/>
            <a:ext cx="1443038" cy="314505"/>
          </a:xfrm>
          <a:custGeom>
            <a:avLst/>
            <a:gdLst>
              <a:gd name="connsiteX0" fmla="*/ 0 w 1443038"/>
              <a:gd name="connsiteY0" fmla="*/ 314505 h 314505"/>
              <a:gd name="connsiteX1" fmla="*/ 735806 w 1443038"/>
              <a:gd name="connsiteY1" fmla="*/ 180 h 314505"/>
              <a:gd name="connsiteX2" fmla="*/ 1443038 w 1443038"/>
              <a:gd name="connsiteY2" fmla="*/ 278786 h 314505"/>
            </a:gdLst>
            <a:ahLst/>
            <a:cxnLst>
              <a:cxn ang="0">
                <a:pos x="connsiteX0" y="connsiteY0"/>
              </a:cxn>
              <a:cxn ang="0">
                <a:pos x="connsiteX1" y="connsiteY1"/>
              </a:cxn>
              <a:cxn ang="0">
                <a:pos x="connsiteX2" y="connsiteY2"/>
              </a:cxn>
            </a:cxnLst>
            <a:rect l="l" t="t" r="r" b="b"/>
            <a:pathLst>
              <a:path w="1443038" h="314505">
                <a:moveTo>
                  <a:pt x="0" y="314505"/>
                </a:moveTo>
                <a:cubicBezTo>
                  <a:pt x="247650" y="160319"/>
                  <a:pt x="495300" y="6133"/>
                  <a:pt x="735806" y="180"/>
                </a:cubicBezTo>
                <a:cubicBezTo>
                  <a:pt x="976312" y="-5773"/>
                  <a:pt x="1209675" y="136506"/>
                  <a:pt x="1443038" y="278786"/>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B534B9C-D6AA-195C-5452-1A3DB520053C}"/>
              </a:ext>
            </a:extLst>
          </p:cNvPr>
          <p:cNvSpPr txBox="1"/>
          <p:nvPr/>
        </p:nvSpPr>
        <p:spPr>
          <a:xfrm>
            <a:off x="4095751" y="2354707"/>
            <a:ext cx="882101" cy="307777"/>
          </a:xfrm>
          <a:prstGeom prst="rect">
            <a:avLst/>
          </a:prstGeom>
          <a:noFill/>
        </p:spPr>
        <p:txBody>
          <a:bodyPr wrap="none" rtlCol="0">
            <a:spAutoFit/>
          </a:bodyPr>
          <a:lstStyle/>
          <a:p>
            <a:r>
              <a:rPr lang="en-US" sz="1400" dirty="0"/>
              <a:t>switch on</a:t>
            </a:r>
          </a:p>
        </p:txBody>
      </p:sp>
      <p:sp>
        <p:nvSpPr>
          <p:cNvPr id="25" name="TextBox 24">
            <a:extLst>
              <a:ext uri="{FF2B5EF4-FFF2-40B4-BE49-F238E27FC236}">
                <a16:creationId xmlns:a16="http://schemas.microsoft.com/office/drawing/2014/main" id="{9A4F5BC9-4A1F-8AF3-E53F-B4D5FF5E53BA}"/>
              </a:ext>
            </a:extLst>
          </p:cNvPr>
          <p:cNvSpPr txBox="1"/>
          <p:nvPr/>
        </p:nvSpPr>
        <p:spPr>
          <a:xfrm>
            <a:off x="4060032" y="3656112"/>
            <a:ext cx="894797" cy="307777"/>
          </a:xfrm>
          <a:prstGeom prst="rect">
            <a:avLst/>
          </a:prstGeom>
          <a:noFill/>
        </p:spPr>
        <p:txBody>
          <a:bodyPr wrap="none" rtlCol="0">
            <a:spAutoFit/>
          </a:bodyPr>
          <a:lstStyle/>
          <a:p>
            <a:r>
              <a:rPr lang="en-US" sz="1400" dirty="0"/>
              <a:t>switch off</a:t>
            </a:r>
          </a:p>
        </p:txBody>
      </p:sp>
    </p:spTree>
    <p:extLst>
      <p:ext uri="{BB962C8B-B14F-4D97-AF65-F5344CB8AC3E}">
        <p14:creationId xmlns:p14="http://schemas.microsoft.com/office/powerpoint/2010/main" val="32660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167374"/>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b="1" dirty="0"/>
              <a:t>Percepts</a:t>
            </a:r>
            <a:r>
              <a:rPr lang="en-US" sz="1400" dirty="0"/>
              <a:t> are 100% reliable and changes in the environment is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285750" indent="-285750">
              <a:buFont typeface="Arial" panose="020B0604020202020204" pitchFamily="34" charset="0"/>
              <a:buChar char="•"/>
            </a:pPr>
            <a:r>
              <a:rPr lang="en-US" sz="1400" b="1" dirty="0"/>
              <a:t>Percepts</a:t>
            </a:r>
            <a:r>
              <a:rPr lang="en-US" sz="1400" dirty="0"/>
              <a:t> are unreliable (noise distribution, sensor failure probability, etc.). This is called a stochastic sensor model.</a:t>
            </a:r>
            <a:endParaRPr lang="en-US" dirty="0"/>
          </a:p>
          <a:p>
            <a:pPr marL="285750" indent="-285750">
              <a:buFont typeface="Arial" panose="020B0604020202020204" pitchFamily="34" charset="0"/>
              <a:buChar cha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616743" y="5891785"/>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23247</TotalTime>
  <Words>3192</Words>
  <Application>Microsoft Office PowerPoint</Application>
  <PresentationFormat>On-screen Show (4:3)</PresentationFormat>
  <Paragraphs>544</Paragraphs>
  <Slides>42</Slides>
  <Notes>32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Transition Function</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211</cp:revision>
  <cp:lastPrinted>2021-08-30T18:56:39Z</cp:lastPrinted>
  <dcterms:created xsi:type="dcterms:W3CDTF">2003-12-17T02:32:09Z</dcterms:created>
  <dcterms:modified xsi:type="dcterms:W3CDTF">2024-09-04T16:14:55Z</dcterms:modified>
</cp:coreProperties>
</file>