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68" d="100"/>
          <a:sy n="68" d="100"/>
        </p:scale>
        <p:origin x="106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2976" y="667543"/>
          <a:ext cx="1107281" cy="44291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</a:t>
          </a:r>
        </a:p>
      </dsp:txBody>
      <dsp:txXfrm>
        <a:off x="224432" y="667543"/>
        <a:ext cx="664369" cy="442912"/>
      </dsp:txXfrm>
    </dsp:sp>
    <dsp:sp modelId="{2FA94983-A935-42C2-96A2-8700167A3F13}">
      <dsp:nvSpPr>
        <dsp:cNvPr id="0" name=""/>
        <dsp:cNvSpPr/>
      </dsp:nvSpPr>
      <dsp:spPr>
        <a:xfrm>
          <a:off x="999529" y="667543"/>
          <a:ext cx="1107281" cy="442912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</a:t>
          </a:r>
        </a:p>
      </dsp:txBody>
      <dsp:txXfrm>
        <a:off x="1220985" y="667543"/>
        <a:ext cx="664369" cy="442912"/>
      </dsp:txXfrm>
    </dsp:sp>
    <dsp:sp modelId="{DA4613D2-A6DE-4BE7-8EE1-76246A606501}">
      <dsp:nvSpPr>
        <dsp:cNvPr id="0" name=""/>
        <dsp:cNvSpPr/>
      </dsp:nvSpPr>
      <dsp:spPr>
        <a:xfrm>
          <a:off x="1996082" y="667543"/>
          <a:ext cx="1107281" cy="44291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</a:t>
          </a:r>
        </a:p>
      </dsp:txBody>
      <dsp:txXfrm>
        <a:off x="2217538" y="667543"/>
        <a:ext cx="664369" cy="442912"/>
      </dsp:txXfrm>
    </dsp:sp>
    <dsp:sp modelId="{11C6A9F8-ED9F-450C-B9CD-D28089ADEEE4}">
      <dsp:nvSpPr>
        <dsp:cNvPr id="0" name=""/>
        <dsp:cNvSpPr/>
      </dsp:nvSpPr>
      <dsp:spPr>
        <a:xfrm>
          <a:off x="2992635" y="667543"/>
          <a:ext cx="1107281" cy="442912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Replan</a:t>
          </a:r>
        </a:p>
      </dsp:txBody>
      <dsp:txXfrm>
        <a:off x="3214091" y="667543"/>
        <a:ext cx="664369" cy="442912"/>
      </dsp:txXfrm>
    </dsp:sp>
    <dsp:sp modelId="{7676D92C-9E73-47BA-90D2-4FDC7B9BFEB6}">
      <dsp:nvSpPr>
        <dsp:cNvPr id="0" name=""/>
        <dsp:cNvSpPr/>
      </dsp:nvSpPr>
      <dsp:spPr>
        <a:xfrm>
          <a:off x="3989189" y="667543"/>
          <a:ext cx="1107281" cy="442912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Execute</a:t>
          </a:r>
        </a:p>
      </dsp:txBody>
      <dsp:txXfrm>
        <a:off x="4210645" y="667543"/>
        <a:ext cx="664369" cy="442912"/>
      </dsp:txXfrm>
    </dsp:sp>
    <dsp:sp modelId="{6603D2B1-844E-4804-8A8A-AE9CD716AFAB}">
      <dsp:nvSpPr>
        <dsp:cNvPr id="0" name=""/>
        <dsp:cNvSpPr/>
      </dsp:nvSpPr>
      <dsp:spPr>
        <a:xfrm>
          <a:off x="4985742" y="667543"/>
          <a:ext cx="1107281" cy="442912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5207198" y="667543"/>
        <a:ext cx="664369" cy="44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pic>
        <p:nvPicPr>
          <p:cNvPr id="4" name="Picture 4" descr="Creative Commons License">
            <a:extLst>
              <a:ext uri="{FF2B5EF4-FFF2-40B4-BE49-F238E27FC236}">
                <a16:creationId xmlns:a16="http://schemas.microsoft.com/office/drawing/2014/main" id="{59275241-1F06-4C10-3F81-4E4B2412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4619D-0FEC-CD14-2529-EE8ABD0600A7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5711C-BACC-38BF-822C-0D9A14F8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refinements for the HLA to go to the SFO airport: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agent can choose which implementation of an HLA to use.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757E-10FC-09A7-BC39-A5C66447A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2" r="36373" b="68721"/>
          <a:stretch/>
        </p:blipFill>
        <p:spPr>
          <a:xfrm>
            <a:off x="1143000" y="2667000"/>
            <a:ext cx="6460364" cy="175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E804DA-6374-4048-62A8-00C17FBB7447}"/>
              </a:ext>
            </a:extLst>
          </p:cNvPr>
          <p:cNvSpPr/>
          <p:nvPr/>
        </p:nvSpPr>
        <p:spPr>
          <a:xfrm>
            <a:off x="1676400" y="2590800"/>
            <a:ext cx="5638800" cy="1752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 provide on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Recursively builds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Improvements</a:t>
                </a:r>
              </a:p>
              <a:p>
                <a:pPr lvl="1"/>
                <a:r>
                  <a:rPr lang="en-US" dirty="0"/>
                  <a:t>Manually reduce the number of refinements.</a:t>
                </a:r>
              </a:p>
              <a:p>
                <a:pPr lvl="1"/>
                <a:r>
                  <a:rPr lang="en-US" dirty="0"/>
                  <a:t>Manually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8862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Implementation: Search for Primitive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579458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447800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dirty="0"/>
                  <a:t>Idea: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would result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Reachable set: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that plan to search if a refinement that works really exists.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derwater bubble">
            <a:extLst>
              <a:ext uri="{FF2B5EF4-FFF2-40B4-BE49-F238E27FC236}">
                <a16:creationId xmlns:a16="http://schemas.microsoft.com/office/drawing/2014/main" id="{2EF3BFA8-55F1-85BF-E3AF-199E4158A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7" t="8441" r="12975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belief state is a set of possible physical states the agent might be in.</a:t>
            </a:r>
          </a:p>
          <a:p>
            <a:endParaRPr lang="en-US" dirty="0"/>
          </a:p>
          <a:p>
            <a:r>
              <a:rPr lang="en-US" dirty="0"/>
              <a:t>Belief states need to be extended for factored state representation.</a:t>
            </a:r>
          </a:p>
          <a:p>
            <a:pPr lvl="1"/>
            <a:r>
              <a:rPr lang="en-US" dirty="0"/>
              <a:t>The belief state becomes a set of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the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105834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105834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an be represented as a logical formula.</a:t>
                </a:r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RESULT_P represents the physical transition model which adds positive literals and negative literals to the state description.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partially observable planning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CNF. </a:t>
            </a:r>
          </a:p>
          <a:p>
            <a:pPr lvl="1"/>
            <a:endParaRPr lang="en-US" dirty="0"/>
          </a:p>
          <a:p>
            <a:r>
              <a:rPr lang="en-US" dirty="0"/>
              <a:t>Use AND-OR search over belief states. </a:t>
            </a:r>
          </a:p>
          <a:p>
            <a:endParaRPr lang="en-US" dirty="0"/>
          </a:p>
          <a:p>
            <a:r>
              <a:rPr lang="en-US" dirty="0"/>
              <a:t>Issue: Contingency plans become very complicated</a:t>
            </a:r>
          </a:p>
          <a:p>
            <a:pPr lvl="1"/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096000" y="5715000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</a:t>
            </a:r>
            <a:r>
              <a:rPr lang="en-US" b="1" dirty="0"/>
              <a:t>replans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</a:t>
            </a:r>
          </a:p>
          <a:p>
            <a:pPr lvl="1"/>
            <a:r>
              <a:rPr lang="en-US" dirty="0"/>
              <a:t>Action monitoring (verify that the preconditions are met)</a:t>
            </a:r>
          </a:p>
          <a:p>
            <a:pPr lvl="1"/>
            <a:r>
              <a:rPr lang="en-US" dirty="0"/>
              <a:t>Plan monitoring (verify that the remaining plan will still succeed)</a:t>
            </a:r>
          </a:p>
          <a:p>
            <a:pPr lvl="1"/>
            <a:r>
              <a:rPr lang="en-US" dirty="0"/>
              <a:t>Goal monitoring (check if a better set of goals becomes available)</a:t>
            </a:r>
          </a:p>
          <a:p>
            <a:pPr lvl="1"/>
            <a:endParaRPr lang="en-US" dirty="0"/>
          </a:p>
          <a:p>
            <a:r>
              <a:rPr lang="en-US" dirty="0"/>
              <a:t>Often contingency plans are made simpler by having some branches that just say “REPLAN”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297669"/>
              </p:ext>
            </p:extLst>
          </p:nvPr>
        </p:nvGraphicFramePr>
        <p:xfrm>
          <a:off x="1295400" y="4692296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Monitoring Example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5691000" y="1824666"/>
            <a:ext cx="1852800" cy="388937"/>
          </a:xfrm>
          <a:prstGeom prst="wedgeRectCallout">
            <a:avLst>
              <a:gd name="adj1" fmla="val -35274"/>
              <a:gd name="adj2" fmla="val 1582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Remaining 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89AA5C-2ADA-A8E2-CEB7-CF9C3CBACD86}"/>
              </a:ext>
            </a:extLst>
          </p:cNvPr>
          <p:cNvSpPr/>
          <p:nvPr/>
        </p:nvSpPr>
        <p:spPr>
          <a:xfrm>
            <a:off x="4138512" y="3488131"/>
            <a:ext cx="2996066" cy="1354802"/>
          </a:xfrm>
          <a:custGeom>
            <a:avLst/>
            <a:gdLst>
              <a:gd name="connsiteX0" fmla="*/ 60955 w 2996066"/>
              <a:gd name="connsiteY0" fmla="*/ 1354802 h 1354802"/>
              <a:gd name="connsiteX1" fmla="*/ 388332 w 2996066"/>
              <a:gd name="connsiteY1" fmla="*/ 169469 h 1354802"/>
              <a:gd name="connsiteX2" fmla="*/ 2996066 w 2996066"/>
              <a:gd name="connsiteY2" fmla="*/ 34002 h 135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6066" h="1354802">
                <a:moveTo>
                  <a:pt x="60955" y="1354802"/>
                </a:moveTo>
                <a:cubicBezTo>
                  <a:pt x="-19949" y="872202"/>
                  <a:pt x="-100853" y="389602"/>
                  <a:pt x="388332" y="169469"/>
                </a:cubicBezTo>
                <a:cubicBezTo>
                  <a:pt x="877517" y="-50664"/>
                  <a:pt x="1936791" y="-8331"/>
                  <a:pt x="2996066" y="34002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706409"/>
          </a:xfrm>
        </p:spPr>
        <p:txBody>
          <a:bodyPr anchor="b">
            <a:normAutofit/>
          </a:bodyPr>
          <a:lstStyle/>
          <a:p>
            <a:r>
              <a:rPr lang="en-US" sz="2800" dirty="0"/>
              <a:t>Summary</a:t>
            </a:r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4" r="48846" b="-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8" y="1676399"/>
            <a:ext cx="3368865" cy="4440209"/>
          </a:xfrm>
        </p:spPr>
        <p:txBody>
          <a:bodyPr anchor="t">
            <a:normAutofit fontScale="925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very flexible and can deal with many types of issues (sensor/actuator failure, imperfect models of the environment)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Search with a custom heuristic evaluation function (Chapter 3)</a:t>
            </a:r>
          </a:p>
          <a:p>
            <a:pPr lvl="1"/>
            <a:r>
              <a:rPr lang="en-US" dirty="0"/>
              <a:t>Propositional logic with custom code (Chapter 7)</a:t>
            </a:r>
          </a:p>
          <a:p>
            <a:endParaRPr lang="en-US" dirty="0"/>
          </a:p>
          <a:p>
            <a:r>
              <a:rPr lang="en-US" dirty="0"/>
              <a:t>Issue: state space is exponentially large state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State: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Conjunctive Normal Form; CNF).</a:t>
                </a:r>
              </a:p>
              <a:p>
                <a:r>
                  <a:rPr lang="en-US" dirty="0"/>
                  <a:t>Fluent: an aspect of the world that changes over time.</a:t>
                </a:r>
              </a:p>
              <a:p>
                <a:r>
                  <a:rPr lang="en-US" dirty="0"/>
                  <a:t>Action Schema 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result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which removes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Goal is just like a precondition.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133600" y="2928132"/>
            <a:ext cx="4495800" cy="1720068"/>
            <a:chOff x="2133600" y="2928132"/>
            <a:chExt cx="4495800" cy="1720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423046" y="4278868"/>
                  <a:ext cx="996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46" y="4278868"/>
                  <a:ext cx="99655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748610" y="4278868"/>
                  <a:ext cx="10126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610" y="4278868"/>
                  <a:ext cx="10126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dirty="0"/>
              <a:t>Forward state-space search: Needs heuristics to deal with the state space.</a:t>
            </a:r>
          </a:p>
          <a:p>
            <a:r>
              <a:rPr lang="en-US" dirty="0"/>
              <a:t>Backward search (= regression search): keeps the branching factor low. But how do we define heuristics?</a:t>
            </a:r>
          </a:p>
          <a:p>
            <a:r>
              <a:rPr lang="en-US" dirty="0"/>
              <a:t>Convert the PDDL description into propositional form and use one of th4 efficient solvers for the 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8971F-3732-A176-6993-BFE5E4317FA4}"/>
              </a:ext>
            </a:extLst>
          </p:cNvPr>
          <p:cNvSpPr txBox="1"/>
          <p:nvPr/>
        </p:nvSpPr>
        <p:spPr>
          <a:xfrm>
            <a:off x="6697839" y="3203217"/>
            <a:ext cx="1828800" cy="15696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Remember the maze</a:t>
            </a:r>
            <a:r>
              <a:rPr lang="en-US" sz="1600" dirty="0"/>
              <a:t>: We used x and y coordinates to calculate the distance to the goal.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17361" y="3033940"/>
                <a:ext cx="6012039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Heuristics for Planning</a:t>
                </a:r>
                <a:br>
                  <a:rPr lang="en-US" dirty="0"/>
                </a:br>
                <a:r>
                  <a:rPr lang="en-US" dirty="0"/>
                  <a:t>Use the factored state space description to calculate a heuristic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goal. If it is admissible (does not overestimate the distance) then A* can be used.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Apply relaxations: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1" y="3033940"/>
                <a:ext cx="6012039" cy="3477875"/>
              </a:xfrm>
              <a:prstGeom prst="rect">
                <a:avLst/>
              </a:prstGeom>
              <a:blipFill>
                <a:blip r:embed="rId2"/>
                <a:stretch>
                  <a:fillRect l="-608" t="-1053" r="-203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high-level action (HLA) 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  <a:p>
            <a:r>
              <a:rPr lang="en-US" dirty="0"/>
              <a:t>The agent can reason with HLAs.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1338</Words>
  <Application>Microsoft Office PowerPoint</Application>
  <PresentationFormat>On-screen Show (4:3)</PresentationFormat>
  <Paragraphs>186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</vt:lpstr>
      <vt:lpstr>Algorithms</vt:lpstr>
      <vt:lpstr>Hierarchical Planning</vt:lpstr>
      <vt:lpstr>High-level Actions</vt:lpstr>
      <vt:lpstr>Example</vt:lpstr>
      <vt:lpstr>Search for Primitive Solutions</vt:lpstr>
      <vt:lpstr>Implementation: Search for Primitive Solutions</vt:lpstr>
      <vt:lpstr>Searching for Abstract Solutions </vt:lpstr>
      <vt:lpstr>Monitoring and Replanning</vt:lpstr>
      <vt:lpstr>Belief States</vt:lpstr>
      <vt:lpstr>Percept Schema</vt:lpstr>
      <vt:lpstr>Sensorless Planning (Conformant planning)</vt:lpstr>
      <vt:lpstr>Contingency Planning</vt:lpstr>
      <vt:lpstr>Online Planning</vt:lpstr>
      <vt:lpstr>Plan Monitoring Example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55</cp:revision>
  <dcterms:created xsi:type="dcterms:W3CDTF">2020-12-02T20:47:32Z</dcterms:created>
  <dcterms:modified xsi:type="dcterms:W3CDTF">2024-05-20T01:01:39Z</dcterms:modified>
</cp:coreProperties>
</file>