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262" r:id="rId4"/>
    <p:sldId id="261" r:id="rId5"/>
    <p:sldId id="353" r:id="rId6"/>
    <p:sldId id="287" r:id="rId7"/>
    <p:sldId id="285" r:id="rId8"/>
    <p:sldId id="286" r:id="rId9"/>
    <p:sldId id="359" r:id="rId10"/>
    <p:sldId id="264" r:id="rId11"/>
    <p:sldId id="289" r:id="rId12"/>
    <p:sldId id="308" r:id="rId13"/>
    <p:sldId id="291" r:id="rId14"/>
    <p:sldId id="352" r:id="rId15"/>
    <p:sldId id="267" r:id="rId16"/>
    <p:sldId id="294" r:id="rId17"/>
    <p:sldId id="296" r:id="rId18"/>
    <p:sldId id="297" r:id="rId19"/>
    <p:sldId id="299" r:id="rId20"/>
    <p:sldId id="317" r:id="rId21"/>
    <p:sldId id="319" r:id="rId22"/>
    <p:sldId id="318" r:id="rId23"/>
    <p:sldId id="320" r:id="rId24"/>
    <p:sldId id="360" r:id="rId25"/>
    <p:sldId id="300" r:id="rId26"/>
    <p:sldId id="355" r:id="rId27"/>
    <p:sldId id="354" r:id="rId28"/>
    <p:sldId id="356" r:id="rId29"/>
    <p:sldId id="346" r:id="rId30"/>
    <p:sldId id="324" r:id="rId31"/>
    <p:sldId id="361" r:id="rId32"/>
    <p:sldId id="344" r:id="rId33"/>
    <p:sldId id="358" r:id="rId34"/>
    <p:sldId id="303" r:id="rId35"/>
    <p:sldId id="348" r:id="rId36"/>
    <p:sldId id="302" r:id="rId37"/>
    <p:sldId id="306" r:id="rId38"/>
    <p:sldId id="338" r:id="rId39"/>
    <p:sldId id="343" r:id="rId40"/>
    <p:sldId id="342" r:id="rId41"/>
    <p:sldId id="32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>
        <p:scale>
          <a:sx n="90" d="100"/>
          <a:sy n="90" d="100"/>
        </p:scale>
        <p:origin x="18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1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 dirty="0"/>
            <a:t>Probabilities are long-run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613711"/>
          <a:ext cx="78867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Probabilities are long-run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613711"/>
        <a:ext cx="7886700" cy="1981350"/>
      </dsp:txXfrm>
    </dsp:sp>
    <dsp:sp modelId="{AB4ABA34-3E08-47C9-AA77-FAE853E5389A}">
      <dsp:nvSpPr>
        <dsp:cNvPr id="0" name=""/>
        <dsp:cNvSpPr/>
      </dsp:nvSpPr>
      <dsp:spPr>
        <a:xfrm>
          <a:off x="394335" y="36279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418833" y="387289"/>
        <a:ext cx="5471694" cy="452844"/>
      </dsp:txXfrm>
    </dsp:sp>
    <dsp:sp modelId="{E3E80759-9233-4547-B2D2-6AC2A5545E73}">
      <dsp:nvSpPr>
        <dsp:cNvPr id="0" name=""/>
        <dsp:cNvSpPr/>
      </dsp:nvSpPr>
      <dsp:spPr>
        <a:xfrm>
          <a:off x="0" y="2937781"/>
          <a:ext cx="78867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degrees of belief based on prior knowledge and updated by evidence.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update our degrees of belief given observations?</a:t>
          </a:r>
        </a:p>
      </dsp:txBody>
      <dsp:txXfrm>
        <a:off x="0" y="2937781"/>
        <a:ext cx="7886700" cy="1820700"/>
      </dsp:txXfrm>
    </dsp:sp>
    <dsp:sp modelId="{A073672D-5AF0-4362-A734-A2B74FC9D972}">
      <dsp:nvSpPr>
        <dsp:cNvPr id="0" name=""/>
        <dsp:cNvSpPr/>
      </dsp:nvSpPr>
      <dsp:spPr>
        <a:xfrm>
          <a:off x="394335" y="268686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418833" y="2711359"/>
        <a:ext cx="547169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785" y="1596826"/>
          <a:ext cx="2175867" cy="87034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Joint Probability</a:t>
          </a:r>
        </a:p>
      </dsp:txBody>
      <dsp:txXfrm>
        <a:off x="436958" y="1596826"/>
        <a:ext cx="1305521" cy="870346"/>
      </dsp:txXfrm>
    </dsp:sp>
    <dsp:sp modelId="{ED50BBED-D389-4BF4-B3AE-70039425D437}">
      <dsp:nvSpPr>
        <dsp:cNvPr id="0" name=""/>
        <dsp:cNvSpPr/>
      </dsp:nvSpPr>
      <dsp:spPr>
        <a:xfrm>
          <a:off x="1960066" y="1596826"/>
          <a:ext cx="2175867" cy="87034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Calculate Conditional Probability</a:t>
          </a:r>
        </a:p>
      </dsp:txBody>
      <dsp:txXfrm>
        <a:off x="2395239" y="1596826"/>
        <a:ext cx="1305521" cy="870346"/>
      </dsp:txXfrm>
    </dsp:sp>
    <dsp:sp modelId="{ACDC72BE-1F9B-416E-B33C-26F17CA6A98C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Apply Bayes’ Theorem</a:t>
          </a:r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7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blipFill>
                <a:blip r:embed="rId6"/>
                <a:stretch>
                  <a:fillRect r="-99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34483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30555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(definition of conditional distribution)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33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464821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505200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E1CFF12-59F3-59CA-21C4-CA5E48211F39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Catching a Flight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purely logical approach l</a:t>
            </a:r>
            <a:r>
              <a:rPr lang="en-US" sz="1600" dirty="0"/>
              <a:t>eads to conclusions that are too weak for effective decision making: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13ADA771-7020-32C3-F12E-FE78F731F11C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738F395-435E-847C-90E0-C724C5445548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492754" y="1182906"/>
            <a:ext cx="1422647" cy="530225"/>
          </a:xfrm>
          <a:prstGeom prst="wedgeRectCallout">
            <a:avLst>
              <a:gd name="adj1" fmla="val -85680"/>
              <a:gd name="adj2" fmla="val 1266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Posteriori </a:t>
            </a:r>
          </a:p>
          <a:p>
            <a:pPr algn="ctr"/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2E086F0-8D7C-0EC8-F2D7-4D84BC82CB3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The joint probability table and the tables with conditional probabilities are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table, and</a:t>
                </a:r>
              </a:p>
              <a:p>
                <a:pPr lvl="1"/>
                <a:r>
                  <a:rPr lang="en-US" dirty="0"/>
                  <a:t>estimating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81400"/>
                <a:ext cx="7886700" cy="2667000"/>
              </a:xfrm>
              <a:blipFill>
                <a:blip r:embed="rId2"/>
                <a:stretch>
                  <a:fillRect l="-541" t="-3890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324100" y="12924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070531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3124200" y="1600200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89D9E89-C5F0-2461-EB5A-BAAEB860C74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P(Cavity, Weather) = P(Cavity)P(Weather)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ADE6991-984C-257B-5F86-21783EAEEAD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7EB357-945A-CFED-E9D9-115229D16BC2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02" y="1447800"/>
            <a:ext cx="258794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if we know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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in it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1+2+2=5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71239" y="5496496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F845840-3D1F-509C-8BCB-EB19FF2CCE3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696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1AA73DF3-6BBA-FC43-85BF-0437F78B7AC9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guess the value of an unobserved </a:t>
                </a:r>
                <a:r>
                  <a:rPr lang="en-US" sz="24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we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Examples: </a:t>
                </a:r>
              </a:p>
              <a:p>
                <a:pPr marL="342900" lvl="1" indent="0">
                  <a:buNone/>
                </a:pPr>
                <a:br>
                  <a:rPr lang="en-US" sz="21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image features </a:t>
                </a:r>
                <a:br>
                  <a:rPr lang="en-US" sz="21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email message</a:t>
                </a:r>
              </a:p>
              <a:p>
                <a:pPr lvl="1"/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Notation: We use 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  <a:blipFill>
                <a:blip r:embed="rId3"/>
                <a:stretch>
                  <a:fillRect l="-1236" t="-2621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Bayes’ Decision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dirty="0"/>
                  <a:t>The MAP decision is optimal!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1704" r="-696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  <a:blipFill>
                <a:blip r:embed="rId6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628650" y="5348089"/>
                <a:ext cx="798446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zebra. If the likelihood for cats is smaller, but the prior probability is much higher, cat may have a larger posterior probability!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48089"/>
                <a:ext cx="7984464" cy="1323439"/>
              </a:xfrm>
              <a:prstGeom prst="rect">
                <a:avLst/>
              </a:prstGeom>
              <a:blipFill>
                <a:blip r:embed="rId4"/>
                <a:stretch>
                  <a:fillRect l="-763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B266A29-C073-D54E-7A53-7522E57498C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48175B22-6475-9BDB-ADCF-86C2AF7349A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r>
                  <a:rPr lang="en-US" sz="2400" dirty="0">
                    <a:sym typeface="Symbol"/>
                  </a:rPr>
                  <a:t> This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850" t="-1567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C0E1F1D-D6B4-DA5F-4F80-8FDCC4C72D5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A hypothesis H: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Define features of message.</a:t>
                </a:r>
              </a:p>
              <a:p>
                <a:r>
                  <a:rPr lang="en-US" sz="2400" dirty="0"/>
                  <a:t>Estimate parameters to make a MAP decision which minimizes the classification error (0-1 loss)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717" y="4653006"/>
                <a:ext cx="7886700" cy="1603375"/>
              </a:xfrm>
              <a:blipFill>
                <a:blip r:embed="rId3"/>
                <a:stretch>
                  <a:fillRect l="-773" t="-6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F6477B6-999D-C6D0-03F9-B13D5269D9FE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Features: Bag of Words from NLP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Extract document features as a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 in the message.</a:t>
                </a:r>
              </a:p>
              <a:p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696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>
            <a:extLst>
              <a:ext uri="{FF2B5EF4-FFF2-40B4-BE49-F238E27FC236}">
                <a16:creationId xmlns:a16="http://schemas.microsoft.com/office/drawing/2014/main" id="{319CECE0-5739-4069-99AC-B1A32C0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10411A1-ED15-9724-A3AE-9470DCF4638C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use the simplifying assumption that each word is conditionally independent of the others given the message class (spam or not spam):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we can calculate the a posteriori probability after the evidence of the message as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Object 3"/>
              <p:cNvSpPr txBox="1"/>
              <p:nvPr/>
            </p:nvSpPr>
            <p:spPr bwMode="auto">
              <a:xfrm>
                <a:off x="1447800" y="267695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67695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477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4477676" y="5276053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4239418" y="574626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2816514" y="4701117"/>
            <a:ext cx="185225" cy="1905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2453306" y="5768293"/>
            <a:ext cx="1137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5861545" y="5175745"/>
            <a:ext cx="228472" cy="130723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4317569" y="5930555"/>
            <a:ext cx="33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likelihoods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(presents and absence of words)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5B04C96-10F9-BBD3-65F3-6DD2D4C74A61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Needed parameters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+ 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𝑟𝑔𝑚𝑎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541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925315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581045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581045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3010915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58104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3035740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B4DA7A6-D943-3AAD-1E9A-A3066A92C62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0581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C8B9C0B-F04B-11A9-FF0E-90EB62CC1768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5961700" y="3043012"/>
                <a:ext cx="29433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94337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242733" y="3024314"/>
                <a:ext cx="2561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56185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50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0|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Times New Roman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1|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Times New Roman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19044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93966BA-08F9-1BA9-ABF4-FF790C48BDB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/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6B14D9-30E5-DEAA-8C65-82382A8A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690206" cy="338554"/>
              </a:xfrm>
              <a:prstGeom prst="rect">
                <a:avLst/>
              </a:prstGeom>
              <a:blipFill>
                <a:blip r:embed="rId8"/>
                <a:stretch>
                  <a:fillRect t="-5455" r="-722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D25C41C5-FC69-BCA7-884F-BF4DEDA41017}"/>
              </a:ext>
            </a:extLst>
          </p:cNvPr>
          <p:cNvSpPr/>
          <p:nvPr/>
        </p:nvSpPr>
        <p:spPr>
          <a:xfrm>
            <a:off x="2153039" y="1600200"/>
            <a:ext cx="21579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  <a:endParaRPr lang="en-US" sz="16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0C31B-E541-4B8E-52FB-9E103A8BCBA6}"/>
              </a:ext>
            </a:extLst>
          </p:cNvPr>
          <p:cNvSpPr/>
          <p:nvPr/>
        </p:nvSpPr>
        <p:spPr>
          <a:xfrm>
            <a:off x="2229239" y="1938755"/>
            <a:ext cx="29461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messages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  <a:endParaRPr lang="en-US" sz="16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E5C52-336E-B14F-B4A8-4B91BA1D9629}"/>
              </a:ext>
            </a:extLst>
          </p:cNvPr>
          <p:cNvCxnSpPr>
            <a:cxnSpLocks/>
          </p:cNvCxnSpPr>
          <p:nvPr/>
        </p:nvCxnSpPr>
        <p:spPr>
          <a:xfrm>
            <a:off x="2233341" y="1938755"/>
            <a:ext cx="2942026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/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 1|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i="1" dirty="0">
                    <a:solidFill>
                      <a:srgbClr val="0066FF"/>
                    </a:solidFill>
                  </a:rPr>
                  <a:t>=</a:t>
                </a:r>
                <a:endParaRPr lang="en-US" sz="1600" i="1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59B78D-C846-F9FE-F59C-9B64E3829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77312"/>
                <a:ext cx="243945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6CC5B0-EB47-85D9-6395-592DA5E435B4}"/>
              </a:ext>
            </a:extLst>
          </p:cNvPr>
          <p:cNvSpPr/>
          <p:nvPr/>
        </p:nvSpPr>
        <p:spPr>
          <a:xfrm>
            <a:off x="3043586" y="2224968"/>
            <a:ext cx="40125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16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D4216-B11D-5C1C-D4CC-708A0EB9E81A}"/>
              </a:ext>
            </a:extLst>
          </p:cNvPr>
          <p:cNvSpPr/>
          <p:nvPr/>
        </p:nvSpPr>
        <p:spPr>
          <a:xfrm>
            <a:off x="3276600" y="2557046"/>
            <a:ext cx="4343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66FF"/>
                </a:solidFill>
              </a:rPr>
              <a:t>total # of spam messages</a:t>
            </a:r>
            <a:r>
              <a:rPr lang="en-US" sz="1600" i="1" dirty="0"/>
              <a:t> </a:t>
            </a:r>
            <a:r>
              <a:rPr lang="en-US" sz="16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6C46B8-7E57-C381-3E04-260477510D05}"/>
              </a:ext>
            </a:extLst>
          </p:cNvPr>
          <p:cNvCxnSpPr>
            <a:cxnSpLocks/>
          </p:cNvCxnSpPr>
          <p:nvPr/>
        </p:nvCxnSpPr>
        <p:spPr>
          <a:xfrm>
            <a:off x="3136521" y="2548822"/>
            <a:ext cx="382664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61595" y="1129245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</a:extLst>
          </p:cNvPr>
          <p:cNvSpPr/>
          <p:nvPr/>
        </p:nvSpPr>
        <p:spPr>
          <a:xfrm>
            <a:off x="7086599" y="1676400"/>
            <a:ext cx="1782001" cy="575674"/>
          </a:xfrm>
          <a:prstGeom prst="wedgeRoundRectCallout">
            <a:avLst>
              <a:gd name="adj1" fmla="val -56389"/>
              <a:gd name="adj2" fmla="val 683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  <a:br>
              <a:rPr lang="en-US" sz="2800" dirty="0"/>
            </a:br>
            <a:r>
              <a:rPr lang="en-US" sz="2800" dirty="0"/>
              <a:t>To make decisions under uncertainty requires</a:t>
            </a:r>
            <a:endParaRPr lang="en-US" sz="2500" dirty="0"/>
          </a:p>
          <a:p>
            <a:pPr lvl="1"/>
            <a:r>
              <a:rPr lang="en-US" sz="2500" dirty="0"/>
              <a:t>Estimating probabilities of outcomes</a:t>
            </a:r>
          </a:p>
          <a:p>
            <a:pPr lvl="1"/>
            <a:r>
              <a:rPr lang="en-US" sz="2500" dirty="0"/>
              <a:t>Assign utility to outcomes</a:t>
            </a:r>
          </a:p>
          <a:p>
            <a:pPr lvl="1"/>
            <a:r>
              <a:rPr lang="en-US" sz="2500" dirty="0"/>
              <a:t>Choose the action with the larges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Bayes’ decision theory</a:t>
            </a:r>
            <a:br>
              <a:rPr lang="en-US" sz="2800" dirty="0"/>
            </a:br>
            <a:r>
              <a:rPr lang="en-US" sz="2800" dirty="0"/>
              <a:t>Defined disutility by 0-1 loss. It requires</a:t>
            </a:r>
          </a:p>
          <a:p>
            <a:pPr lvl="1"/>
            <a:r>
              <a:rPr lang="en-US" sz="2500" dirty="0"/>
              <a:t>Estimate prior probabilities and likelihoods</a:t>
            </a:r>
          </a:p>
          <a:p>
            <a:pPr lvl="1"/>
            <a:r>
              <a:rPr lang="en-US" sz="2500" dirty="0"/>
              <a:t>Use the evidence to update the prior probability </a:t>
            </a:r>
          </a:p>
          <a:p>
            <a:pPr lvl="1"/>
            <a:r>
              <a:rPr lang="en-US" sz="2500" dirty="0"/>
              <a:t>Apply the MAP decision rule.</a:t>
            </a:r>
          </a:p>
          <a:p>
            <a:pPr lvl="1"/>
            <a:endParaRPr lang="en-US" sz="2500" dirty="0"/>
          </a:p>
          <a:p>
            <a:r>
              <a:rPr lang="en-US" sz="2800" dirty="0"/>
              <a:t>A general framework for learning functions and decision rules from data is the goal of </a:t>
            </a:r>
            <a:r>
              <a:rPr lang="en-US" sz="2800" b="1" dirty="0">
                <a:solidFill>
                  <a:srgbClr val="FF0000"/>
                </a:solidFill>
              </a:rPr>
              <a:t>Machine Learning</a:t>
            </a:r>
            <a:r>
              <a:rPr lang="en-US" sz="2800" dirty="0"/>
              <a:t>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865FAA03-4652-4AFA-1FC9-7989D1406C8F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Probabilities?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824444DA-2761-A30D-FCCE-4F4919CDE7F2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4187</Words>
  <Application>Microsoft Office PowerPoint</Application>
  <PresentationFormat>On-screen Show (4:3)</PresentationFormat>
  <Paragraphs>539</Paragraphs>
  <Slides>41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Issue With Applying Bayes’ Theorem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Probabilistic Inference</vt:lpstr>
      <vt:lpstr>Bayes’ Decision Theory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Bag of Words from NLP</vt:lpstr>
      <vt:lpstr>Naïve Bayes Spam Filter Using Words</vt:lpstr>
      <vt:lpstr>Model and Parameters</vt:lpstr>
      <vt:lpstr>Parameter Estimation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36</cp:revision>
  <dcterms:created xsi:type="dcterms:W3CDTF">2020-12-02T20:47:32Z</dcterms:created>
  <dcterms:modified xsi:type="dcterms:W3CDTF">2023-11-08T21:31:02Z</dcterms:modified>
</cp:coreProperties>
</file>