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7" r:id="rId2"/>
    <p:sldId id="418" r:id="rId3"/>
    <p:sldId id="256" r:id="rId4"/>
    <p:sldId id="419" r:id="rId5"/>
    <p:sldId id="258" r:id="rId6"/>
    <p:sldId id="430" r:id="rId7"/>
    <p:sldId id="425" r:id="rId8"/>
    <p:sldId id="428" r:id="rId9"/>
    <p:sldId id="431" r:id="rId10"/>
    <p:sldId id="432" r:id="rId11"/>
    <p:sldId id="433" r:id="rId12"/>
    <p:sldId id="429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72" autoAdjust="0"/>
  </p:normalViewPr>
  <p:slideViewPr>
    <p:cSldViewPr>
      <p:cViewPr varScale="1">
        <p:scale>
          <a:sx n="110" d="100"/>
          <a:sy n="110" d="100"/>
        </p:scale>
        <p:origin x="18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hyperlink" Target="https://itnext.io/permutations-combinations-algorithms-cheat-sheet-68c14879aba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hyperlink" Target="https://itnext.io/permutations-combinations-algorithms-cheat-sheet-68c14879aba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r="520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400" dirty="0"/>
              <a:t>CS 5/7320 </a:t>
            </a:r>
            <a:br>
              <a:rPr lang="en-US" sz="2400" dirty="0"/>
            </a:br>
            <a:r>
              <a:rPr lang="en-US" sz="2400" dirty="0"/>
              <a:t>Artificial Intelligence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Solving problems by searching</a:t>
            </a:r>
            <a:br>
              <a:rPr lang="en-US" sz="3200" dirty="0"/>
            </a:br>
            <a:r>
              <a:rPr lang="en-US" sz="2000" dirty="0"/>
              <a:t>AIMA Chapter 3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1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r>
              <a:rPr lang="en-US" sz="1400" dirty="0"/>
              <a:t> with figures from the AIMA textbook.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DD0046E9-1953-4A65-8AFE-6A01CBC5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8578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B877-EDDD-49CF-96C5-57C1990E3D8A}"/>
              </a:ext>
            </a:extLst>
          </p:cNvPr>
          <p:cNvSpPr txBox="1"/>
          <p:nvPr/>
        </p:nvSpPr>
        <p:spPr>
          <a:xfrm>
            <a:off x="296569" y="6196601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48FB9-A7E3-19CC-D5CD-D5DAAA1E10AA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2571153B-B059-4858-BF01-466BDD0C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8B44E6-866D-4A5E-AFB3-D9DCA58C75D3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9FC19A06-CBF6-4819-B189-F9D337D6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677E2A-E997-42CC-B03B-6B72B6934E54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CF329-1304-4A9B-905D-61E6EC19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680FC1-2E9B-4D1E-BE6C-BA13EF788FB4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C8966331-BED0-4CC1-988D-8EF4F768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06F6E-739D-46C1-AF74-95E930538CAD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</a:t>
            </a:r>
            <a:br>
              <a:rPr lang="en-US" sz="3000" dirty="0"/>
            </a:br>
            <a:r>
              <a:rPr lang="en-US" sz="3000" dirty="0"/>
              <a:t>Search Complexity?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C58D6-DB77-4484-9D8D-2B3CEA578693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AAA905-860A-94E6-E3CF-51870995A788}"/>
                  </a:ext>
                </a:extLst>
              </p:cNvPr>
              <p:cNvSpPr txBox="1"/>
              <p:nvPr/>
            </p:nvSpPr>
            <p:spPr>
              <a:xfrm>
                <a:off x="646942" y="4428647"/>
                <a:ext cx="1143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AAA905-860A-94E6-E3CF-51870995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2" y="4428647"/>
                <a:ext cx="11430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7B21E8-57C0-5AD0-E7B5-27323CF7027D}"/>
                  </a:ext>
                </a:extLst>
              </p:cNvPr>
              <p:cNvSpPr/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i="1" dirty="0"/>
                  <a:t>:</a:t>
                </a:r>
                <a:r>
                  <a:rPr lang="en-US" sz="1400" dirty="0"/>
                  <a:t> maximum branching factor</a:t>
                </a:r>
                <a:endParaRPr lang="en-US" sz="1400" i="1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max. depth of tree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depth of the optimal solution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7B21E8-57C0-5AD0-E7B5-27323CF70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  <a:blipFill>
                <a:blip r:embed="rId8"/>
                <a:stretch>
                  <a:fillRect t="-3571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6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41009B0-C3B3-4372-8611-95998150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919FC951-B8E8-5127-A904-DE8A7AF32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3F89B-1168-673A-0662-D7E903AC24FB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4DBDC790-C2DE-54FB-0690-FAADFEB2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581061-96C1-8410-9D29-EB45FBCEAB2F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CAEA0-4BD4-D1B6-4861-331017057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794C8-869A-4446-ED77-AA84F07764F7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414EA962-7633-FF8E-D45A-CD621CE3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731585-6367-DB65-4FDC-B99E58BC7526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EB4C7-5944-5D61-664F-D8ECDA4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</a:t>
            </a:r>
            <a:br>
              <a:rPr lang="en-US" sz="3000" dirty="0"/>
            </a:br>
            <a:r>
              <a:rPr lang="en-US" sz="3000" dirty="0"/>
              <a:t>Search Complexity?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DD5FF-CBDC-A4B1-03FE-A5241EEC062C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01DA36-F4F3-A135-DF09-7FB207F88BFC}"/>
              </a:ext>
            </a:extLst>
          </p:cNvPr>
          <p:cNvCxnSpPr/>
          <p:nvPr/>
        </p:nvCxnSpPr>
        <p:spPr>
          <a:xfrm>
            <a:off x="2693194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6C1F-4B47-8B1B-8497-94886E691E2B}"/>
              </a:ext>
            </a:extLst>
          </p:cNvPr>
          <p:cNvCxnSpPr/>
          <p:nvPr/>
        </p:nvCxnSpPr>
        <p:spPr>
          <a:xfrm>
            <a:off x="4554139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C0B37-DD12-F003-69A2-759148500B35}"/>
              </a:ext>
            </a:extLst>
          </p:cNvPr>
          <p:cNvCxnSpPr/>
          <p:nvPr/>
        </p:nvCxnSpPr>
        <p:spPr>
          <a:xfrm>
            <a:off x="6479381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4B0078-B220-5B9D-D9C6-448A9B7D1D41}"/>
                  </a:ext>
                </a:extLst>
              </p:cNvPr>
              <p:cNvSpPr txBox="1"/>
              <p:nvPr/>
            </p:nvSpPr>
            <p:spPr>
              <a:xfrm>
                <a:off x="879387" y="4329545"/>
                <a:ext cx="1702373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r>
                  <a:rPr lang="en-US" sz="1200" b="0" dirty="0"/>
                  <a:t> actions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0" dirty="0"/>
                  <a:t> longest path to the goal or a dead end (bounded by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b="0" dirty="0"/>
                  <a:t>)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dirty="0"/>
                  <a:t> shortest path to the goal (bounded by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4B0078-B220-5B9D-D9C6-448A9B7D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87" y="4329545"/>
                <a:ext cx="1702373" cy="1538883"/>
              </a:xfrm>
              <a:prstGeom prst="rect">
                <a:avLst/>
              </a:prstGeom>
              <a:blipFill>
                <a:blip r:embed="rId7"/>
                <a:stretch>
                  <a:fillRect r="-714" b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C0A6CC-6376-B0F7-C367-66E0CD02877C}"/>
                  </a:ext>
                </a:extLst>
              </p:cNvPr>
              <p:cNvSpPr/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i="1" dirty="0"/>
                  <a:t>:</a:t>
                </a:r>
                <a:r>
                  <a:rPr lang="en-US" sz="1400" dirty="0"/>
                  <a:t> maximum branching factor</a:t>
                </a:r>
                <a:endParaRPr lang="en-US" sz="1400" i="1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max. depth of tree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depth of the optimal solution</a:t>
                </a: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C0A6CC-6376-B0F7-C367-66E0CD028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  <a:blipFill>
                <a:blip r:embed="rId8"/>
                <a:stretch>
                  <a:fillRect t="-3571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31E8F9-1073-FF1A-EDB4-BCE6243CB0B3}"/>
                  </a:ext>
                </a:extLst>
              </p:cNvPr>
              <p:cNvSpPr txBox="1"/>
              <p:nvPr/>
            </p:nvSpPr>
            <p:spPr>
              <a:xfrm>
                <a:off x="2779407" y="4329544"/>
                <a:ext cx="1702373" cy="1577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200" dirty="0"/>
                  <a:t>? What are the actions? Moving one Queen: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64−7=57</m:t>
                    </m:r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0" dirty="0"/>
                  <a:t> We may have to try all: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≈4.4×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dirty="0"/>
                  <a:t> move each queen in the right spot = 8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31E8F9-1073-FF1A-EDB4-BCE6243C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07" y="4329544"/>
                <a:ext cx="1702373" cy="1577611"/>
              </a:xfrm>
              <a:prstGeom prst="rect">
                <a:avLst/>
              </a:prstGeom>
              <a:blipFill>
                <a:blip r:embed="rId9"/>
                <a:stretch>
                  <a:fillRect l="-358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E0F7A5-7640-A82C-C1F5-61327201BE17}"/>
                  </a:ext>
                </a:extLst>
              </p:cNvPr>
              <p:cNvSpPr txBox="1"/>
              <p:nvPr/>
            </p:nvSpPr>
            <p:spPr>
              <a:xfrm>
                <a:off x="4589862" y="4304606"/>
                <a:ext cx="170237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r>
                  <a:rPr lang="en-US" sz="1200" b="0" dirty="0"/>
                  <a:t> actions to move the empty tile.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0" dirty="0"/>
                  <a:t> Try all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(9!) </m:t>
                    </m:r>
                  </m:oMath>
                </a14:m>
                <a:endParaRPr lang="en-US" sz="1200" b="0" dirty="0"/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dirty="0"/>
                  <a:t> ???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E0F7A5-7640-A82C-C1F5-61327201B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62" y="4304606"/>
                <a:ext cx="1702373" cy="984885"/>
              </a:xfrm>
              <a:prstGeom prst="rect">
                <a:avLst/>
              </a:prstGeom>
              <a:blipFill>
                <a:blip r:embed="rId10"/>
                <a:stretch>
                  <a:fillRect l="-35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76000C-EFEB-4AAB-EC0B-1DEC37DB63B2}"/>
                  </a:ext>
                </a:extLst>
              </p:cNvPr>
              <p:cNvSpPr txBox="1"/>
              <p:nvPr/>
            </p:nvSpPr>
            <p:spPr>
              <a:xfrm>
                <a:off x="6514017" y="4311533"/>
                <a:ext cx="1702373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sz="1200" b="0" dirty="0"/>
                  <a:t> actions for the first move.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200" b="0" dirty="0"/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sz="1200" dirty="0"/>
                  <a:t> (if both play optimal)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76000C-EFEB-4AAB-EC0B-1DEC37DB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017" y="4311533"/>
                <a:ext cx="1702373" cy="1092607"/>
              </a:xfrm>
              <a:prstGeom prst="rect">
                <a:avLst/>
              </a:prstGeom>
              <a:blipFill>
                <a:blip r:embed="rId11"/>
                <a:stretch>
                  <a:fillRect l="-358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65BA-DD7D-7843-DF7A-6F8E9C3F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C5E19-579D-32E3-6A37-AADAD116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050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ce galaxy NASA star">
            <a:extLst>
              <a:ext uri="{FF2B5EF4-FFF2-40B4-BE49-F238E27FC236}">
                <a16:creationId xmlns:a16="http://schemas.microsoft.com/office/drawing/2014/main" id="{44A495EF-F008-40D3-BF47-B0CC444E9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DC18A5-378A-442B-84F7-BEF1FCF0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95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State Space for Search</a:t>
            </a:r>
          </a:p>
        </p:txBody>
      </p:sp>
    </p:spTree>
    <p:extLst>
      <p:ext uri="{BB962C8B-B14F-4D97-AF65-F5344CB8AC3E}">
        <p14:creationId xmlns:p14="http://schemas.microsoft.com/office/powerpoint/2010/main" val="888205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118D6-875C-4F36-B0D3-613393EA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5DDB57-3B13-4459-BDD1-8D24C7265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4944"/>
                <a:ext cx="4723935" cy="47534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Number of different states the agent and environment can be in.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Reachable states </a:t>
                </a:r>
                <a:r>
                  <a:rPr lang="en-US" dirty="0"/>
                  <a:t>are defined by the initial state and the transition model. Not all states may be reachable from the initial state.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Search tree </a:t>
                </a:r>
                <a:r>
                  <a:rPr lang="en-US" dirty="0"/>
                  <a:t>spans the state space. Note that a single state can be represented by several search tree nodes if we have redundant paths.</a:t>
                </a:r>
              </a:p>
              <a:p>
                <a:r>
                  <a:rPr lang="en-US" dirty="0"/>
                  <a:t>State space size is an indication of problem size.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600" b="1" dirty="0"/>
                  <a:t>State Space Size Estimation</a:t>
                </a:r>
              </a:p>
              <a:p>
                <a:endParaRPr lang="en-US" dirty="0"/>
              </a:p>
              <a:p>
                <a:r>
                  <a:rPr lang="en-US" dirty="0"/>
                  <a:t>Even if the used algorithm represents the state space using atomic states, we may know that internally they have a factored representation that can be used to estimate the problem size. </a:t>
                </a:r>
              </a:p>
              <a:p>
                <a:r>
                  <a:rPr lang="en-US" dirty="0"/>
                  <a:t>The basic rule to calculate (estimate) the state space size for factored state representation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fluents (variables) is: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×⋯×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number of possible values.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5DDB57-3B13-4459-BDD1-8D24C7265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4944"/>
                <a:ext cx="4723935" cy="4753455"/>
              </a:xfrm>
              <a:blipFill>
                <a:blip r:embed="rId2"/>
                <a:stretch>
                  <a:fillRect l="-1032" t="-1410" r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419CB3-A5F5-45B5-9B50-CC14E5569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71" b="29953"/>
          <a:stretch/>
        </p:blipFill>
        <p:spPr>
          <a:xfrm>
            <a:off x="5537974" y="1771944"/>
            <a:ext cx="2741806" cy="1682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6BBB3-48CE-435F-8293-AE90174BDE8A}"/>
              </a:ext>
            </a:extLst>
          </p:cNvPr>
          <p:cNvSpPr txBox="1"/>
          <p:nvPr/>
        </p:nvSpPr>
        <p:spPr>
          <a:xfrm>
            <a:off x="5963810" y="1494945"/>
            <a:ext cx="18901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State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CB8FA8-E2DA-13C1-9414-6862763E35F4}"/>
                  </a:ext>
                </a:extLst>
              </p:cNvPr>
              <p:cNvSpPr txBox="1"/>
              <p:nvPr/>
            </p:nvSpPr>
            <p:spPr>
              <a:xfrm>
                <a:off x="6934200" y="2057400"/>
                <a:ext cx="304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CB8FA8-E2DA-13C1-9414-6862763E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057400"/>
                <a:ext cx="3048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F16EB7-8877-146A-1634-D751ED618037}"/>
                  </a:ext>
                </a:extLst>
              </p:cNvPr>
              <p:cNvSpPr txBox="1"/>
              <p:nvPr/>
            </p:nvSpPr>
            <p:spPr>
              <a:xfrm>
                <a:off x="6934200" y="2195899"/>
                <a:ext cx="304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F16EB7-8877-146A-1634-D751ED61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95899"/>
                <a:ext cx="3048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E6445D-9DD9-2056-455D-AD2119014BF2}"/>
              </a:ext>
            </a:extLst>
          </p:cNvPr>
          <p:cNvSpPr txBox="1"/>
          <p:nvPr/>
        </p:nvSpPr>
        <p:spPr>
          <a:xfrm>
            <a:off x="6938554" y="2334398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DE728-A071-5DDA-9E07-4BBBA5BF67B6}"/>
              </a:ext>
            </a:extLst>
          </p:cNvPr>
          <p:cNvSpPr txBox="1"/>
          <p:nvPr/>
        </p:nvSpPr>
        <p:spPr>
          <a:xfrm>
            <a:off x="6781800" y="3535345"/>
            <a:ext cx="159723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state consists of variables called </a:t>
            </a:r>
            <a:r>
              <a:rPr lang="en-US" sz="1200" dirty="0" err="1"/>
              <a:t>fluents</a:t>
            </a:r>
            <a:r>
              <a:rPr lang="en-US" sz="1200" dirty="0"/>
              <a:t> that represent conditions that can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31476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EEE11-3EF9-482C-A51E-4412DD213EB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8015" y="609600"/>
            <a:ext cx="4767014" cy="540276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1AF50-6F40-4291-B9BF-F0A30339DEF6}"/>
              </a:ext>
            </a:extLst>
          </p:cNvPr>
          <p:cNvSpPr txBox="1"/>
          <p:nvPr/>
        </p:nvSpPr>
        <p:spPr>
          <a:xfrm>
            <a:off x="4572000" y="1546339"/>
            <a:ext cx="2532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how many ways can we order/arrange n objects?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A4A3-CD88-4537-805D-B237E13E9DA3}"/>
              </a:ext>
            </a:extLst>
          </p:cNvPr>
          <p:cNvSpPr/>
          <p:nvPr/>
        </p:nvSpPr>
        <p:spPr>
          <a:xfrm>
            <a:off x="5320000" y="4855727"/>
            <a:ext cx="2188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#Python</a:t>
            </a:r>
          </a:p>
          <a:p>
            <a:r>
              <a:rPr lang="en-US" sz="1200" b="1" dirty="0"/>
              <a:t>import math 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print (</a:t>
            </a:r>
            <a:r>
              <a:rPr lang="en-US" sz="1200" b="1" dirty="0" err="1"/>
              <a:t>math.factorial</a:t>
            </a:r>
            <a:r>
              <a:rPr lang="en-US" sz="1200" b="1" dirty="0"/>
              <a:t>(23))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CD4A03F-1E3F-46C2-BBAA-14F4664632F5}"/>
                  </a:ext>
                </a:extLst>
              </p:cNvPr>
              <p:cNvSpPr/>
              <p:nvPr/>
            </p:nvSpPr>
            <p:spPr>
              <a:xfrm>
                <a:off x="5224085" y="4417145"/>
                <a:ext cx="3085572" cy="438582"/>
              </a:xfrm>
              <a:prstGeom prst="wedgeRectCallout">
                <a:avLst>
                  <a:gd name="adj1" fmla="val -83008"/>
                  <a:gd name="adj2" fmla="val 65917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350" b="1" dirty="0"/>
                  <a:t>Factorial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×…×2×1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CD4A03F-1E3F-46C2-BBAA-14F46646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85" y="4417145"/>
                <a:ext cx="3085572" cy="438582"/>
              </a:xfrm>
              <a:prstGeom prst="wedgeRectCallout">
                <a:avLst>
                  <a:gd name="adj1" fmla="val -83008"/>
                  <a:gd name="adj2" fmla="val 6591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AEE92DB-B619-4020-ABA9-C22B1AD6E060}"/>
              </a:ext>
            </a:extLst>
          </p:cNvPr>
          <p:cNvSpPr/>
          <p:nvPr/>
        </p:nvSpPr>
        <p:spPr>
          <a:xfrm>
            <a:off x="609600" y="6137702"/>
            <a:ext cx="47670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Permutations/Combinations Cheat Sheets by Oleksii </a:t>
            </a:r>
            <a:r>
              <a:rPr lang="en-US" sz="1050" dirty="0" err="1"/>
              <a:t>Trekhleb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>
                <a:hlinkClick r:id="rId4"/>
              </a:rPr>
              <a:t>https://itnext.io/permutations-combinations-algorithms-cheat-sheet-68c14879aba5</a:t>
            </a:r>
            <a:r>
              <a:rPr lang="en-US" sz="105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3E7246-5209-4939-9D32-2863C9937833}"/>
                  </a:ext>
                </a:extLst>
              </p:cNvPr>
              <p:cNvSpPr txBox="1"/>
              <p:nvPr/>
            </p:nvSpPr>
            <p:spPr>
              <a:xfrm>
                <a:off x="166270" y="3674125"/>
                <a:ext cx="115653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2×2=</m:t>
                      </m:r>
                      <m:sSup>
                        <m:sSup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3E7246-5209-4939-9D32-2863C993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0" y="3674125"/>
                <a:ext cx="1156535" cy="207749"/>
              </a:xfrm>
              <a:prstGeom prst="rect">
                <a:avLst/>
              </a:prstGeom>
              <a:blipFill>
                <a:blip r:embed="rId5"/>
                <a:stretch>
                  <a:fillRect l="-3158" r="-315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BE92A-7CD0-4BBA-96F7-3894EFF9892F}"/>
                  </a:ext>
                </a:extLst>
              </p:cNvPr>
              <p:cNvSpPr txBox="1"/>
              <p:nvPr/>
            </p:nvSpPr>
            <p:spPr>
              <a:xfrm>
                <a:off x="5078519" y="3821672"/>
                <a:ext cx="104996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3×2×1=6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BE92A-7CD0-4BBA-96F7-3894EFF9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19" y="3821672"/>
                <a:ext cx="1049967" cy="207749"/>
              </a:xfrm>
              <a:prstGeom prst="rect">
                <a:avLst/>
              </a:prstGeom>
              <a:blipFill>
                <a:blip r:embed="rId6"/>
                <a:stretch>
                  <a:fillRect l="-3488" r="-407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32903D7-0F00-4199-8E78-87316DEBA609}"/>
              </a:ext>
            </a:extLst>
          </p:cNvPr>
          <p:cNvSpPr/>
          <p:nvPr/>
        </p:nvSpPr>
        <p:spPr>
          <a:xfrm>
            <a:off x="4822049" y="3310983"/>
            <a:ext cx="159959" cy="1195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D39EEC9-6ABD-4FCF-9821-4B0E78B5BC22}"/>
              </a:ext>
            </a:extLst>
          </p:cNvPr>
          <p:cNvSpPr/>
          <p:nvPr/>
        </p:nvSpPr>
        <p:spPr>
          <a:xfrm>
            <a:off x="1346512" y="3453163"/>
            <a:ext cx="159959" cy="6857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539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12820-9C59-4FC2-9F30-AA414080FE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5286" y="381000"/>
            <a:ext cx="4980410" cy="5336456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57651-C384-4CFB-8C8D-E93B01D373E0}"/>
              </a:ext>
            </a:extLst>
          </p:cNvPr>
          <p:cNvSpPr/>
          <p:nvPr/>
        </p:nvSpPr>
        <p:spPr>
          <a:xfrm>
            <a:off x="5791200" y="4625890"/>
            <a:ext cx="1917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#Python</a:t>
            </a:r>
          </a:p>
          <a:p>
            <a:r>
              <a:rPr lang="en-US" sz="1200" b="1" dirty="0"/>
              <a:t>import </a:t>
            </a:r>
            <a:r>
              <a:rPr lang="en-US" sz="1200" b="1" dirty="0" err="1"/>
              <a:t>scipy.special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# the two give the same results </a:t>
            </a:r>
          </a:p>
          <a:p>
            <a:r>
              <a:rPr lang="en-US" sz="1200" b="1" dirty="0" err="1"/>
              <a:t>scipy.special.binom</a:t>
            </a:r>
            <a:r>
              <a:rPr lang="en-US" sz="1200" b="1" dirty="0"/>
              <a:t>(10, 5)</a:t>
            </a:r>
          </a:p>
          <a:p>
            <a:r>
              <a:rPr lang="en-US" sz="1200" b="1" dirty="0" err="1"/>
              <a:t>scipy.special.comb</a:t>
            </a:r>
            <a:r>
              <a:rPr lang="en-US" sz="1200" b="1" dirty="0"/>
              <a:t>(10, 5)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451DC6A-E75C-423E-AC32-B08AEF248B1D}"/>
                  </a:ext>
                </a:extLst>
              </p:cNvPr>
              <p:cNvSpPr/>
              <p:nvPr/>
            </p:nvSpPr>
            <p:spPr>
              <a:xfrm>
                <a:off x="5333143" y="2878905"/>
                <a:ext cx="3440151" cy="1384995"/>
              </a:xfrm>
              <a:prstGeom prst="wedgeRectCallout">
                <a:avLst>
                  <a:gd name="adj1" fmla="val -88660"/>
                  <a:gd name="adj2" fmla="val 95946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350" b="1" dirty="0"/>
                  <a:t>Binomial Coefficient: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350" dirty="0"/>
              </a:p>
              <a:p>
                <a:r>
                  <a:rPr lang="en-US" sz="1350" dirty="0"/>
                  <a:t>Read as  “n choose r” because it is the number of ways can we choose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350" dirty="0"/>
                  <a:t> out of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 objects?</a:t>
                </a:r>
              </a:p>
              <a:p>
                <a:r>
                  <a:rPr lang="en-US" sz="1350" dirty="0"/>
                  <a:t>Special case for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451DC6A-E75C-423E-AC32-B08AEF248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43" y="2878905"/>
                <a:ext cx="3440151" cy="1384995"/>
              </a:xfrm>
              <a:prstGeom prst="wedgeRectCallout">
                <a:avLst>
                  <a:gd name="adj1" fmla="val -88660"/>
                  <a:gd name="adj2" fmla="val 95946"/>
                </a:avLst>
              </a:prstGeom>
              <a:blipFill>
                <a:blip r:embed="rId3"/>
                <a:stretch>
                  <a:fillRect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9DE6AB8-0BD3-437A-AF6B-ED87A13705D9}"/>
              </a:ext>
            </a:extLst>
          </p:cNvPr>
          <p:cNvSpPr/>
          <p:nvPr/>
        </p:nvSpPr>
        <p:spPr>
          <a:xfrm>
            <a:off x="241984" y="6024929"/>
            <a:ext cx="47670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Permutations/Combinations Cheat Sheets by Oleksii </a:t>
            </a:r>
            <a:r>
              <a:rPr lang="en-US" sz="1050" dirty="0" err="1"/>
              <a:t>Trekhleb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>
                <a:hlinkClick r:id="rId4"/>
              </a:rPr>
              <a:t>https://itnext.io/permutations-combinations-algorithms-cheat-sheet-68c14879aba5</a:t>
            </a:r>
            <a:r>
              <a:rPr lang="en-US" sz="1050" dirty="0"/>
              <a:t>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E6E5F9E-C81D-4F4B-B165-D063708EEA5C}"/>
              </a:ext>
            </a:extLst>
          </p:cNvPr>
          <p:cNvSpPr/>
          <p:nvPr/>
        </p:nvSpPr>
        <p:spPr>
          <a:xfrm>
            <a:off x="4323885" y="3116433"/>
            <a:ext cx="133815" cy="602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DEA3CF-FC0B-4EEF-BA23-2B4D1E9EA006}"/>
                  </a:ext>
                </a:extLst>
              </p:cNvPr>
              <p:cNvSpPr/>
              <p:nvPr/>
            </p:nvSpPr>
            <p:spPr>
              <a:xfrm>
                <a:off x="4437724" y="3227440"/>
                <a:ext cx="811312" cy="43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DEA3CF-FC0B-4EEF-BA23-2B4D1E9E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724" y="3227440"/>
                <a:ext cx="811312" cy="437427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0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Example: What is the State Space Size?</a:t>
            </a:r>
          </a:p>
        </p:txBody>
      </p:sp>
      <p:pic>
        <p:nvPicPr>
          <p:cNvPr id="3" name="Picture 4" descr="vacuum2-environment">
            <a:extLst>
              <a:ext uri="{FF2B5EF4-FFF2-40B4-BE49-F238E27FC236}">
                <a16:creationId xmlns:a16="http://schemas.microsoft.com/office/drawing/2014/main" id="{E224BE64-C346-D3E4-1D1E-11567FB0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860" y="1341233"/>
            <a:ext cx="1193377" cy="61056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E13B6-4252-A139-34A0-8DF3C278CC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0600" y="1341233"/>
            <a:ext cx="3962398" cy="48006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BE5D2-9BA6-DB08-A4B5-2ED3B98CB6AD}"/>
                  </a:ext>
                </a:extLst>
              </p:cNvPr>
              <p:cNvSpPr txBox="1"/>
              <p:nvPr/>
            </p:nvSpPr>
            <p:spPr>
              <a:xfrm>
                <a:off x="609351" y="1947704"/>
                <a:ext cx="411504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Dirt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Permutation:</a:t>
                </a:r>
                <a:r>
                  <a:rPr lang="en-US" sz="1400" dirty="0"/>
                  <a:t> A and B are different rooms, order does matter!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With repetition: </a:t>
                </a:r>
                <a:r>
                  <a:rPr lang="en-US" sz="1400" dirty="0"/>
                  <a:t>Dirt can be in both rooms.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/>
                  <a:t> options (clean/dirty)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b="1" dirty="0"/>
                  <a:t>Robot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Can be in 1 out of 2 rooms.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→2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Total: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BE5D2-9BA6-DB08-A4B5-2ED3B98CB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1" y="1947704"/>
                <a:ext cx="4115049" cy="3108543"/>
              </a:xfrm>
              <a:prstGeom prst="rect">
                <a:avLst/>
              </a:prstGeom>
              <a:blipFill>
                <a:blip r:embed="rId4"/>
                <a:stretch>
                  <a:fillRect l="-444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D37989B-9DC4-B573-F0AD-894463503E2E}"/>
              </a:ext>
            </a:extLst>
          </p:cNvPr>
          <p:cNvSpPr/>
          <p:nvPr/>
        </p:nvSpPr>
        <p:spPr>
          <a:xfrm>
            <a:off x="4835589" y="2152949"/>
            <a:ext cx="1637800" cy="3810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7C59E0-D992-775F-588C-62C6634E6ECF}"/>
              </a:ext>
            </a:extLst>
          </p:cNvPr>
          <p:cNvCxnSpPr>
            <a:cxnSpLocks/>
          </p:cNvCxnSpPr>
          <p:nvPr/>
        </p:nvCxnSpPr>
        <p:spPr>
          <a:xfrm flipH="1" flipV="1">
            <a:off x="2782253" y="3463521"/>
            <a:ext cx="2551747" cy="171807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AA3B0F-E12F-0ECA-945E-B140E472F50A}"/>
              </a:ext>
            </a:extLst>
          </p:cNvPr>
          <p:cNvSpPr txBox="1"/>
          <p:nvPr/>
        </p:nvSpPr>
        <p:spPr>
          <a:xfrm>
            <a:off x="5245039" y="5563409"/>
            <a:ext cx="8189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… # of rooms</a:t>
            </a:r>
            <a:br>
              <a:rPr lang="en-US" sz="800" dirty="0"/>
            </a:br>
            <a:r>
              <a:rPr lang="en-US" sz="800" dirty="0"/>
              <a:t>n …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D7251-0F0F-237E-29D7-20093B0B3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805346"/>
            <a:ext cx="2108595" cy="1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2571153B-B059-4858-BF01-466BDD0C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8B44E6-866D-4A5E-AFB3-D9DCA58C75D3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9FC19A06-CBF6-4819-B189-F9D337D6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677E2A-E997-42CC-B03B-6B72B6934E54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CF329-1304-4A9B-905D-61E6EC19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680FC1-2E9B-4D1E-BE6C-BA13EF788FB4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C8966331-BED0-4CC1-988D-8EF4F768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06F6E-739D-46C1-AF74-95E930538CAD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State Space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C58D6-DB77-4484-9D8D-2B3CEA578693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</p:spTree>
    <p:extLst>
      <p:ext uri="{BB962C8B-B14F-4D97-AF65-F5344CB8AC3E}">
        <p14:creationId xmlns:p14="http://schemas.microsoft.com/office/powerpoint/2010/main" val="333662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41009B0-C3B3-4372-8611-95998150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919FC951-B8E8-5127-A904-DE8A7AF32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3F89B-1168-673A-0662-D7E903AC24FB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4DBDC790-C2DE-54FB-0690-FAADFEB2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581061-96C1-8410-9D29-EB45FBCEAB2F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CAEA0-4BD4-D1B6-4861-331017057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794C8-869A-4446-ED77-AA84F07764F7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414EA962-7633-FF8E-D45A-CD621CE3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731585-6367-DB65-4FDC-B99E58BC7526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EB4C7-5944-5D61-664F-D8ECDA4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State Space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DD5FF-CBDC-A4B1-03FE-A5241EEC062C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B2A05-8718-D264-3F91-B1C48EDD3534}"/>
              </a:ext>
            </a:extLst>
          </p:cNvPr>
          <p:cNvSpPr txBox="1"/>
          <p:nvPr/>
        </p:nvSpPr>
        <p:spPr>
          <a:xfrm>
            <a:off x="990600" y="4343400"/>
            <a:ext cx="16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Positions the agent can be in. </a:t>
            </a:r>
          </a:p>
          <a:p>
            <a:endParaRPr lang="en-US" sz="1400" dirty="0"/>
          </a:p>
          <a:p>
            <a:r>
              <a:rPr lang="en-US" sz="1400" dirty="0"/>
              <a:t>n = Number of white squares.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165D8-8BE5-9430-2C62-8F2EC4CF31CA}"/>
                  </a:ext>
                </a:extLst>
              </p:cNvPr>
              <p:cNvSpPr txBox="1"/>
              <p:nvPr/>
            </p:nvSpPr>
            <p:spPr>
              <a:xfrm>
                <a:off x="2693194" y="4343400"/>
                <a:ext cx="1860945" cy="207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arrangements with 8 queens on the board.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≈1.8×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sz="1400" b="0" dirty="0"/>
                  <a:t>  </a:t>
                </a:r>
              </a:p>
              <a:p>
                <a:endParaRPr lang="en-US" sz="1400" b="0" dirty="0"/>
              </a:p>
              <a:p>
                <a:r>
                  <a:rPr lang="en-US" sz="1400" dirty="0"/>
                  <a:t>We can only have 8 queens</a:t>
                </a:r>
                <a:r>
                  <a:rPr lang="en-US" sz="1400" b="0" dirty="0"/>
                  <a:t>:</a:t>
                </a:r>
                <a:br>
                  <a:rPr lang="en-US" sz="1400" b="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≈4.4×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165D8-8BE5-9430-2C62-8F2EC4CF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94" y="4343400"/>
                <a:ext cx="1860945" cy="2076402"/>
              </a:xfrm>
              <a:prstGeom prst="rect">
                <a:avLst/>
              </a:prstGeom>
              <a:blipFill>
                <a:blip r:embed="rId7"/>
                <a:stretch>
                  <a:fillRect l="-98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27BE1-A7EB-7C07-29B2-A714C3981D16}"/>
                  </a:ext>
                </a:extLst>
              </p:cNvPr>
              <p:cNvSpPr txBox="1"/>
              <p:nvPr/>
            </p:nvSpPr>
            <p:spPr>
              <a:xfrm>
                <a:off x="4720830" y="4343400"/>
                <a:ext cx="1600200" cy="2003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arrangements of 9 elements.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≤9!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:br>
                  <a:rPr lang="en-US" sz="1400" b="0" dirty="0"/>
                </a:br>
                <a:r>
                  <a:rPr lang="en-US" sz="1400" b="0" dirty="0"/>
                  <a:t>Half is unreachable:</a:t>
                </a:r>
                <a:br>
                  <a:rPr lang="en-US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181,440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27BE1-A7EB-7C07-29B2-A714C398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30" y="4343400"/>
                <a:ext cx="1600200" cy="2003754"/>
              </a:xfrm>
              <a:prstGeom prst="rect">
                <a:avLst/>
              </a:prstGeom>
              <a:blipFill>
                <a:blip r:embed="rId8"/>
                <a:stretch>
                  <a:fillRect l="-1141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31B30-85E0-5207-115C-CF4ED7E58208}"/>
                  </a:ext>
                </a:extLst>
              </p:cNvPr>
              <p:cNvSpPr txBox="1"/>
              <p:nvPr/>
            </p:nvSpPr>
            <p:spPr>
              <a:xfrm>
                <a:off x="6558096" y="4367293"/>
                <a:ext cx="1823903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possible boards.</a:t>
                </a:r>
              </a:p>
              <a:p>
                <a:pPr/>
                <a:br>
                  <a:rPr lang="en-US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=19,683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Many boards are not legal (e.g., all x’s)</a:t>
                </a:r>
              </a:p>
              <a:p>
                <a:endParaRPr lang="en-US" sz="1400" dirty="0"/>
              </a:p>
              <a:p>
                <a:r>
                  <a:rPr lang="en-US" sz="1200" dirty="0"/>
                  <a:t>The actual number can be obtained by a depth-first traversal of the game tree.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31B30-85E0-5207-115C-CF4ED7E5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96" y="4367293"/>
                <a:ext cx="1823903" cy="2154436"/>
              </a:xfrm>
              <a:prstGeom prst="rect">
                <a:avLst/>
              </a:prstGeom>
              <a:blipFill>
                <a:blip r:embed="rId9"/>
                <a:stretch>
                  <a:fillRect l="-1003" t="-282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01DA36-F4F3-A135-DF09-7FB207F88BFC}"/>
              </a:ext>
            </a:extLst>
          </p:cNvPr>
          <p:cNvCxnSpPr/>
          <p:nvPr/>
        </p:nvCxnSpPr>
        <p:spPr>
          <a:xfrm>
            <a:off x="2693194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6C1F-4B47-8B1B-8497-94886E691E2B}"/>
              </a:ext>
            </a:extLst>
          </p:cNvPr>
          <p:cNvCxnSpPr/>
          <p:nvPr/>
        </p:nvCxnSpPr>
        <p:spPr>
          <a:xfrm>
            <a:off x="4554139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C0B37-DD12-F003-69A2-759148500B35}"/>
              </a:ext>
            </a:extLst>
          </p:cNvPr>
          <p:cNvCxnSpPr/>
          <p:nvPr/>
        </p:nvCxnSpPr>
        <p:spPr>
          <a:xfrm>
            <a:off x="6479381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Example: What is the Search Complexity?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39A5693D-07D0-6814-1463-F5C269E854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700" i="1" dirty="0"/>
                  <a:t>:</a:t>
                </a:r>
                <a:r>
                  <a:rPr lang="en-US" sz="2700" dirty="0"/>
                  <a:t> maximum branching factor = number of available actions?</a:t>
                </a:r>
                <a:br>
                  <a:rPr lang="en-US" sz="2700" dirty="0"/>
                </a:br>
                <a:endParaRPr lang="en-US" sz="2700" dirty="0"/>
              </a:p>
              <a:p>
                <a:pPr marL="342900" lvl="1" indent="0">
                  <a:buNone/>
                </a:pPr>
                <a:r>
                  <a:rPr lang="en-US" sz="2400" dirty="0"/>
                  <a:t>3</a:t>
                </a:r>
                <a:br>
                  <a:rPr lang="en-US" sz="2400" dirty="0"/>
                </a:br>
                <a:endParaRPr lang="en-US" sz="2400" b="1" i="1" dirty="0"/>
              </a:p>
              <a:p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700" i="1" dirty="0"/>
                  <a:t>: </a:t>
                </a:r>
                <a:r>
                  <a:rPr lang="en-US" sz="2700" dirty="0"/>
                  <a:t>the number of actions in any path? Without loops!</a:t>
                </a:r>
                <a:br>
                  <a:rPr lang="en-US" sz="2700" dirty="0"/>
                </a:br>
                <a:endParaRPr lang="en-US" sz="2700" dirty="0"/>
              </a:p>
              <a:p>
                <a:pPr marL="342900" lvl="1" indent="0">
                  <a:buNone/>
                </a:pPr>
                <a:r>
                  <a:rPr lang="en-US" sz="2400" dirty="0"/>
                  <a:t>4</a:t>
                </a:r>
                <a:br>
                  <a:rPr lang="en-US" sz="2400" dirty="0"/>
                </a:b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700" i="1" dirty="0"/>
                  <a:t>: </a:t>
                </a:r>
                <a:r>
                  <a:rPr lang="en-US" sz="2700" dirty="0"/>
                  <a:t>depth of the optimal solution?</a:t>
                </a:r>
                <a:br>
                  <a:rPr lang="en-US" sz="2700" dirty="0"/>
                </a:br>
                <a:endParaRPr lang="en-US" sz="2700" dirty="0"/>
              </a:p>
              <a:p>
                <a:pPr marL="342900" lvl="1" indent="0">
                  <a:buNone/>
                </a:pPr>
                <a:r>
                  <a:rPr lang="en-US" sz="2400" dirty="0"/>
                  <a:t>3</a:t>
                </a:r>
                <a:br>
                  <a:rPr lang="en-US" sz="2400" dirty="0"/>
                </a:br>
                <a:endParaRPr lang="en-US" dirty="0"/>
              </a:p>
            </p:txBody>
          </p:sp>
        </mc:Choice>
        <mc:Fallback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39A5693D-07D0-6814-1463-F5C269E85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1" t="-3081" r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E29FF94-932F-99E0-EC33-B30357C17189}"/>
              </a:ext>
            </a:extLst>
          </p:cNvPr>
          <p:cNvGrpSpPr/>
          <p:nvPr/>
        </p:nvGrpSpPr>
        <p:grpSpPr>
          <a:xfrm>
            <a:off x="5181599" y="2338557"/>
            <a:ext cx="3562601" cy="2157243"/>
            <a:chOff x="3443345" y="3786606"/>
            <a:chExt cx="5700655" cy="3071394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C47B5471-F4C2-5D4B-0E0B-3E432E733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43345" y="4142196"/>
              <a:ext cx="5700655" cy="2715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E4871E-1C38-FE1D-0C87-EB6B7FBF36B9}"/>
                </a:ext>
              </a:extLst>
            </p:cNvPr>
            <p:cNvSpPr/>
            <p:nvPr/>
          </p:nvSpPr>
          <p:spPr>
            <a:xfrm>
              <a:off x="5195945" y="6009235"/>
              <a:ext cx="2133600" cy="505736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270D5F-3798-5A7A-89E4-58DBA42598C4}"/>
                </a:ext>
              </a:extLst>
            </p:cNvPr>
            <p:cNvSpPr txBox="1"/>
            <p:nvPr/>
          </p:nvSpPr>
          <p:spPr>
            <a:xfrm>
              <a:off x="5106831" y="3786606"/>
              <a:ext cx="1441955" cy="394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Initial state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A9B98B-A967-CB14-C48B-C9D0922C3C05}"/>
                </a:ext>
              </a:extLst>
            </p:cNvPr>
            <p:cNvSpPr txBox="1"/>
            <p:nvPr/>
          </p:nvSpPr>
          <p:spPr>
            <a:xfrm>
              <a:off x="3734781" y="6096000"/>
              <a:ext cx="1421435" cy="394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Goal states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679CBA-ABAB-A930-AE02-106964BF8603}"/>
              </a:ext>
            </a:extLst>
          </p:cNvPr>
          <p:cNvSpPr txBox="1"/>
          <p:nvPr/>
        </p:nvSpPr>
        <p:spPr>
          <a:xfrm>
            <a:off x="5181599" y="1842870"/>
            <a:ext cx="3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Space with Transition Model</a:t>
            </a:r>
          </a:p>
        </p:txBody>
      </p:sp>
    </p:spTree>
    <p:extLst>
      <p:ext uri="{BB962C8B-B14F-4D97-AF65-F5344CB8AC3E}">
        <p14:creationId xmlns:p14="http://schemas.microsoft.com/office/powerpoint/2010/main" val="1434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20877</TotalTime>
  <Words>911</Words>
  <Application>Microsoft Office PowerPoint</Application>
  <PresentationFormat>On-screen Show (4:3)</PresentationFormat>
  <Paragraphs>130</Paragraphs>
  <Slides>12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Solving problems by searching AIMA Chapter 3</vt:lpstr>
      <vt:lpstr>State Space for Search</vt:lpstr>
      <vt:lpstr>State Space</vt:lpstr>
      <vt:lpstr>PowerPoint Presentation</vt:lpstr>
      <vt:lpstr>PowerPoint Presentation</vt:lpstr>
      <vt:lpstr>Example: What is the State Space Size?</vt:lpstr>
      <vt:lpstr>Examples: What is the State Space Size?</vt:lpstr>
      <vt:lpstr>Examples: What is the State Space Size?</vt:lpstr>
      <vt:lpstr>Example: What is the Search Complexity?</vt:lpstr>
      <vt:lpstr>Examples: What is the  Search Complexity?</vt:lpstr>
      <vt:lpstr>Examples: What is the  Search Complexity?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156</cp:revision>
  <dcterms:created xsi:type="dcterms:W3CDTF">2020-09-15T14:04:03Z</dcterms:created>
  <dcterms:modified xsi:type="dcterms:W3CDTF">2024-09-25T14:09:51Z</dcterms:modified>
</cp:coreProperties>
</file>