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7" r:id="rId36"/>
    <p:sldId id="315" r:id="rId37"/>
    <p:sldId id="316" r:id="rId38"/>
    <p:sldId id="313"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07" d="100"/>
          <a:sy n="107" d="100"/>
        </p:scale>
        <p:origin x="194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8/30/2023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10.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28.svg"/></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image" Target="../media/image28.svg"/></Relationships>
</file>

<file path=ppt/slides/_rels/slide38.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idx="1"/>
          </p:nvPr>
        </p:nvSpPr>
        <p:spPr/>
        <p:txBody>
          <a:bodyPr>
            <a:normAutofit lnSpcReduction="10000"/>
          </a:bodyPr>
          <a:lstStyle/>
          <a:p>
            <a:r>
              <a:rPr lang="en-US" sz="2400" b="1" dirty="0">
                <a:solidFill>
                  <a:srgbClr val="FF0000"/>
                </a:solidFill>
              </a:rPr>
              <a:t>Fully observable (vs. partially observable): </a:t>
            </a:r>
            <a:r>
              <a:rPr lang="en-US" dirty="0"/>
              <a:t>The</a:t>
            </a:r>
            <a:r>
              <a:rPr lang="en-US" sz="2400" dirty="0"/>
              <a:t> agent's sensors give it access to the complete state of the environment at each point in time.</a:t>
            </a:r>
          </a:p>
          <a:p>
            <a:r>
              <a:rPr lang="en-US" sz="2400" b="1" dirty="0">
                <a:solidFill>
                  <a:srgbClr val="FF0000"/>
                </a:solidFill>
              </a:rPr>
              <a:t>Deterministic (vs. stochastic): </a:t>
            </a:r>
            <a:r>
              <a:rPr lang="en-US" sz="2400" dirty="0"/>
              <a:t>The next state of the environment is completely determined by the current state and the agent’s action.</a:t>
            </a:r>
          </a:p>
          <a:p>
            <a:pPr lvl="1"/>
            <a:r>
              <a:rPr lang="en-US" b="1" dirty="0">
                <a:solidFill>
                  <a:srgbClr val="FF0000"/>
                </a:solidFill>
              </a:rPr>
              <a:t>Strategic:</a:t>
            </a:r>
            <a:r>
              <a:rPr lang="en-US" dirty="0">
                <a:solidFill>
                  <a:srgbClr val="FF0000"/>
                </a:solidFill>
              </a:rPr>
              <a:t> </a:t>
            </a:r>
            <a:r>
              <a:rPr lang="en-US" sz="2000" dirty="0"/>
              <a:t>the environment mechanics are deterministic, but the next state is also determined by the actions of other agents who follow their own strategy. This makes the environment look stochastic to out agent.</a:t>
            </a:r>
          </a:p>
          <a:p>
            <a:r>
              <a:rPr lang="en-US" sz="2400" b="1" dirty="0">
                <a:solidFill>
                  <a:srgbClr val="FF0000"/>
                </a:solidFill>
              </a:rPr>
              <a:t>Episodic (vs. sequential): </a:t>
            </a:r>
            <a:r>
              <a:rPr lang="en-US" sz="2400" dirty="0"/>
              <a:t>Episode = get precept + do action. </a:t>
            </a:r>
            <a:br>
              <a:rPr lang="en-US" sz="2400" dirty="0"/>
            </a:br>
            <a:r>
              <a:rPr lang="en-US" sz="2400" dirty="0"/>
              <a:t>The agent's choice of action in one episode does not affect the next episodes. The agent does the same task over and over again.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idx="1"/>
          </p:nvPr>
        </p:nvSpPr>
        <p:spPr/>
        <p:txBody>
          <a:bodyPr/>
          <a:lstStyle/>
          <a:p>
            <a:r>
              <a:rPr lang="en-US" b="1" dirty="0">
                <a:solidFill>
                  <a:srgbClr val="FF0000"/>
                </a:solidFill>
              </a:rPr>
              <a:t>Static (vs. dynamic): </a:t>
            </a:r>
            <a:r>
              <a:rPr lang="en-US" dirty="0"/>
              <a:t>The environment is not changing while an agent is deliberating.</a:t>
            </a:r>
          </a:p>
          <a:p>
            <a:pPr lvl="1"/>
            <a:r>
              <a:rPr lang="en-US" b="1" dirty="0" err="1">
                <a:solidFill>
                  <a:srgbClr val="FF0000"/>
                </a:solidFill>
              </a:rPr>
              <a:t>Semidynamic</a:t>
            </a:r>
            <a:r>
              <a:rPr lang="en-US" b="1" dirty="0">
                <a:solidFill>
                  <a:srgbClr val="FF0000"/>
                </a:solidFill>
              </a:rPr>
              <a:t>:</a:t>
            </a:r>
            <a:r>
              <a:rPr lang="en-US" dirty="0">
                <a:solidFill>
                  <a:srgbClr val="FF0000"/>
                </a:solidFill>
              </a:rPr>
              <a:t> </a:t>
            </a:r>
            <a:r>
              <a:rPr lang="en-US" dirty="0"/>
              <a:t>the environment does not change while deliberating, but the agent's performance score depends on how fast it acts.</a:t>
            </a:r>
          </a:p>
          <a:p>
            <a:r>
              <a:rPr lang="en-US" b="1" dirty="0">
                <a:solidFill>
                  <a:srgbClr val="FF0000"/>
                </a:solidFill>
              </a:rPr>
              <a:t>Discrete (vs. continuous): </a:t>
            </a:r>
            <a:r>
              <a:rPr lang="en-US" dirty="0"/>
              <a:t>The environment provides a fixed number of distinct percepts, actions, and environment states.</a:t>
            </a:r>
          </a:p>
          <a:p>
            <a:pPr lvl="1"/>
            <a:r>
              <a:rPr lang="en-US" dirty="0"/>
              <a:t>Time can also evolve in a discrete or continuous fashion.</a:t>
            </a:r>
          </a:p>
          <a:p>
            <a:r>
              <a:rPr lang="en-US" b="1" dirty="0">
                <a:solidFill>
                  <a:srgbClr val="FF0000"/>
                </a:solidFill>
              </a:rPr>
              <a:t>Single agent (vs. multi-agent): </a:t>
            </a:r>
            <a:r>
              <a:rPr lang="en-US" dirty="0"/>
              <a:t>An agent operating by itself in an environment.</a:t>
            </a:r>
          </a:p>
          <a:p>
            <a:r>
              <a:rPr lang="en-US" b="1" dirty="0">
                <a:solidFill>
                  <a:srgbClr val="FF0000"/>
                </a:solidFill>
              </a:rPr>
              <a:t>Known (vs. unknown): </a:t>
            </a:r>
            <a:r>
              <a:rPr lang="en-US" dirty="0"/>
              <a:t>The agent knows the rules of the environment and can predict the outcome of 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4" y="4313237"/>
              <a:ext cx="1316605" cy="391495"/>
            </a:xfrm>
            <a:prstGeom prst="rect">
              <a:avLst/>
            </a:prstGeom>
          </p:spPr>
          <p:txBody>
            <a:bodyPr wrap="none">
              <a:spAutoFit/>
            </a:bodyPr>
            <a:lstStyle/>
            <a:p>
              <a:r>
                <a:rPr lang="en-US" dirty="0"/>
                <a:t>Sequential</a:t>
              </a:r>
            </a:p>
          </p:txBody>
        </p:sp>
        <p:sp>
          <p:nvSpPr>
            <p:cNvPr id="12" name="Rectangle 11"/>
            <p:cNvSpPr/>
            <p:nvPr/>
          </p:nvSpPr>
          <p:spPr>
            <a:xfrm>
              <a:off x="5562600" y="4332347"/>
              <a:ext cx="1316605" cy="391495"/>
            </a:xfrm>
            <a:prstGeom prst="rect">
              <a:avLst/>
            </a:prstGeom>
          </p:spPr>
          <p:txBody>
            <a:bodyPr wrap="none">
              <a:spAutoFit/>
            </a:bodyPr>
            <a:lstStyle/>
            <a:p>
              <a:r>
                <a:rPr lang="en-US" dirty="0"/>
                <a:t>Sequential</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7CE647BF-CAA8-48EA-9561-13E6F16841A1}"/>
              </a:ext>
            </a:extLst>
          </p:cNvPr>
          <p:cNvSpPr/>
          <p:nvPr/>
        </p:nvSpPr>
        <p:spPr>
          <a:xfrm>
            <a:off x="3537290" y="4244215"/>
            <a:ext cx="4518784" cy="3621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Callout: Line 3">
            <a:extLst>
              <a:ext uri="{FF2B5EF4-FFF2-40B4-BE49-F238E27FC236}">
                <a16:creationId xmlns:a16="http://schemas.microsoft.com/office/drawing/2014/main" id="{4DE9CFE3-9260-44D8-9FB6-23C68FEE570E}"/>
              </a:ext>
            </a:extLst>
          </p:cNvPr>
          <p:cNvSpPr/>
          <p:nvPr/>
        </p:nvSpPr>
        <p:spPr>
          <a:xfrm>
            <a:off x="7649587" y="5770129"/>
            <a:ext cx="1418213" cy="935471"/>
          </a:xfrm>
          <a:prstGeom prst="borderCallout1">
            <a:avLst>
              <a:gd name="adj1" fmla="val 18750"/>
              <a:gd name="adj2" fmla="val -8333"/>
              <a:gd name="adj3" fmla="val -118844"/>
              <a:gd name="adj4" fmla="val -104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have long-term effects. </a:t>
            </a:r>
          </a:p>
        </p:txBody>
      </p:sp>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50508" y="4014396"/>
            <a:ext cx="2011567" cy="231020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sp>
        <p:nvSpPr>
          <p:cNvPr id="2" name="Rectangle 1">
            <a:extLst>
              <a:ext uri="{FF2B5EF4-FFF2-40B4-BE49-F238E27FC236}">
                <a16:creationId xmlns:a16="http://schemas.microsoft.com/office/drawing/2014/main" id="{85F931F8-34A1-48EC-9F54-75986756E228}"/>
              </a:ext>
            </a:extLst>
          </p:cNvPr>
          <p:cNvSpPr/>
          <p:nvPr/>
        </p:nvSpPr>
        <p:spPr>
          <a:xfrm>
            <a:off x="405084" y="6159150"/>
            <a:ext cx="8110265" cy="369332"/>
          </a:xfrm>
          <a:prstGeom prst="rect">
            <a:avLst/>
          </a:prstGeom>
        </p:spPr>
        <p:txBody>
          <a:bodyPr wrap="square">
            <a:spAutoFit/>
          </a:bodyPr>
          <a:lstStyle/>
          <a:p>
            <a:r>
              <a:rPr lang="en-US" b="1" dirty="0"/>
              <a:t>Example</a:t>
            </a:r>
            <a:r>
              <a:rPr lang="en-US" dirty="0"/>
              <a:t>: A simple vacuum cleaner that uses rules based on its current sensor input. </a:t>
            </a:r>
          </a:p>
        </p:txBody>
      </p:sp>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2046441" y="2958951"/>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4"/>
                <a:stretch>
                  <a:fillRect b="-13333"/>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6"/>
            <a:ext cx="7886700" cy="1192878"/>
          </a:xfrm>
        </p:spPr>
        <p:txBody>
          <a:bodyPr>
            <a:normAutofit fontScale="92500" lnSpcReduction="1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a:t>
            </a:r>
          </a:p>
          <a:p>
            <a:r>
              <a:rPr lang="en-US" dirty="0"/>
              <a:t>There is now more information for the </a:t>
            </a:r>
            <a:r>
              <a:rPr lang="en-US" b="1" dirty="0">
                <a:solidFill>
                  <a:srgbClr val="FF0000"/>
                </a:solidFill>
              </a:rPr>
              <a:t>rules</a:t>
            </a:r>
            <a:r>
              <a:rPr lang="en-US" dirty="0"/>
              <a:t> to make better decisions. </a:t>
            </a:r>
            <a:endParaRPr lang="en-US" sz="2000" dirty="0"/>
          </a:p>
        </p:txBody>
      </p:sp>
      <p:sp>
        <p:nvSpPr>
          <p:cNvPr id="2" name="Rectangle 1">
            <a:extLst>
              <a:ext uri="{FF2B5EF4-FFF2-40B4-BE49-F238E27FC236}">
                <a16:creationId xmlns:a16="http://schemas.microsoft.com/office/drawing/2014/main" id="{AE6838F9-B6C4-425B-8572-2F7363951D3D}"/>
              </a:ext>
            </a:extLst>
          </p:cNvPr>
          <p:cNvSpPr/>
          <p:nvPr/>
        </p:nvSpPr>
        <p:spPr>
          <a:xfrm>
            <a:off x="609600" y="5843072"/>
            <a:ext cx="7905750" cy="369332"/>
          </a:xfrm>
          <a:prstGeom prst="rect">
            <a:avLst/>
          </a:prstGeom>
        </p:spPr>
        <p:txBody>
          <a:bodyPr wrap="square">
            <a:spAutoFit/>
          </a:bodyPr>
          <a:lstStyle/>
          <a:p>
            <a:r>
              <a:rPr lang="en-US" b="1" dirty="0"/>
              <a:t>Example</a:t>
            </a:r>
            <a:r>
              <a:rPr lang="en-US" dirty="0"/>
              <a:t>: A vacuum cleaner that remembers were it has already cleaned.</a:t>
            </a:r>
          </a:p>
        </p:txBody>
      </p:sp>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578025"/>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2895600"/>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171509"/>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171509"/>
                <a:ext cx="1447800" cy="369332"/>
              </a:xfrm>
              <a:prstGeom prst="rect">
                <a:avLst/>
              </a:prstGeom>
              <a:blipFill>
                <a:blip r:embed="rId4"/>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2590800" y="2819400"/>
            <a:ext cx="3657600" cy="2242861"/>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lnSpcReduction="10000"/>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dirty="0"/>
                  <a:t>Actions can lead to a transition from one state to another.</a:t>
                </a: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773" t="-187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a:t>
            </a:r>
            <a:r>
              <a:rPr lang="en-US" dirty="0"/>
              <a:t>.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654844" y="2773364"/>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2" name="Rectangle 1">
            <a:extLst>
              <a:ext uri="{FF2B5EF4-FFF2-40B4-BE49-F238E27FC236}">
                <a16:creationId xmlns:a16="http://schemas.microsoft.com/office/drawing/2014/main" id="{B6DFB2F8-B6C3-45F5-85E4-692E0E5C7665}"/>
              </a:ext>
            </a:extLst>
          </p:cNvPr>
          <p:cNvSpPr/>
          <p:nvPr/>
        </p:nvSpPr>
        <p:spPr>
          <a:xfrm>
            <a:off x="735321" y="6148955"/>
            <a:ext cx="6770956" cy="369332"/>
          </a:xfrm>
          <a:prstGeom prst="rect">
            <a:avLst/>
          </a:prstGeom>
        </p:spPr>
        <p:txBody>
          <a:bodyPr wrap="none">
            <a:spAutoFit/>
          </a:bodyPr>
          <a:lstStyle/>
          <a:p>
            <a:r>
              <a:rPr lang="en-US" b="1" dirty="0"/>
              <a:t>Example</a:t>
            </a:r>
            <a:r>
              <a:rPr lang="en-US" dirty="0"/>
              <a:t>: Solving a puzzle. What action gets me closer to the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4572000" y="2913527"/>
                <a:ext cx="51816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𝑡</m:t>
                                          </m:r>
                                        </m:sub>
                                      </m:sSub>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4572000" y="2913527"/>
                <a:ext cx="5181600" cy="972702"/>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959413"/>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lnSpcReduction="100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Performance measure: Choose actions to maximize expected utility over time (i.e., stay in desirable states).</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773" t="-6612" r="-618" b="-8264"/>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448408"/>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3C026A23-FBAD-4041-B131-AB5A1A014596}"/>
              </a:ext>
            </a:extLst>
          </p:cNvPr>
          <p:cNvSpPr/>
          <p:nvPr/>
        </p:nvSpPr>
        <p:spPr>
          <a:xfrm>
            <a:off x="457200" y="6187025"/>
            <a:ext cx="8536311" cy="369332"/>
          </a:xfrm>
          <a:prstGeom prst="rect">
            <a:avLst/>
          </a:prstGeom>
        </p:spPr>
        <p:txBody>
          <a:bodyPr wrap="none">
            <a:spAutoFit/>
          </a:bodyPr>
          <a:lstStyle/>
          <a:p>
            <a:r>
              <a:rPr lang="en-US" b="1" dirty="0"/>
              <a:t>Example</a:t>
            </a:r>
            <a:r>
              <a:rPr lang="en-US" dirty="0"/>
              <a:t>: An autonomous Mars rover prefers states where its battery is not critically low.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907784"/>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r>
                                <a:rPr lang="en-US" b="0" i="1" smtClean="0">
                                  <a:latin typeface="Cambria Math" panose="02040503050406030204" pitchFamily="18" charset="0"/>
                                </a:rPr>
                                <m:t>𝑎</m:t>
                              </m:r>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b="0" i="1" smtClean="0">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907784"/>
                <a:ext cx="3048000"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29892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968538"/>
            <a:ext cx="1696278" cy="523220"/>
          </a:xfrm>
          <a:prstGeom prst="rect">
            <a:avLst/>
          </a:prstGeom>
          <a:noFill/>
        </p:spPr>
        <p:txBody>
          <a:bodyPr wrap="square" rtlCol="0">
            <a:spAutoFit/>
          </a:bodyPr>
          <a:lstStyle/>
          <a:p>
            <a:pPr algn="ctr"/>
            <a:r>
              <a:rPr lang="en-US" sz="1400" dirty="0"/>
              <a:t>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5078084"/>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959905"/>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554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spTree>
    <p:extLst>
      <p:ext uri="{BB962C8B-B14F-4D97-AF65-F5344CB8AC3E}">
        <p14:creationId xmlns:p14="http://schemas.microsoft.com/office/powerpoint/2010/main" val="100609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770681"/>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it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930006"/>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Tree>
    <p:extLst>
      <p:ext uri="{BB962C8B-B14F-4D97-AF65-F5344CB8AC3E}">
        <p14:creationId xmlns:p14="http://schemas.microsoft.com/office/powerpoint/2010/main" val="343494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711007976"/>
              </p:ext>
            </p:extLst>
          </p:nvPr>
        </p:nvGraphicFramePr>
        <p:xfrm>
          <a:off x="290540" y="27352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929807" y="5170970"/>
            <a:ext cx="3962400" cy="646331"/>
          </a:xfrm>
          <a:prstGeom prst="rect">
            <a:avLst/>
          </a:prstGeom>
          <a:noFill/>
        </p:spPr>
        <p:txBody>
          <a:bodyPr wrap="square" rtlCol="0">
            <a:spAutoFit/>
          </a:bodyPr>
          <a:lstStyle/>
          <a:p>
            <a:pPr lvl="0"/>
            <a:r>
              <a:rPr lang="en-US" dirty="0"/>
              <a:t>R</a:t>
            </a:r>
            <a:r>
              <a:rPr lang="en-US" sz="1800" dirty="0"/>
              <a:t>eact to unforeseen issues like a child running in front of the car quickly.</a:t>
            </a:r>
            <a:endParaRPr lang="en-US" dirty="0"/>
          </a:p>
        </p:txBody>
      </p:sp>
      <p:sp>
        <p:nvSpPr>
          <p:cNvPr id="6" name="TextBox 5">
            <a:extLst>
              <a:ext uri="{FF2B5EF4-FFF2-40B4-BE49-F238E27FC236}">
                <a16:creationId xmlns:a16="http://schemas.microsoft.com/office/drawing/2014/main" id="{2D499C2C-DA7C-4702-8951-9F3A8E6E1800}"/>
              </a:ext>
            </a:extLst>
          </p:cNvPr>
          <p:cNvSpPr txBox="1"/>
          <p:nvPr/>
        </p:nvSpPr>
        <p:spPr>
          <a:xfrm>
            <a:off x="3933926" y="3058805"/>
            <a:ext cx="5137400" cy="646331"/>
          </a:xfrm>
          <a:prstGeom prst="rect">
            <a:avLst/>
          </a:prstGeom>
          <a:noFill/>
        </p:spPr>
        <p:txBody>
          <a:bodyPr wrap="square" rtlCol="0">
            <a:spAutoFit/>
          </a:bodyPr>
          <a:lstStyle/>
          <a:p>
            <a:pPr lvl="0"/>
            <a:r>
              <a:rPr lang="en-US" sz="18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929806" y="3907091"/>
            <a:ext cx="3550150" cy="369332"/>
          </a:xfrm>
          <a:prstGeom prst="rect">
            <a:avLst/>
          </a:prstGeom>
          <a:noFill/>
        </p:spPr>
        <p:txBody>
          <a:bodyPr wrap="square" rtlCol="0">
            <a:spAutoFit/>
          </a:bodyPr>
          <a:lstStyle/>
          <a:p>
            <a:pPr lvl="0"/>
            <a:r>
              <a:rPr lang="en-US" sz="18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66448" y="42976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459494"/>
            <a:ext cx="4923653" cy="646331"/>
          </a:xfrm>
          <a:prstGeom prst="rect">
            <a:avLst/>
          </a:prstGeom>
          <a:noFill/>
        </p:spPr>
        <p:txBody>
          <a:bodyPr wrap="square" rtlCol="0">
            <a:spAutoFit/>
          </a:bodyPr>
          <a:lstStyle/>
          <a:p>
            <a:pPr lvl="0"/>
            <a:r>
              <a:rPr lang="en-US" dirty="0"/>
              <a:t>Remember where every other car is and calculate where they will be in the next few seconds.</a:t>
            </a:r>
          </a:p>
        </p:txBody>
      </p:sp>
    </p:spTree>
    <p:extLst>
      <p:ext uri="{BB962C8B-B14F-4D97-AF65-F5344CB8AC3E}">
        <p14:creationId xmlns:p14="http://schemas.microsoft.com/office/powerpoint/2010/main" val="1386669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22642</TotalTime>
  <Words>2441</Words>
  <Application>Microsoft Office PowerPoint</Application>
  <PresentationFormat>On-screen Show (4:3)</PresentationFormat>
  <Paragraphs>452</Paragraphs>
  <Slides>39</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178</cp:revision>
  <cp:lastPrinted>2021-08-30T18:56:39Z</cp:lastPrinted>
  <dcterms:created xsi:type="dcterms:W3CDTF">2003-12-17T02:32:09Z</dcterms:created>
  <dcterms:modified xsi:type="dcterms:W3CDTF">2023-08-30T17:24:00Z</dcterms:modified>
</cp:coreProperties>
</file>