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9" r:id="rId3"/>
    <p:sldId id="262" r:id="rId4"/>
    <p:sldId id="261" r:id="rId5"/>
    <p:sldId id="287" r:id="rId6"/>
    <p:sldId id="410" r:id="rId7"/>
    <p:sldId id="407" r:id="rId8"/>
    <p:sldId id="408" r:id="rId9"/>
    <p:sldId id="409" r:id="rId10"/>
    <p:sldId id="360" r:id="rId11"/>
    <p:sldId id="411" r:id="rId12"/>
    <p:sldId id="412" r:id="rId13"/>
    <p:sldId id="413" r:id="rId14"/>
    <p:sldId id="414" r:id="rId15"/>
    <p:sldId id="346" r:id="rId16"/>
    <p:sldId id="324" r:id="rId17"/>
    <p:sldId id="361" r:id="rId18"/>
    <p:sldId id="344" r:id="rId19"/>
    <p:sldId id="358" r:id="rId20"/>
    <p:sldId id="303" r:id="rId21"/>
    <p:sldId id="348" r:id="rId22"/>
    <p:sldId id="302" r:id="rId23"/>
    <p:sldId id="306" r:id="rId24"/>
    <p:sldId id="338" r:id="rId25"/>
    <p:sldId id="343" r:id="rId26"/>
    <p:sldId id="342" r:id="rId27"/>
    <p:sldId id="327" r:id="rId28"/>
    <p:sldId id="353" r:id="rId29"/>
    <p:sldId id="285" r:id="rId30"/>
    <p:sldId id="286" r:id="rId31"/>
    <p:sldId id="359" r:id="rId32"/>
    <p:sldId id="264" r:id="rId33"/>
    <p:sldId id="289" r:id="rId34"/>
    <p:sldId id="308" r:id="rId35"/>
    <p:sldId id="291" r:id="rId36"/>
    <p:sldId id="352" r:id="rId37"/>
    <p:sldId id="267" r:id="rId38"/>
    <p:sldId id="294" r:id="rId39"/>
    <p:sldId id="296" r:id="rId40"/>
    <p:sldId id="297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66" d="100"/>
          <a:sy n="66" d="100"/>
        </p:scale>
        <p:origin x="182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Estimate 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372736"/>
          <a:ext cx="744855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long-run relative frequencies </a:t>
          </a:r>
          <a:r>
            <a:rPr lang="en-US" sz="1700" b="0" kern="1200" dirty="0"/>
            <a:t>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372736"/>
        <a:ext cx="7448550" cy="2463300"/>
      </dsp:txXfrm>
    </dsp:sp>
    <dsp:sp modelId="{AB4ABA34-3E08-47C9-AA77-FAE853E5389A}">
      <dsp:nvSpPr>
        <dsp:cNvPr id="0" name=""/>
        <dsp:cNvSpPr/>
      </dsp:nvSpPr>
      <dsp:spPr>
        <a:xfrm>
          <a:off x="372427" y="121816"/>
          <a:ext cx="521398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396925" y="146314"/>
        <a:ext cx="5164989" cy="452844"/>
      </dsp:txXfrm>
    </dsp:sp>
    <dsp:sp modelId="{E3E80759-9233-4547-B2D2-6AC2A5545E73}">
      <dsp:nvSpPr>
        <dsp:cNvPr id="0" name=""/>
        <dsp:cNvSpPr/>
      </dsp:nvSpPr>
      <dsp:spPr>
        <a:xfrm>
          <a:off x="0" y="3178756"/>
          <a:ext cx="74485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degrees of belief</a:t>
          </a:r>
          <a:r>
            <a:rPr lang="en-US" sz="1700" b="0" kern="1200" dirty="0"/>
            <a:t> based on prior knowledge and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belief values to statements without evidence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our degrees of belief given observations = </a:t>
          </a:r>
          <a:r>
            <a:rPr lang="en-US" sz="1700" b="1" kern="1200" dirty="0"/>
            <a:t>Learning</a:t>
          </a:r>
        </a:p>
      </dsp:txBody>
      <dsp:txXfrm>
        <a:off x="0" y="3178756"/>
        <a:ext cx="7448550" cy="1820700"/>
      </dsp:txXfrm>
    </dsp:sp>
    <dsp:sp modelId="{A073672D-5AF0-4362-A734-A2B74FC9D972}">
      <dsp:nvSpPr>
        <dsp:cNvPr id="0" name=""/>
        <dsp:cNvSpPr/>
      </dsp:nvSpPr>
      <dsp:spPr>
        <a:xfrm>
          <a:off x="372427" y="2927836"/>
          <a:ext cx="5213985" cy="501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396925" y="2952334"/>
        <a:ext cx="5164989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Joint Probability</a:t>
          </a:r>
        </a:p>
      </dsp:txBody>
      <dsp:txXfrm>
        <a:off x="436958" y="1596826"/>
        <a:ext cx="1305521" cy="870346"/>
      </dsp:txXfrm>
    </dsp:sp>
    <dsp:sp modelId="{ED50BBED-D389-4BF4-B3AE-70039425D437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Conditional Probability</a:t>
          </a:r>
        </a:p>
      </dsp:txBody>
      <dsp:txXfrm>
        <a:off x="2395239" y="1596826"/>
        <a:ext cx="1305521" cy="870346"/>
      </dsp:txXfrm>
    </dsp:sp>
    <dsp:sp modelId="{ACDC72BE-1F9B-416E-B33C-26F17CA6A98C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Bayes’ Theorem</a:t>
          </a:r>
        </a:p>
      </dsp:txBody>
      <dsp:txXfrm>
        <a:off x="4353519" y="1596826"/>
        <a:ext cx="1305521" cy="870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1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00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svg"/><Relationship Id="rId5" Type="http://schemas.openxmlformats.org/officeDocument/2006/relationships/image" Target="../media/image280.png"/><Relationship Id="rId10" Type="http://schemas.openxmlformats.org/officeDocument/2006/relationships/image" Target="../media/image32.png"/><Relationship Id="rId4" Type="http://schemas.openxmlformats.org/officeDocument/2006/relationships/image" Target="../media/image340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2.sv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 joint probability table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</a:t>
                </a:r>
                <a:br>
                  <a:rPr lang="en-US" dirty="0"/>
                </a:br>
                <a:r>
                  <a:rPr lang="en-US" dirty="0"/>
                  <a:t>A large table can be broken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  <a:blipFill>
                <a:blip r:embed="rId2"/>
                <a:stretch>
                  <a:fillRect l="-541" t="-2975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903541"/>
              </p:ext>
            </p:extLst>
          </p:nvPr>
        </p:nvGraphicFramePr>
        <p:xfrm>
          <a:off x="1524000" y="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3124200" y="1600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2379F3-04A8-706D-00C6-8D9BFEA5DF2A}"/>
                  </a:ext>
                </a:extLst>
              </p:cNvPr>
              <p:cNvSpPr/>
              <p:nvPr/>
            </p:nvSpPr>
            <p:spPr>
              <a:xfrm>
                <a:off x="2286000" y="1291809"/>
                <a:ext cx="4733925" cy="3385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Normalization trick: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l-G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2379F3-04A8-706D-00C6-8D9BFEA5D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291809"/>
                <a:ext cx="4733925" cy="338554"/>
              </a:xfrm>
              <a:prstGeom prst="rect">
                <a:avLst/>
              </a:prstGeom>
              <a:blipFill>
                <a:blip r:embed="rId8"/>
                <a:stretch>
                  <a:fillRect l="-644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 | Weather) = </a:t>
            </a:r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(Cavity, Weather) = </a:t>
            </a:r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for the chance of getting Head.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819400" y="3441539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simplifies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>
                  <a:buFontTx/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significantly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makes Bayesian Networks (in the next chapter) so useful.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  <a:blipFill>
                <a:blip r:embed="rId2"/>
                <a:stretch>
                  <a:fillRect l="-80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Example: 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Giraffe with solid fill">
            <a:extLst>
              <a:ext uri="{FF2B5EF4-FFF2-40B4-BE49-F238E27FC236}">
                <a16:creationId xmlns:a16="http://schemas.microsoft.com/office/drawing/2014/main" id="{C87B46C0-B740-C2A6-C508-BCFD33DE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558" y="795345"/>
            <a:ext cx="1412612" cy="14126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57" y="280035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Hippo with solid fill">
            <a:extLst>
              <a:ext uri="{FF2B5EF4-FFF2-40B4-BE49-F238E27FC236}">
                <a16:creationId xmlns:a16="http://schemas.microsoft.com/office/drawing/2014/main" id="{FFD5ECEE-A92E-8DF9-49F9-6486102F5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949" y="4701882"/>
            <a:ext cx="1412612" cy="14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The Optimal Bayes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6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377519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frequentist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3775198" cy="1015663"/>
              </a:xfrm>
              <a:prstGeom prst="rect">
                <a:avLst/>
              </a:prstGeom>
              <a:blipFill>
                <a:blip r:embed="rId6"/>
                <a:stretch>
                  <a:fillRect l="-161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  <a:blipFill>
                <a:blip r:embed="rId7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zebra. If the likelihood for cats is smaller, but the prior probability is much higher, cat may have a larger posterior probability!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blipFill>
                <a:blip r:embed="rId4"/>
                <a:stretch>
                  <a:fillRect l="-763" t="-2765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09828" y="4340570"/>
            <a:ext cx="208202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999176" y="473380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</a:extLst>
          </p:cNvPr>
          <p:cNvGrpSpPr/>
          <p:nvPr/>
        </p:nvGrpSpPr>
        <p:grpSpPr>
          <a:xfrm>
            <a:off x="7417494" y="583612"/>
            <a:ext cx="1662186" cy="19100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 Catching a Flight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purely logical approach leads to conclusions that are too weak for effective decision making: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obtain evidence about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r>
                  <a:rPr lang="en-US" sz="2400" dirty="0">
                    <a:sym typeface="Symbol"/>
                  </a:rPr>
                  <a:t> This reduces the joint probability distribution table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to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  <a:blipFill>
                <a:blip r:embed="rId3"/>
                <a:stretch>
                  <a:fillRect l="-850" t="-221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</a:extLst>
          </p:cNvPr>
          <p:cNvGrpSpPr/>
          <p:nvPr/>
        </p:nvGrpSpPr>
        <p:grpSpPr>
          <a:xfrm>
            <a:off x="5029200" y="365126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A hypothesis H: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Define features of the message.</a:t>
                </a:r>
              </a:p>
              <a:p>
                <a:r>
                  <a:rPr lang="en-US" sz="2400" dirty="0"/>
                  <a:t>Estimate the parameters to make a MAP decision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  <a:blipFill>
                <a:blip r:embed="rId3"/>
                <a:stretch>
                  <a:fillRect l="-773" t="-6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9645"/>
          </a:xfrm>
        </p:spPr>
        <p:txBody>
          <a:bodyPr/>
          <a:lstStyle/>
          <a:p>
            <a:r>
              <a:rPr lang="en-US" dirty="0"/>
              <a:t>Message Features: </a:t>
            </a:r>
            <a:br>
              <a:rPr lang="en-US" dirty="0"/>
            </a:br>
            <a:r>
              <a:rPr lang="en-US" dirty="0"/>
              <a:t>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696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406FDDE-DF88-7A82-BD3D-D36AA18B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87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use the simplifying assumption that each word is conditionally independent of the others given the message class (h = spam or not spam):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we can calculate the a posteriori probability after the evidence of the message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477676" y="5276053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4239418" y="5746263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2816514" y="4701117"/>
            <a:ext cx="185225" cy="1905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2453306" y="5768293"/>
            <a:ext cx="11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5861545" y="5175745"/>
            <a:ext cx="228472" cy="13072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317569" y="5930555"/>
            <a:ext cx="33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likelihoods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(presents and absence of words)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0A556595-A64A-516F-31FC-8ACA61F66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305554" y="4719963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54" y="4719963"/>
                <a:ext cx="1518943" cy="954107"/>
              </a:xfrm>
              <a:prstGeom prst="rect">
                <a:avLst/>
              </a:prstGeom>
              <a:blipFill>
                <a:blip r:embed="rId6"/>
                <a:stretch>
                  <a:fillRect l="-791" r="-1581"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Filter:</a:t>
            </a:r>
            <a:br>
              <a:rPr lang="en-US" dirty="0"/>
            </a:br>
            <a:r>
              <a:rPr lang="en-US" dirty="0"/>
              <a:t>Model and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𝑟𝑔𝑚𝑎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000000"/>
                    </a:solidFill>
                  </a:rPr>
                </a:br>
                <a:br>
                  <a:rPr lang="en-US" b="0" dirty="0">
                    <a:solidFill>
                      <a:srgbClr val="000000"/>
                    </a:solidFill>
                  </a:rPr>
                </a:br>
                <a:r>
                  <a:rPr lang="en-US" b="0" dirty="0">
                    <a:solidFill>
                      <a:srgbClr val="000000"/>
                    </a:solidFill>
                  </a:rPr>
                  <a:t>that means predict </a:t>
                </a:r>
                <a:r>
                  <a:rPr lang="en-US" dirty="0"/>
                  <a:t>spam if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Needed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  <a:blipFill>
                <a:blip r:embed="rId3"/>
                <a:stretch>
                  <a:fillRect l="-773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Naïve Bayes Spam Filter: 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42733" y="3024314"/>
                <a:ext cx="2588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58859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</a:t>
                </a:r>
                <a:r>
                  <a:rPr lang="en-US" b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1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0|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/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  <a:blipFill>
                <a:blip r:embed="rId8"/>
                <a:stretch>
                  <a:fillRect t="-5455" r="-72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25C41C5-FC69-BCA7-884F-BF4DEDA41017}"/>
              </a:ext>
            </a:extLst>
          </p:cNvPr>
          <p:cNvSpPr/>
          <p:nvPr/>
        </p:nvSpPr>
        <p:spPr>
          <a:xfrm>
            <a:off x="2153039" y="160020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  <a:endParaRPr lang="en-US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0C31B-E541-4B8E-52FB-9E103A8BCBA6}"/>
              </a:ext>
            </a:extLst>
          </p:cNvPr>
          <p:cNvSpPr/>
          <p:nvPr/>
        </p:nvSpPr>
        <p:spPr>
          <a:xfrm>
            <a:off x="2229239" y="1938755"/>
            <a:ext cx="29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messages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  <a:endParaRPr lang="en-US" sz="16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E5C52-336E-B14F-B4A8-4B91BA1D9629}"/>
              </a:ext>
            </a:extLst>
          </p:cNvPr>
          <p:cNvCxnSpPr>
            <a:cxnSpLocks/>
          </p:cNvCxnSpPr>
          <p:nvPr/>
        </p:nvCxnSpPr>
        <p:spPr>
          <a:xfrm>
            <a:off x="2233341" y="1938755"/>
            <a:ext cx="2942026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/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 1|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6CC5B0-EB47-85D9-6395-592DA5E435B4}"/>
              </a:ext>
            </a:extLst>
          </p:cNvPr>
          <p:cNvSpPr/>
          <p:nvPr/>
        </p:nvSpPr>
        <p:spPr>
          <a:xfrm>
            <a:off x="3043586" y="2224968"/>
            <a:ext cx="4012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4216-B11D-5C1C-D4CC-708A0EB9E81A}"/>
              </a:ext>
            </a:extLst>
          </p:cNvPr>
          <p:cNvSpPr/>
          <p:nvPr/>
        </p:nvSpPr>
        <p:spPr>
          <a:xfrm>
            <a:off x="3276600" y="2557046"/>
            <a:ext cx="434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spam messages</a:t>
            </a:r>
            <a:r>
              <a:rPr lang="en-US" sz="1600" i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C46B8-7E57-C381-3E04-260477510D05}"/>
              </a:ext>
            </a:extLst>
          </p:cNvPr>
          <p:cNvCxnSpPr>
            <a:cxnSpLocks/>
          </p:cNvCxnSpPr>
          <p:nvPr/>
        </p:nvCxnSpPr>
        <p:spPr>
          <a:xfrm>
            <a:off x="3136521" y="2548822"/>
            <a:ext cx="382664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19053" y="1279950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</a:extLst>
          </p:cNvPr>
          <p:cNvSpPr/>
          <p:nvPr/>
        </p:nvSpPr>
        <p:spPr>
          <a:xfrm>
            <a:off x="7086599" y="1676400"/>
            <a:ext cx="1782001" cy="575674"/>
          </a:xfrm>
          <a:prstGeom prst="wedgeRoundRectCallout">
            <a:avLst>
              <a:gd name="adj1" fmla="val -56389"/>
              <a:gd name="adj2" fmla="val 683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282AA5FB-9A46-B3F2-86A2-F871DCE5AB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  <a:br>
              <a:rPr lang="en-US" sz="2800" dirty="0"/>
            </a:br>
            <a:r>
              <a:rPr lang="en-US" sz="2800" dirty="0"/>
              <a:t>To make decisions under uncertainty requires:</a:t>
            </a:r>
            <a:endParaRPr lang="en-US" sz="2500" dirty="0"/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Estimating probabilities of outcomes for different actions.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Assign utility to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Choose the action with the larges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 decision rule</a:t>
            </a:r>
            <a:br>
              <a:rPr lang="en-US" sz="2800" dirty="0"/>
            </a:br>
            <a:r>
              <a:rPr lang="en-US" sz="2800" dirty="0"/>
              <a:t>Choose the most likely outcome by minimizing expected 0-1 loss. Required 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Estimate prior probabilities of outcomes and the likelihood of seeing evidence given different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Use the evidence to update the probability of the outcome.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r>
              <a:rPr lang="en-US" sz="2800" dirty="0"/>
              <a:t>A general framework for learning functions and decision rules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  <a:p>
            <a:r>
              <a:rPr lang="en-US" sz="2800" dirty="0"/>
              <a:t>Issue is that we need to define/learn the complete joint probability distribution! Much of ML is about overcoming this issue.</a:t>
            </a:r>
          </a:p>
        </p:txBody>
      </p: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0"/>
                <a:ext cx="7886700" cy="50450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 </a:t>
                </a:r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5045073"/>
              </a:xfrm>
              <a:blipFill>
                <a:blip r:embed="rId3"/>
                <a:stretch>
                  <a:fillRect l="-92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83D47B0-F6CF-1578-B5FC-34C4E5D19F1B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blipFill>
                <a:blip r:embed="rId6"/>
                <a:stretch>
                  <a:fillRect r="-99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34483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0581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628978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628978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174023" y="2655778"/>
            <a:ext cx="24526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if we have </a:t>
            </a:r>
            <a:br>
              <a:rPr lang="en-US" dirty="0"/>
            </a:br>
            <a:r>
              <a:rPr lang="en-US" dirty="0"/>
              <a:t>lots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00644" y="5162188"/>
            <a:ext cx="20150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for little data </a:t>
            </a:r>
            <a:br>
              <a:rPr lang="en-US" dirty="0"/>
            </a:br>
            <a:r>
              <a:rPr lang="en-US" dirty="0"/>
              <a:t>and 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r>
                  <a:rPr lang="en-US" dirty="0"/>
                  <a:t>()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update: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067550" cy="46672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product rule</a:t>
                </a:r>
                <a:r>
                  <a:rPr lang="en-US" sz="2400" dirty="0"/>
                  <a:t> (definition of conditional distribution) gives us two ways to factor a joint distribution for </a:t>
                </a:r>
                <a:r>
                  <a:rPr lang="en-US" sz="2400"/>
                  <a:t>events x and e: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Therefore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200" dirty="0"/>
                  <a:t>Why is this useful?</a:t>
                </a:r>
              </a:p>
              <a:p>
                <a:pPr lvl="1"/>
                <a:r>
                  <a:rPr lang="en-US" sz="2200" dirty="0"/>
                  <a:t>We can get </a:t>
                </a:r>
                <a:r>
                  <a:rPr lang="en-US" sz="2200" i="1" dirty="0"/>
                  <a:t>diagnostic probability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from </a:t>
                </a:r>
                <a:r>
                  <a:rPr lang="en-US" sz="2200" i="1" dirty="0"/>
                  <a:t>causal probability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200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based on evidence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lvl="1"/>
                <a:endParaRPr lang="en-US" sz="2200" dirty="0"/>
              </a:p>
              <a:p>
                <a:r>
                  <a:rPr lang="en-US" sz="2500" dirty="0"/>
                  <a:t>Written as distributions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067550" cy="4667249"/>
              </a:xfrm>
              <a:blipFill>
                <a:blip r:embed="rId4"/>
                <a:stretch>
                  <a:fillRect l="-862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5818486" y="2906784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676400" y="2821405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710236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her belief from 0.014 to 0.111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93B597-AC82-6592-BA41-A1391D051F7D}"/>
              </a:ext>
            </a:extLst>
          </p:cNvPr>
          <p:cNvSpPr/>
          <p:nvPr/>
        </p:nvSpPr>
        <p:spPr>
          <a:xfrm>
            <a:off x="7010400" y="1182906"/>
            <a:ext cx="1905001" cy="530225"/>
          </a:xfrm>
          <a:prstGeom prst="wedgeRectCallout">
            <a:avLst>
              <a:gd name="adj1" fmla="val -41933"/>
              <a:gd name="adj2" fmla="val 1288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Probability of rain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B1FE01-9E80-3E7D-22E8-79A3B5C45B4F}"/>
              </a:ext>
            </a:extLst>
          </p:cNvPr>
          <p:cNvSpPr/>
          <p:nvPr/>
        </p:nvSpPr>
        <p:spPr>
          <a:xfrm>
            <a:off x="3733800" y="1295400"/>
            <a:ext cx="1143001" cy="530225"/>
          </a:xfrm>
          <a:prstGeom prst="wedgeRectCallout">
            <a:avLst>
              <a:gd name="adj1" fmla="val 38017"/>
              <a:gd name="adj2" fmla="val 1748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Evidence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8C1F05-0A2F-3A6E-DB30-49AA4752C51E}"/>
              </a:ext>
            </a:extLst>
          </p:cNvPr>
          <p:cNvSpPr/>
          <p:nvPr/>
        </p:nvSpPr>
        <p:spPr>
          <a:xfrm>
            <a:off x="6349753" y="3736181"/>
            <a:ext cx="1352551" cy="530225"/>
          </a:xfrm>
          <a:prstGeom prst="wedgeRectCallout">
            <a:avLst>
              <a:gd name="adj1" fmla="val -161639"/>
              <a:gd name="adj2" fmla="val -894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</a:p>
          <a:p>
            <a:pPr algn="ctr"/>
            <a:r>
              <a:rPr lang="en-US" dirty="0"/>
              <a:t>Probability?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4180</Words>
  <Application>Microsoft Office PowerPoint</Application>
  <PresentationFormat>On-screen Show (4:3)</PresentationFormat>
  <Paragraphs>531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ＭＳ Ｐゴシック</vt:lpstr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Wingdings</vt:lpstr>
      <vt:lpstr>Office Theme</vt:lpstr>
      <vt:lpstr>CS 5/7320  Artificial Intelligence  Quantifying Uncertainty: Probabilities  AIMA Chapter 12</vt:lpstr>
      <vt:lpstr>Uncertainty is Bad for Agents Based on Logic</vt:lpstr>
      <vt:lpstr>Making Decisions Under Uncertainty</vt:lpstr>
      <vt:lpstr>Sources of Uncertainty</vt:lpstr>
      <vt:lpstr>What are Probabilities?</vt:lpstr>
      <vt:lpstr>Probability Theory Recap</vt:lpstr>
      <vt:lpstr>Bayesian update: Bayes’ Rule</vt:lpstr>
      <vt:lpstr>Example: Getting Married in the Desert</vt:lpstr>
      <vt:lpstr>Example: Getting Married in the Desert</vt:lpstr>
      <vt:lpstr>Issue With Applying Bayes’ Theorem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Example: Bayesian Decision Making Making Decisions Under Uncertainty Based on Evidence</vt:lpstr>
      <vt:lpstr>Probabilistic Inference</vt:lpstr>
      <vt:lpstr>The Optimal 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 Bag of Words from NLP</vt:lpstr>
      <vt:lpstr>Naïve Bayes Spam Filter Using Words</vt:lpstr>
      <vt:lpstr>Naïve Bayes Spam Filter: Model and Decision</vt:lpstr>
      <vt:lpstr>Naïve Bayes Spam Filter:  Parameter Estimation</vt:lpstr>
      <vt:lpstr>Summary</vt:lpstr>
      <vt:lpstr>Appendix: A Quick Review of Probability Theory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52</cp:revision>
  <dcterms:created xsi:type="dcterms:W3CDTF">2020-12-02T20:47:32Z</dcterms:created>
  <dcterms:modified xsi:type="dcterms:W3CDTF">2024-06-11T15:50:13Z</dcterms:modified>
</cp:coreProperties>
</file>