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94" r:id="rId2"/>
    <p:sldId id="415" r:id="rId3"/>
    <p:sldId id="414" r:id="rId4"/>
    <p:sldId id="412" r:id="rId5"/>
    <p:sldId id="259" r:id="rId6"/>
    <p:sldId id="260" r:id="rId7"/>
    <p:sldId id="274" r:id="rId8"/>
    <p:sldId id="275" r:id="rId9"/>
    <p:sldId id="261" r:id="rId10"/>
    <p:sldId id="262" r:id="rId11"/>
    <p:sldId id="273" r:id="rId12"/>
    <p:sldId id="276" r:id="rId13"/>
    <p:sldId id="264" r:id="rId14"/>
    <p:sldId id="292" r:id="rId15"/>
    <p:sldId id="295" r:id="rId16"/>
    <p:sldId id="281" r:id="rId17"/>
    <p:sldId id="263" r:id="rId18"/>
    <p:sldId id="265" r:id="rId19"/>
    <p:sldId id="280" r:id="rId20"/>
    <p:sldId id="293" r:id="rId21"/>
    <p:sldId id="267" r:id="rId22"/>
    <p:sldId id="316" r:id="rId23"/>
    <p:sldId id="282" r:id="rId24"/>
    <p:sldId id="288" r:id="rId25"/>
    <p:sldId id="289" r:id="rId26"/>
    <p:sldId id="413" r:id="rId27"/>
    <p:sldId id="411" r:id="rId28"/>
    <p:sldId id="291" r:id="rId29"/>
    <p:sldId id="407" r:id="rId30"/>
    <p:sldId id="305" r:id="rId31"/>
    <p:sldId id="306" r:id="rId32"/>
    <p:sldId id="307" r:id="rId33"/>
    <p:sldId id="297" r:id="rId34"/>
    <p:sldId id="298" r:id="rId35"/>
    <p:sldId id="299" r:id="rId36"/>
    <p:sldId id="317" r:id="rId37"/>
    <p:sldId id="318" r:id="rId38"/>
    <p:sldId id="408" r:id="rId39"/>
    <p:sldId id="319" r:id="rId40"/>
    <p:sldId id="320" r:id="rId41"/>
    <p:sldId id="321" r:id="rId42"/>
    <p:sldId id="409" r:id="rId43"/>
    <p:sldId id="322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33" autoAdjust="0"/>
  </p:normalViewPr>
  <p:slideViewPr>
    <p:cSldViewPr>
      <p:cViewPr varScale="1">
        <p:scale>
          <a:sx n="72" d="100"/>
          <a:sy n="72" d="100"/>
        </p:scale>
        <p:origin x="166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42F5-80D2-4741-8222-1A69464B8A6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BA9E19E2-259A-4E4D-B68B-E5065C0C1B85}">
      <dgm:prSet phldrT="[Text]"/>
      <dgm:spPr/>
      <dgm:t>
        <a:bodyPr/>
        <a:lstStyle/>
        <a:p>
          <a:r>
            <a:rPr lang="en-US" dirty="0"/>
            <a:t>Bayesian Networks</a:t>
          </a:r>
        </a:p>
      </dgm:t>
    </dgm:pt>
    <dgm:pt modelId="{D5C1D89B-0868-4252-B691-9D51723771DA}" type="parTrans" cxnId="{148BB96C-DC2A-4B04-B37F-319F350C58A5}">
      <dgm:prSet/>
      <dgm:spPr/>
      <dgm:t>
        <a:bodyPr/>
        <a:lstStyle/>
        <a:p>
          <a:endParaRPr lang="en-US"/>
        </a:p>
      </dgm:t>
    </dgm:pt>
    <dgm:pt modelId="{FEF49462-42E9-4F61-B1A4-CD3357F46764}" type="sibTrans" cxnId="{148BB96C-DC2A-4B04-B37F-319F350C58A5}">
      <dgm:prSet/>
      <dgm:spPr/>
      <dgm:t>
        <a:bodyPr/>
        <a:lstStyle/>
        <a:p>
          <a:endParaRPr lang="en-US"/>
        </a:p>
      </dgm:t>
    </dgm:pt>
    <dgm:pt modelId="{5626C5DD-14A5-48D5-9CAC-4C44409DD5AE}">
      <dgm:prSet phldrT="[Text]"/>
      <dgm:spPr/>
      <dgm:t>
        <a:bodyPr/>
        <a:lstStyle/>
        <a:p>
          <a:r>
            <a:rPr lang="en-US" dirty="0"/>
            <a:t>Exact Inference</a:t>
          </a:r>
        </a:p>
      </dgm:t>
    </dgm:pt>
    <dgm:pt modelId="{954C4D64-812F-4941-A0A0-134A456F13A8}" type="parTrans" cxnId="{4B573128-8A96-4F45-BBD5-F99105346394}">
      <dgm:prSet/>
      <dgm:spPr/>
      <dgm:t>
        <a:bodyPr/>
        <a:lstStyle/>
        <a:p>
          <a:endParaRPr lang="en-US"/>
        </a:p>
      </dgm:t>
    </dgm:pt>
    <dgm:pt modelId="{7D67DF02-DD7D-47A3-8C2A-772281239EBD}" type="sibTrans" cxnId="{4B573128-8A96-4F45-BBD5-F99105346394}">
      <dgm:prSet/>
      <dgm:spPr/>
      <dgm:t>
        <a:bodyPr/>
        <a:lstStyle/>
        <a:p>
          <a:endParaRPr lang="en-US"/>
        </a:p>
      </dgm:t>
    </dgm:pt>
    <dgm:pt modelId="{FDE59535-E950-4F76-937E-2BC8AB2C4099}">
      <dgm:prSet phldrT="[Text]"/>
      <dgm:spPr/>
      <dgm:t>
        <a:bodyPr/>
        <a:lstStyle/>
        <a:p>
          <a:r>
            <a:rPr lang="en-US" dirty="0"/>
            <a:t>Approximate Inference</a:t>
          </a:r>
        </a:p>
      </dgm:t>
    </dgm:pt>
    <dgm:pt modelId="{994A4672-FD6D-46CA-AB17-C1902A21783B}" type="parTrans" cxnId="{597C8984-E81B-4CB1-89AE-A92E706F6453}">
      <dgm:prSet/>
      <dgm:spPr/>
      <dgm:t>
        <a:bodyPr/>
        <a:lstStyle/>
        <a:p>
          <a:endParaRPr lang="en-US"/>
        </a:p>
      </dgm:t>
    </dgm:pt>
    <dgm:pt modelId="{8DB0DB63-25F9-4CEE-8ADB-599EC0577CB2}" type="sibTrans" cxnId="{597C8984-E81B-4CB1-89AE-A92E706F6453}">
      <dgm:prSet/>
      <dgm:spPr/>
      <dgm:t>
        <a:bodyPr/>
        <a:lstStyle/>
        <a:p>
          <a:endParaRPr lang="en-US"/>
        </a:p>
      </dgm:t>
    </dgm:pt>
    <dgm:pt modelId="{DEA0E74E-FDC0-4904-82B6-CFE24B202F07}" type="pres">
      <dgm:prSet presAssocID="{7AEA42F5-80D2-4741-8222-1A69464B8A60}" presName="CompostProcess" presStyleCnt="0">
        <dgm:presLayoutVars>
          <dgm:dir/>
          <dgm:resizeHandles val="exact"/>
        </dgm:presLayoutVars>
      </dgm:prSet>
      <dgm:spPr/>
    </dgm:pt>
    <dgm:pt modelId="{FFCF4F7C-5B91-47F2-A0E5-3230B5C26E08}" type="pres">
      <dgm:prSet presAssocID="{7AEA42F5-80D2-4741-8222-1A69464B8A60}" presName="arrow" presStyleLbl="bgShp" presStyleIdx="0" presStyleCnt="1"/>
      <dgm:spPr/>
    </dgm:pt>
    <dgm:pt modelId="{5B1C1136-014E-4D7B-8A90-CA52CEC8D16B}" type="pres">
      <dgm:prSet presAssocID="{7AEA42F5-80D2-4741-8222-1A69464B8A60}" presName="linearProcess" presStyleCnt="0"/>
      <dgm:spPr/>
    </dgm:pt>
    <dgm:pt modelId="{40EDCB9B-9B66-40F2-A12B-6CDA8C348BB8}" type="pres">
      <dgm:prSet presAssocID="{BA9E19E2-259A-4E4D-B68B-E5065C0C1B85}" presName="textNode" presStyleLbl="node1" presStyleIdx="0" presStyleCnt="3">
        <dgm:presLayoutVars>
          <dgm:bulletEnabled val="1"/>
        </dgm:presLayoutVars>
      </dgm:prSet>
      <dgm:spPr/>
    </dgm:pt>
    <dgm:pt modelId="{C4E5CD95-CCA7-4FDF-9874-44052F7C6E28}" type="pres">
      <dgm:prSet presAssocID="{FEF49462-42E9-4F61-B1A4-CD3357F46764}" presName="sibTrans" presStyleCnt="0"/>
      <dgm:spPr/>
    </dgm:pt>
    <dgm:pt modelId="{5ADD08B7-615A-4A6D-89E9-F7F323300180}" type="pres">
      <dgm:prSet presAssocID="{5626C5DD-14A5-48D5-9CAC-4C44409DD5AE}" presName="textNode" presStyleLbl="node1" presStyleIdx="1" presStyleCnt="3">
        <dgm:presLayoutVars>
          <dgm:bulletEnabled val="1"/>
        </dgm:presLayoutVars>
      </dgm:prSet>
      <dgm:spPr/>
    </dgm:pt>
    <dgm:pt modelId="{2A4AECCE-444F-4E78-A395-3013AB61739C}" type="pres">
      <dgm:prSet presAssocID="{7D67DF02-DD7D-47A3-8C2A-772281239EBD}" presName="sibTrans" presStyleCnt="0"/>
      <dgm:spPr/>
    </dgm:pt>
    <dgm:pt modelId="{28FABD7B-E90C-4CEA-9C59-8ABDC11039B5}" type="pres">
      <dgm:prSet presAssocID="{FDE59535-E950-4F76-937E-2BC8AB2C409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B573128-8A96-4F45-BBD5-F99105346394}" srcId="{7AEA42F5-80D2-4741-8222-1A69464B8A60}" destId="{5626C5DD-14A5-48D5-9CAC-4C44409DD5AE}" srcOrd="1" destOrd="0" parTransId="{954C4D64-812F-4941-A0A0-134A456F13A8}" sibTransId="{7D67DF02-DD7D-47A3-8C2A-772281239EBD}"/>
    <dgm:cxn modelId="{D828AA28-B93F-46DF-A948-2D96B530C1D9}" type="presOf" srcId="{7AEA42F5-80D2-4741-8222-1A69464B8A60}" destId="{DEA0E74E-FDC0-4904-82B6-CFE24B202F07}" srcOrd="0" destOrd="0" presId="urn:microsoft.com/office/officeart/2005/8/layout/hProcess9"/>
    <dgm:cxn modelId="{148BB96C-DC2A-4B04-B37F-319F350C58A5}" srcId="{7AEA42F5-80D2-4741-8222-1A69464B8A60}" destId="{BA9E19E2-259A-4E4D-B68B-E5065C0C1B85}" srcOrd="0" destOrd="0" parTransId="{D5C1D89B-0868-4252-B691-9D51723771DA}" sibTransId="{FEF49462-42E9-4F61-B1A4-CD3357F46764}"/>
    <dgm:cxn modelId="{597C8984-E81B-4CB1-89AE-A92E706F6453}" srcId="{7AEA42F5-80D2-4741-8222-1A69464B8A60}" destId="{FDE59535-E950-4F76-937E-2BC8AB2C4099}" srcOrd="2" destOrd="0" parTransId="{994A4672-FD6D-46CA-AB17-C1902A21783B}" sibTransId="{8DB0DB63-25F9-4CEE-8ADB-599EC0577CB2}"/>
    <dgm:cxn modelId="{FB19FB84-35DC-433C-B678-F7DE3480A6C1}" type="presOf" srcId="{FDE59535-E950-4F76-937E-2BC8AB2C4099}" destId="{28FABD7B-E90C-4CEA-9C59-8ABDC11039B5}" srcOrd="0" destOrd="0" presId="urn:microsoft.com/office/officeart/2005/8/layout/hProcess9"/>
    <dgm:cxn modelId="{55E0A98B-A960-4049-B613-0F8BEAD18DA5}" type="presOf" srcId="{BA9E19E2-259A-4E4D-B68B-E5065C0C1B85}" destId="{40EDCB9B-9B66-40F2-A12B-6CDA8C348BB8}" srcOrd="0" destOrd="0" presId="urn:microsoft.com/office/officeart/2005/8/layout/hProcess9"/>
    <dgm:cxn modelId="{868F50F4-CCF1-4DB1-BB2B-D5E9CD28748E}" type="presOf" srcId="{5626C5DD-14A5-48D5-9CAC-4C44409DD5AE}" destId="{5ADD08B7-615A-4A6D-89E9-F7F323300180}" srcOrd="0" destOrd="0" presId="urn:microsoft.com/office/officeart/2005/8/layout/hProcess9"/>
    <dgm:cxn modelId="{8B14F0C4-45B8-431B-A050-75BE77AA8475}" type="presParOf" srcId="{DEA0E74E-FDC0-4904-82B6-CFE24B202F07}" destId="{FFCF4F7C-5B91-47F2-A0E5-3230B5C26E08}" srcOrd="0" destOrd="0" presId="urn:microsoft.com/office/officeart/2005/8/layout/hProcess9"/>
    <dgm:cxn modelId="{8B2A8C91-7CF8-495D-98B7-ACAEDB698BC4}" type="presParOf" srcId="{DEA0E74E-FDC0-4904-82B6-CFE24B202F07}" destId="{5B1C1136-014E-4D7B-8A90-CA52CEC8D16B}" srcOrd="1" destOrd="0" presId="urn:microsoft.com/office/officeart/2005/8/layout/hProcess9"/>
    <dgm:cxn modelId="{DD0F8D32-CD03-4678-931B-607FECA8B790}" type="presParOf" srcId="{5B1C1136-014E-4D7B-8A90-CA52CEC8D16B}" destId="{40EDCB9B-9B66-40F2-A12B-6CDA8C348BB8}" srcOrd="0" destOrd="0" presId="urn:microsoft.com/office/officeart/2005/8/layout/hProcess9"/>
    <dgm:cxn modelId="{45C95FAA-5690-4689-B475-27DE78B947BD}" type="presParOf" srcId="{5B1C1136-014E-4D7B-8A90-CA52CEC8D16B}" destId="{C4E5CD95-CCA7-4FDF-9874-44052F7C6E28}" srcOrd="1" destOrd="0" presId="urn:microsoft.com/office/officeart/2005/8/layout/hProcess9"/>
    <dgm:cxn modelId="{D684FBB5-68C2-413A-929B-6633CFD012BE}" type="presParOf" srcId="{5B1C1136-014E-4D7B-8A90-CA52CEC8D16B}" destId="{5ADD08B7-615A-4A6D-89E9-F7F323300180}" srcOrd="2" destOrd="0" presId="urn:microsoft.com/office/officeart/2005/8/layout/hProcess9"/>
    <dgm:cxn modelId="{AF64CD13-9548-41D8-AB12-2AD2450EE85C}" type="presParOf" srcId="{5B1C1136-014E-4D7B-8A90-CA52CEC8D16B}" destId="{2A4AECCE-444F-4E78-A395-3013AB61739C}" srcOrd="3" destOrd="0" presId="urn:microsoft.com/office/officeart/2005/8/layout/hProcess9"/>
    <dgm:cxn modelId="{01207165-98A4-4915-B1C7-638014FAD0D0}" type="presParOf" srcId="{5B1C1136-014E-4D7B-8A90-CA52CEC8D16B}" destId="{28FABD7B-E90C-4CEA-9C59-8ABDC11039B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compact specification of a full joint distributions.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F292AE27-B155-4DD9-89B0-E2FE87D51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general and important model to reason with uncertainty in AI.</a:t>
          </a:r>
        </a:p>
      </dgm:t>
    </dgm:pt>
    <dgm:pt modelId="{001784E8-A490-46C8-B53C-622FD8586CEB}" type="parTrans" cxnId="{D36929CD-BCD0-4831-834B-2C51D3BB925E}">
      <dgm:prSet/>
      <dgm:spPr/>
      <dgm:t>
        <a:bodyPr/>
        <a:lstStyle/>
        <a:p>
          <a:endParaRPr lang="en-US"/>
        </a:p>
      </dgm:t>
    </dgm:pt>
    <dgm:pt modelId="{269A9F74-A246-4AA5-A728-A2C35098BBD3}" type="sibTrans" cxnId="{D36929CD-BCD0-4831-834B-2C51D3BB925E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4"/>
      <dgm:spPr/>
    </dgm:pt>
    <dgm:pt modelId="{42B39763-0B7C-4FD9-817D-AE78FBD7A2F1}" type="pres">
      <dgm:prSet presAssocID="{649A3F61-A79A-4DC1-BF6F-1BDB364E3E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4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4"/>
      <dgm:spPr/>
    </dgm:pt>
    <dgm:pt modelId="{90934501-EF2F-41EA-BE69-CF8268E562E4}" type="pres">
      <dgm:prSet presAssocID="{8FE378D1-9702-4D4B-9150-97630AB3F9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4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4"/>
      <dgm:spPr/>
    </dgm:pt>
    <dgm:pt modelId="{FFE384B9-5107-4CB2-85F2-3508E9B2870D}" type="pres">
      <dgm:prSet presAssocID="{4449B95C-BD0D-4CEC-BD36-BCDEC20C92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4">
        <dgm:presLayoutVars>
          <dgm:chMax val="0"/>
          <dgm:chPref val="0"/>
        </dgm:presLayoutVars>
      </dgm:prSet>
      <dgm:spPr/>
    </dgm:pt>
    <dgm:pt modelId="{9FE89467-D31D-41ED-8C41-72763839D19E}" type="pres">
      <dgm:prSet presAssocID="{5D3E2930-3338-4FEB-8A1D-8B41A14AD44F}" presName="sibTrans" presStyleCnt="0"/>
      <dgm:spPr/>
    </dgm:pt>
    <dgm:pt modelId="{CE1CEF33-8ED4-4C25-83C9-2E3E2E9C941B}" type="pres">
      <dgm:prSet presAssocID="{F292AE27-B155-4DD9-89B0-E2FE87D51EBC}" presName="compNode" presStyleCnt="0"/>
      <dgm:spPr/>
    </dgm:pt>
    <dgm:pt modelId="{DB6239B5-2EBB-4BB2-9277-44CF5B7769A8}" type="pres">
      <dgm:prSet presAssocID="{F292AE27-B155-4DD9-89B0-E2FE87D51EBC}" presName="bgRect" presStyleLbl="bgShp" presStyleIdx="3" presStyleCnt="4"/>
      <dgm:spPr/>
    </dgm:pt>
    <dgm:pt modelId="{D5BDD710-6454-426B-93FD-8A939A50605B}" type="pres">
      <dgm:prSet presAssocID="{F292AE27-B155-4DD9-89B0-E2FE87D51E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DC0B189C-A3DF-4810-BC7B-D478EED9B825}" type="pres">
      <dgm:prSet presAssocID="{F292AE27-B155-4DD9-89B0-E2FE87D51EBC}" presName="spaceRect" presStyleCnt="0"/>
      <dgm:spPr/>
    </dgm:pt>
    <dgm:pt modelId="{C9EF50CD-A672-4437-83E4-2489DCB2878E}" type="pres">
      <dgm:prSet presAssocID="{F292AE27-B155-4DD9-89B0-E2FE87D51E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1F11EF68-6E67-431F-8DAE-1B52B81AEE12}" type="presOf" srcId="{F292AE27-B155-4DD9-89B0-E2FE87D51EBC}" destId="{C9EF50CD-A672-4437-83E4-2489DCB2878E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36929CD-BCD0-4831-834B-2C51D3BB925E}" srcId="{B79299E1-29D0-4F78-9634-119FFF47E9B8}" destId="{F292AE27-B155-4DD9-89B0-E2FE87D51EBC}" srcOrd="3" destOrd="0" parTransId="{001784E8-A490-46C8-B53C-622FD8586CEB}" sibTransId="{269A9F74-A246-4AA5-A728-A2C35098BBD3}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  <dgm:cxn modelId="{99E6039D-F62E-4BDA-BFD6-F988249D9F65}" type="presParOf" srcId="{E6333418-FD08-4D55-8208-6EB6FFF878EE}" destId="{9FE89467-D31D-41ED-8C41-72763839D19E}" srcOrd="5" destOrd="0" presId="urn:microsoft.com/office/officeart/2018/2/layout/IconVerticalSolidList"/>
    <dgm:cxn modelId="{72634A38-3867-4FCF-85D5-BD33CD1578C3}" type="presParOf" srcId="{E6333418-FD08-4D55-8208-6EB6FFF878EE}" destId="{CE1CEF33-8ED4-4C25-83C9-2E3E2E9C941B}" srcOrd="6" destOrd="0" presId="urn:microsoft.com/office/officeart/2018/2/layout/IconVerticalSolidList"/>
    <dgm:cxn modelId="{1CE6A24B-3176-4BEA-AE36-6E554A66A1D5}" type="presParOf" srcId="{CE1CEF33-8ED4-4C25-83C9-2E3E2E9C941B}" destId="{DB6239B5-2EBB-4BB2-9277-44CF5B7769A8}" srcOrd="0" destOrd="0" presId="urn:microsoft.com/office/officeart/2018/2/layout/IconVerticalSolidList"/>
    <dgm:cxn modelId="{988CFA71-BE9E-4DBB-A8E4-E7BEE04960F0}" type="presParOf" srcId="{CE1CEF33-8ED4-4C25-83C9-2E3E2E9C941B}" destId="{D5BDD710-6454-426B-93FD-8A939A50605B}" srcOrd="1" destOrd="0" presId="urn:microsoft.com/office/officeart/2018/2/layout/IconVerticalSolidList"/>
    <dgm:cxn modelId="{69841C5A-103D-4B59-B6D8-783880E29BDD}" type="presParOf" srcId="{CE1CEF33-8ED4-4C25-83C9-2E3E2E9C941B}" destId="{DC0B189C-A3DF-4810-BC7B-D478EED9B825}" srcOrd="2" destOrd="0" presId="urn:microsoft.com/office/officeart/2018/2/layout/IconVerticalSolidList"/>
    <dgm:cxn modelId="{878A3F34-CB36-496C-83FD-028DB93BFCA3}" type="presParOf" srcId="{CE1CEF33-8ED4-4C25-83C9-2E3E2E9C941B}" destId="{C9EF50CD-A672-4437-83E4-2489DCB287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b="1" i="1" dirty="0"/>
            <a:t>generative models.</a:t>
          </a:r>
          <a:endParaRPr lang="en-US" b="1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Allows us to efficiently generate samples from the joint distribution.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Generate samples from the network to estimate joint and conditional probability distributions.</a:t>
          </a:r>
        </a:p>
      </dgm: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3"/>
      <dgm:spPr/>
    </dgm:pt>
    <dgm:pt modelId="{EB385380-F5A2-4F9D-8341-BB8FC34CBF03}" type="pres">
      <dgm:prSet presAssocID="{BA07DD25-6B41-4815-8285-46CEFC196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5AC7210-3388-49FF-A18C-E4C64EE038FD}" type="pres">
      <dgm:prSet presAssocID="{15BB9DEC-26A2-471B-95D2-314D9EAD4FAC}" presName="compNode" presStyleCnt="0"/>
      <dgm:spPr/>
    </dgm:pt>
    <dgm:pt modelId="{9B63B372-FF8E-44B0-B2C4-4A2AF7C2FDA6}" type="pres">
      <dgm:prSet presAssocID="{15BB9DEC-26A2-471B-95D2-314D9EAD4FAC}" presName="bgRect" presStyleLbl="bgShp" presStyleIdx="1" presStyleCnt="3"/>
      <dgm:spPr/>
    </dgm:pt>
    <dgm:pt modelId="{6419C0D5-991F-4B15-BE0F-EB13647C22E8}" type="pres">
      <dgm:prSet presAssocID="{15BB9DEC-26A2-471B-95D2-314D9EAD4F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62AC61FA-EAF1-40A7-A5F3-C149911B2911}" type="pres">
      <dgm:prSet presAssocID="{15BB9DEC-26A2-471B-95D2-314D9EAD4FAC}" presName="spaceRect" presStyleCnt="0"/>
      <dgm:spPr/>
    </dgm:pt>
    <dgm:pt modelId="{467E01B1-CE6D-4897-90F7-A46D217BA406}" type="pres">
      <dgm:prSet presAssocID="{15BB9DEC-26A2-471B-95D2-314D9EAD4FAC}" presName="parTx" presStyleLbl="revTx" presStyleIdx="1" presStyleCnt="3">
        <dgm:presLayoutVars>
          <dgm:chMax val="0"/>
          <dgm:chPref val="0"/>
        </dgm:presLayoutVars>
      </dgm:prSet>
      <dgm:spPr/>
    </dgm:pt>
    <dgm:pt modelId="{475A44AA-6798-4947-BA58-C9BB4E16DB81}" type="pres">
      <dgm:prSet presAssocID="{33480288-41C3-40A1-B163-06F6B3804E22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2" presStyleCnt="3"/>
      <dgm:spPr/>
    </dgm:pt>
    <dgm:pt modelId="{36BDB621-CCD0-4AB1-A23F-A7CE9C62DDDA}" type="pres">
      <dgm:prSet presAssocID="{7B916CB2-B2C5-49CB-8811-078227C5C9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2" destOrd="0" parTransId="{AFFABDEC-79C8-4868-A39C-1AC20DE7FE9D}" sibTransId="{5070A0AA-0EFC-4A8F-A6BA-4E5D722D6E79}"/>
    <dgm:cxn modelId="{4263F346-2A53-4461-BCF8-5E2E93D723ED}" type="presOf" srcId="{15BB9DEC-26A2-471B-95D2-314D9EAD4FAC}" destId="{467E01B1-CE6D-4897-90F7-A46D217BA406}" srcOrd="0" destOrd="0" presId="urn:microsoft.com/office/officeart/2018/2/layout/IconVerticalSolidList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C4C2D6F9-3B50-4566-9D82-FB59F11698EA}" destId="{15BB9DEC-26A2-471B-95D2-314D9EAD4FAC}" srcOrd="1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7370AD57-7EEA-4C95-8307-88E26123CA4E}" type="presParOf" srcId="{C574D6CF-9B1C-4C61-A297-A7A64D7300DD}" destId="{A5AC7210-3388-49FF-A18C-E4C64EE038FD}" srcOrd="2" destOrd="0" presId="urn:microsoft.com/office/officeart/2018/2/layout/IconVerticalSolidList"/>
    <dgm:cxn modelId="{8CF9FFE4-46D2-406F-94A6-3E699FA8E26A}" type="presParOf" srcId="{A5AC7210-3388-49FF-A18C-E4C64EE038FD}" destId="{9B63B372-FF8E-44B0-B2C4-4A2AF7C2FDA6}" srcOrd="0" destOrd="0" presId="urn:microsoft.com/office/officeart/2018/2/layout/IconVerticalSolidList"/>
    <dgm:cxn modelId="{64B0F03A-C8EB-406E-BC18-44F259628C40}" type="presParOf" srcId="{A5AC7210-3388-49FF-A18C-E4C64EE038FD}" destId="{6419C0D5-991F-4B15-BE0F-EB13647C22E8}" srcOrd="1" destOrd="0" presId="urn:microsoft.com/office/officeart/2018/2/layout/IconVerticalSolidList"/>
    <dgm:cxn modelId="{8D6BAA71-86AD-481F-B87B-A9470A544087}" type="presParOf" srcId="{A5AC7210-3388-49FF-A18C-E4C64EE038FD}" destId="{62AC61FA-EAF1-40A7-A5F3-C149911B2911}" srcOrd="2" destOrd="0" presId="urn:microsoft.com/office/officeart/2018/2/layout/IconVerticalSolidList"/>
    <dgm:cxn modelId="{F1FBB513-52C5-486B-8641-31338430CBC3}" type="presParOf" srcId="{A5AC7210-3388-49FF-A18C-E4C64EE038FD}" destId="{467E01B1-CE6D-4897-90F7-A46D217BA406}" srcOrd="3" destOrd="0" presId="urn:microsoft.com/office/officeart/2018/2/layout/IconVerticalSolidList"/>
    <dgm:cxn modelId="{09574515-B4DC-43FD-864E-3EBC2C1A6BD0}" type="presParOf" srcId="{C574D6CF-9B1C-4C61-A297-A7A64D7300DD}" destId="{475A44AA-6798-4947-BA58-C9BB4E16DB81}" srcOrd="3" destOrd="0" presId="urn:microsoft.com/office/officeart/2018/2/layout/IconVerticalSolidList"/>
    <dgm:cxn modelId="{86D1E576-D126-4001-9019-3DFCAA4C86A1}" type="presParOf" srcId="{C574D6CF-9B1C-4C61-A297-A7A64D7300DD}" destId="{A2A65907-97B5-41E8-AD08-F92947BDB0F0}" srcOrd="4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F4F7C-5B91-47F2-A0E5-3230B5C26E08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DCB9B-9B66-40F2-A12B-6CDA8C348BB8}">
      <dsp:nvSpPr>
        <dsp:cNvPr id="0" name=""/>
        <dsp:cNvSpPr/>
      </dsp:nvSpPr>
      <dsp:spPr>
        <a:xfrm>
          <a:off x="8472" y="1305401"/>
          <a:ext cx="2538531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Bayesian Networks</a:t>
          </a:r>
        </a:p>
      </dsp:txBody>
      <dsp:txXfrm>
        <a:off x="93438" y="1390367"/>
        <a:ext cx="2368599" cy="1570603"/>
      </dsp:txXfrm>
    </dsp:sp>
    <dsp:sp modelId="{5ADD08B7-615A-4A6D-89E9-F7F323300180}">
      <dsp:nvSpPr>
        <dsp:cNvPr id="0" name=""/>
        <dsp:cNvSpPr/>
      </dsp:nvSpPr>
      <dsp:spPr>
        <a:xfrm>
          <a:off x="2674084" y="1305401"/>
          <a:ext cx="2538531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Exact Inference</a:t>
          </a:r>
        </a:p>
      </dsp:txBody>
      <dsp:txXfrm>
        <a:off x="2759050" y="1390367"/>
        <a:ext cx="2368599" cy="1570603"/>
      </dsp:txXfrm>
    </dsp:sp>
    <dsp:sp modelId="{28FABD7B-E90C-4CEA-9C59-8ABDC11039B5}">
      <dsp:nvSpPr>
        <dsp:cNvPr id="0" name=""/>
        <dsp:cNvSpPr/>
      </dsp:nvSpPr>
      <dsp:spPr>
        <a:xfrm>
          <a:off x="5339696" y="1305401"/>
          <a:ext cx="2538531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Approximate Inference</a:t>
          </a:r>
        </a:p>
      </dsp:txBody>
      <dsp:txXfrm>
        <a:off x="5424662" y="1390367"/>
        <a:ext cx="2368599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1386"/>
          <a:ext cx="8055864" cy="70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12512" y="159453"/>
          <a:ext cx="386386" cy="386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811411" y="1386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type of graphical model.</a:t>
          </a:r>
        </a:p>
      </dsp:txBody>
      <dsp:txXfrm>
        <a:off x="811411" y="1386"/>
        <a:ext cx="7244452" cy="702520"/>
      </dsp:txXfrm>
    </dsp:sp>
    <dsp:sp modelId="{2379ED4D-5921-4D71-ADCC-5976928DA350}">
      <dsp:nvSpPr>
        <dsp:cNvPr id="0" name=""/>
        <dsp:cNvSpPr/>
      </dsp:nvSpPr>
      <dsp:spPr>
        <a:xfrm>
          <a:off x="0" y="879537"/>
          <a:ext cx="8055864" cy="702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12512" y="1037604"/>
          <a:ext cx="386386" cy="386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811411" y="879537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way to specify dependence between random variables.</a:t>
          </a:r>
        </a:p>
      </dsp:txBody>
      <dsp:txXfrm>
        <a:off x="811411" y="879537"/>
        <a:ext cx="7244452" cy="702520"/>
      </dsp:txXfrm>
    </dsp:sp>
    <dsp:sp modelId="{B9D2AB8A-2AE2-4AE8-9D6A-1C52899EAA06}">
      <dsp:nvSpPr>
        <dsp:cNvPr id="0" name=""/>
        <dsp:cNvSpPr/>
      </dsp:nvSpPr>
      <dsp:spPr>
        <a:xfrm>
          <a:off x="0" y="1757688"/>
          <a:ext cx="8055864" cy="702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12512" y="1915755"/>
          <a:ext cx="386386" cy="386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811411" y="1757688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compact specification of a full joint distributions.</a:t>
          </a:r>
        </a:p>
      </dsp:txBody>
      <dsp:txXfrm>
        <a:off x="811411" y="1757688"/>
        <a:ext cx="7244452" cy="702520"/>
      </dsp:txXfrm>
    </dsp:sp>
    <dsp:sp modelId="{DB6239B5-2EBB-4BB2-9277-44CF5B7769A8}">
      <dsp:nvSpPr>
        <dsp:cNvPr id="0" name=""/>
        <dsp:cNvSpPr/>
      </dsp:nvSpPr>
      <dsp:spPr>
        <a:xfrm>
          <a:off x="0" y="2635839"/>
          <a:ext cx="8055864" cy="7025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DD710-6454-426B-93FD-8A939A50605B}">
      <dsp:nvSpPr>
        <dsp:cNvPr id="0" name=""/>
        <dsp:cNvSpPr/>
      </dsp:nvSpPr>
      <dsp:spPr>
        <a:xfrm>
          <a:off x="212512" y="2793907"/>
          <a:ext cx="386386" cy="386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F50CD-A672-4437-83E4-2489DCB2878E}">
      <dsp:nvSpPr>
        <dsp:cNvPr id="0" name=""/>
        <dsp:cNvSpPr/>
      </dsp:nvSpPr>
      <dsp:spPr>
        <a:xfrm>
          <a:off x="811411" y="2635839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general and important model to reason with uncertainty in AI.</a:t>
          </a:r>
        </a:p>
      </dsp:txBody>
      <dsp:txXfrm>
        <a:off x="811411" y="2635839"/>
        <a:ext cx="7244452" cy="702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435988" y="5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Bayesian networks can be used as </a:t>
          </a:r>
          <a:r>
            <a:rPr lang="en-US" sz="2200" b="1" i="1" kern="1200" dirty="0"/>
            <a:t>generative models.</a:t>
          </a:r>
          <a:endParaRPr lang="en-US" sz="2200" b="1" kern="1200" dirty="0"/>
        </a:p>
      </dsp:txBody>
      <dsp:txXfrm>
        <a:off x="1435988" y="531"/>
        <a:ext cx="6450711" cy="1243280"/>
      </dsp:txXfrm>
    </dsp:sp>
    <dsp:sp modelId="{9B63B372-FF8E-44B0-B2C4-4A2AF7C2FDA6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19C0D5-991F-4B15-BE0F-EB13647C22E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E01B1-CE6D-4897-90F7-A46D217BA406}">
      <dsp:nvSpPr>
        <dsp:cNvPr id="0" name=""/>
        <dsp:cNvSpPr/>
      </dsp:nvSpPr>
      <dsp:spPr>
        <a:xfrm>
          <a:off x="1435988" y="15546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Allows us to efficiently generate samples from the joint distribution.</a:t>
          </a:r>
        </a:p>
      </dsp:txBody>
      <dsp:txXfrm>
        <a:off x="1435988" y="1554631"/>
        <a:ext cx="6450711" cy="1243280"/>
      </dsp:txXfrm>
    </dsp:sp>
    <dsp:sp modelId="{90FFD553-F667-404F-A32D-08C7D4D267A5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Idea</a:t>
          </a:r>
          <a:r>
            <a:rPr lang="en-US" sz="2200" kern="1200" dirty="0"/>
            <a:t>: Generate samples from the network to estimate joint and conditional probability distributions.</a:t>
          </a:r>
        </a:p>
      </dsp:txBody>
      <dsp:txXfrm>
        <a:off x="1435988" y="3108732"/>
        <a:ext cx="64507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0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41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0AD0BBEF-04D2-4029-9D1B-DF00D93A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9B50F-5FA0-48AC-97C2-26D303441FB9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11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93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38400" y="6172200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the model parameters?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To specify the full joint distribution, we need to specify a </a:t>
                </a:r>
                <a:r>
                  <a:rPr lang="en-US" sz="2400" i="1" dirty="0"/>
                  <a:t>conditional</a:t>
                </a:r>
                <a:r>
                  <a:rPr lang="en-US" sz="2400" dirty="0"/>
                  <a:t> distribution for each node given its parents as a conditional probability table (CPT):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4E7CEA8-0FC5-640F-14A1-DB16BA2626DE}"/>
              </a:ext>
            </a:extLst>
          </p:cNvPr>
          <p:cNvGrpSpPr/>
          <p:nvPr/>
        </p:nvGrpSpPr>
        <p:grpSpPr>
          <a:xfrm>
            <a:off x="1143000" y="3505200"/>
            <a:ext cx="4094990" cy="2514600"/>
            <a:chOff x="1143000" y="3505200"/>
            <a:chExt cx="4094990" cy="2514600"/>
          </a:xfrm>
        </p:grpSpPr>
        <p:sp>
          <p:nvSpPr>
            <p:cNvPr id="4" name="Oval 3"/>
            <p:cNvSpPr/>
            <p:nvPr/>
          </p:nvSpPr>
          <p:spPr>
            <a:xfrm>
              <a:off x="1143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2098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810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8" name="Straight Arrow Connector 7"/>
            <p:cNvCxnSpPr>
              <a:stCxn id="4" idx="4"/>
              <a:endCxn id="15" idx="1"/>
            </p:cNvCxnSpPr>
            <p:nvPr/>
          </p:nvCxnSpPr>
          <p:spPr>
            <a:xfrm rot="16200000" flipH="1">
              <a:off x="1390650" y="4362449"/>
              <a:ext cx="1221115" cy="118301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15" idx="0"/>
            </p:cNvCxnSpPr>
            <p:nvPr/>
          </p:nvCxnSpPr>
          <p:spPr>
            <a:xfrm rot="16200000" flipH="1">
              <a:off x="2057400" y="4762500"/>
              <a:ext cx="1143000" cy="3048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15" idx="7"/>
            </p:cNvCxnSpPr>
            <p:nvPr/>
          </p:nvCxnSpPr>
          <p:spPr>
            <a:xfrm rot="5400000">
              <a:off x="2912736" y="4400550"/>
              <a:ext cx="1221115" cy="110681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514600" y="54864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60717" y="3505200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592715" y="5575238"/>
                  <a:ext cx="2645275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 algn="ctr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 baseline="-250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200" i="1" baseline="-250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𝑍𝑛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715" y="5575238"/>
                  <a:ext cx="2645275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83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3375A-30A1-4A1C-B294-2CE70AEB8BBE}"/>
              </a:ext>
            </a:extLst>
          </p:cNvPr>
          <p:cNvSpPr txBox="1"/>
          <p:nvPr/>
        </p:nvSpPr>
        <p:spPr>
          <a:xfrm>
            <a:off x="75438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parents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D55BE-1752-4544-9C72-3D53419C8933}"/>
              </a:ext>
            </a:extLst>
          </p:cNvPr>
          <p:cNvSpPr txBox="1"/>
          <p:nvPr/>
        </p:nvSpPr>
        <p:spPr>
          <a:xfrm>
            <a:off x="7543800" y="3897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parents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3393B-F349-4FCE-B840-037BC8577130}"/>
              </a:ext>
            </a:extLst>
          </p:cNvPr>
          <p:cNvSpPr txBox="1"/>
          <p:nvPr/>
        </p:nvSpPr>
        <p:spPr>
          <a:xfrm>
            <a:off x="7620000" y="565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F703F-E004-47DE-9C46-265A88F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3" y="1828800"/>
            <a:ext cx="738215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each node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, we know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Parents(X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))</a:t>
                </a:r>
              </a:p>
              <a:p>
                <a:r>
                  <a:rPr lang="en-US" sz="2400" dirty="0"/>
                  <a:t>How do we get the full joint distribution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3"/>
                <a:stretch>
                  <a:fillRect l="-1005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180414"/>
              </p:ext>
            </p:extLst>
          </p:nvPr>
        </p:nvGraphicFramePr>
        <p:xfrm>
          <a:off x="812800" y="3276600"/>
          <a:ext cx="756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800" imgH="431640" progId="Equation.3">
                  <p:embed/>
                </p:oleObj>
              </mc:Choice>
              <mc:Fallback>
                <p:oleObj name="Equation" r:id="rId4" imgW="38988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76600"/>
                        <a:ext cx="756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4452772"/>
            <a:ext cx="1302544" cy="1302544"/>
          </a:xfrm>
          <a:prstGeom prst="rect">
            <a:avLst/>
          </a:prstGeom>
          <a:noFill/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56116CA-F804-4AC3-91F0-CEE199689833}"/>
              </a:ext>
            </a:extLst>
          </p:cNvPr>
          <p:cNvSpPr/>
          <p:nvPr/>
        </p:nvSpPr>
        <p:spPr>
          <a:xfrm>
            <a:off x="4724400" y="4488656"/>
            <a:ext cx="381000" cy="130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69C2-CB76-4D1D-B127-0440724FA643}"/>
              </a:ext>
            </a:extLst>
          </p:cNvPr>
          <p:cNvSpPr txBox="1"/>
          <p:nvPr/>
        </p:nvSpPr>
        <p:spPr>
          <a:xfrm>
            <a:off x="5181600" y="456627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following arrows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/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DEEA55-AE16-4AD2-9EEA-8E44D8DAD0E9}"/>
              </a:ext>
            </a:extLst>
          </p:cNvPr>
          <p:cNvSpPr txBox="1"/>
          <p:nvPr/>
        </p:nvSpPr>
        <p:spPr>
          <a:xfrm>
            <a:off x="6335242" y="426419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88433-ADAD-440E-886F-037FD5D45C27}"/>
              </a:ext>
            </a:extLst>
          </p:cNvPr>
          <p:cNvSpPr txBox="1"/>
          <p:nvPr/>
        </p:nvSpPr>
        <p:spPr>
          <a:xfrm>
            <a:off x="6335242" y="4861562"/>
            <a:ext cx="127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Marginalize</a:t>
            </a:r>
            <a:br>
              <a:rPr lang="en-US" dirty="0"/>
            </a:br>
            <a:r>
              <a:rPr lang="en-US" dirty="0"/>
              <a:t> over 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16503" y="5646003"/>
            <a:ext cx="2180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and Z are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</a:extLst>
          </p:cNvPr>
          <p:cNvSpPr/>
          <p:nvPr/>
        </p:nvSpPr>
        <p:spPr>
          <a:xfrm>
            <a:off x="5140594" y="5858713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</a:t>
            </a:r>
            <a:r>
              <a:rPr lang="en-US" sz="2400" i="1" dirty="0"/>
              <a:t>causal chain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Is Z independent of X given Y?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/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blipFill>
                <a:blip r:embed="rId4"/>
                <a:stretch>
                  <a:fillRect b="-4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79DE28-9BE0-498B-80A5-DF01CBDAA637}"/>
              </a:ext>
            </a:extLst>
          </p:cNvPr>
          <p:cNvSpPr txBox="1"/>
          <p:nvPr/>
        </p:nvSpPr>
        <p:spPr>
          <a:xfrm>
            <a:off x="2324100" y="568019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Definition of conditional indepedence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DFC43-D973-44D3-B0E1-4E130E85479C}"/>
              </a:ext>
            </a:extLst>
          </p:cNvPr>
          <p:cNvSpPr txBox="1"/>
          <p:nvPr/>
        </p:nvSpPr>
        <p:spPr>
          <a:xfrm>
            <a:off x="5791200" y="45311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09829-7085-4AB3-B109-EA6D86ADC14D}"/>
              </a:ext>
            </a:extLst>
          </p:cNvPr>
          <p:cNvSpPr txBox="1"/>
          <p:nvPr/>
        </p:nvSpPr>
        <p:spPr>
          <a:xfrm>
            <a:off x="5791200" y="50882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Bayes’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6324600" y="552774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</a:extLst>
          </p:cNvPr>
          <p:cNvSpPr/>
          <p:nvPr/>
        </p:nvSpPr>
        <p:spPr>
          <a:xfrm>
            <a:off x="6161089" y="573723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521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Suppose we have a Boolean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with k Boolean parents. How many rows does its conditional probability table have?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0066FF"/>
                    </a:solidFill>
                  </a:rPr>
                  <a:t> </a:t>
                </a:r>
                <a:r>
                  <a:rPr lang="en-US" sz="2000" dirty="0"/>
                  <a:t>rows for all the combinations of parent values, each row requires one number p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= true</a:t>
                </a:r>
                <a:endParaRPr lang="en-US" sz="2400" dirty="0"/>
              </a:p>
              <a:p>
                <a:r>
                  <a:rPr lang="en-US" sz="2400" dirty="0"/>
                  <a:t>If each variable has no more than k parents, how many numbers does the complete network require?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numbers – vs.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full joint distribution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 How many nodes for the burglary network? </a:t>
                </a:r>
              </a:p>
              <a:p>
                <a:pPr lvl="1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1+4+2+2=10 </m:t>
                    </m:r>
                  </m:oMath>
                </a14:m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(vs. specification of the complete joint probability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31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an ordering of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= 1 to n</a:t>
                </a:r>
              </a:p>
              <a:p>
                <a:pPr marL="914400" lvl="1" indent="-457200"/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the network</a:t>
                </a:r>
              </a:p>
              <a:p>
                <a:pPr marL="914400" lvl="1" indent="-457200"/>
                <a:r>
                  <a:rPr lang="en-US" sz="2400" dirty="0"/>
                  <a:t>select parents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such that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marL="914400" lvl="1" indent="-457200"/>
                <a:endParaRPr lang="en-US" sz="2400" dirty="0">
                  <a:solidFill>
                    <a:srgbClr val="0066FF"/>
                  </a:solidFill>
                </a:endParaRPr>
              </a:p>
              <a:p>
                <a:pPr marL="114300" indent="0">
                  <a:buNone/>
                </a:pPr>
                <a:endParaRPr lang="en-US" b="1" dirty="0"/>
              </a:p>
              <a:p>
                <a:pPr marL="114300" indent="0">
                  <a:buNone/>
                </a:pPr>
                <a:r>
                  <a:rPr lang="en-US" b="1" dirty="0"/>
                  <a:t>Note</a:t>
                </a:r>
                <a:r>
                  <a:rPr lang="en-US" dirty="0"/>
                  <a:t>: Networks are typically constructed by domain experts with causality in mind. 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causes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3F04D-2F58-4C9A-A41A-0F4B76791B4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287009" y="5600700"/>
            <a:ext cx="81839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A4F0091-0D6D-4958-AC66-FC9419F8D704}"/>
              </a:ext>
            </a:extLst>
          </p:cNvPr>
          <p:cNvSpPr/>
          <p:nvPr/>
        </p:nvSpPr>
        <p:spPr>
          <a:xfrm>
            <a:off x="3753609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1D8E20-7100-403B-B112-40132284D918}"/>
              </a:ext>
            </a:extLst>
          </p:cNvPr>
          <p:cNvSpPr/>
          <p:nvPr/>
        </p:nvSpPr>
        <p:spPr>
          <a:xfrm>
            <a:off x="5105400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06963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Initial observation:</a:t>
            </a:r>
            <a:r>
              <a:rPr lang="en-US" sz="2000" dirty="0"/>
              <a:t> car won’t start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Green:</a:t>
            </a:r>
            <a:r>
              <a:rPr lang="en-US" sz="2000" dirty="0"/>
              <a:t> testable evidence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Orange:</a:t>
            </a:r>
            <a:r>
              <a:rPr lang="en-US" sz="2000" dirty="0"/>
              <a:t> “broken, so fix it” nodes</a:t>
            </a:r>
          </a:p>
          <a:p>
            <a:r>
              <a:rPr lang="en-US" sz="2000" dirty="0">
                <a:solidFill>
                  <a:srgbClr val="B2B2B2"/>
                </a:solidFill>
              </a:rPr>
              <a:t>Gray:</a:t>
            </a:r>
            <a:r>
              <a:rPr lang="en-US" sz="2000" dirty="0"/>
              <a:t> “hidden variables” to ensure sparse structure, reduce parameters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/>
                      <m:t> </m:t>
                    </m:r>
                  </m:oMath>
                </a14:m>
                <a:r>
                  <a:rPr lang="en-US" dirty="0"/>
                  <a:t>()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  <a:blipFill>
                <a:blip r:embed="rId3"/>
                <a:stretch>
                  <a:fillRect l="-464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Bayesian networks provide a natural representation for joint probabilities used to calculated conditional probabilities used in inference.</a:t>
            </a:r>
          </a:p>
          <a:p>
            <a:r>
              <a:rPr lang="en-US" sz="2400" dirty="0"/>
              <a:t>Conditional independence (induced by causality) reduces the number of needed parameters. </a:t>
            </a:r>
          </a:p>
          <a:p>
            <a:endParaRPr lang="en-US" sz="2400" dirty="0"/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Generally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2B94-F51F-49AE-A5D7-BD23A5A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889839"/>
            <a:ext cx="4248150" cy="258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/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defined by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blipFill>
                <a:blip r:embed="rId4"/>
                <a:stretch>
                  <a:fillRect l="-3077" t="-27500" r="-38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Exact Inference in BN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051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Goal</a:t>
                </a:r>
              </a:p>
              <a:p>
                <a:pPr lvl="1"/>
                <a:r>
                  <a:rPr lang="en-US" sz="2400" dirty="0"/>
                  <a:t>Query </a:t>
                </a:r>
                <a:r>
                  <a:rPr lang="en-US" sz="2400" i="1" dirty="0"/>
                  <a:t>variables: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Evidence </a:t>
                </a:r>
                <a:r>
                  <a:rPr lang="en-US" sz="2400" dirty="0"/>
                  <a:t>(</a:t>
                </a:r>
                <a:r>
                  <a:rPr lang="en-US" sz="2400" i="1" dirty="0"/>
                  <a:t>observed</a:t>
                </a:r>
                <a:r>
                  <a:rPr lang="en-US" sz="2400" dirty="0"/>
                  <a:t>) 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Set of unobserved </a:t>
                </a:r>
                <a:r>
                  <a:rPr lang="en-US" sz="2400" dirty="0"/>
                  <a:t>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r>
                  <a:rPr lang="en-US" sz="2400" dirty="0"/>
                  <a:t>Calculate the probability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know the full joint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400" dirty="0"/>
                  <a:t>we can infer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1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by:</a:t>
                </a:r>
              </a:p>
              <a:p>
                <a:pPr lvl="1">
                  <a:buNone/>
                </a:pPr>
                <a:br>
                  <a:rPr lang="en-US" sz="2400" dirty="0"/>
                </a:br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051175"/>
              </a:xfrm>
              <a:blipFill>
                <a:blip r:embed="rId3"/>
                <a:stretch>
                  <a:fillRect l="-1005" t="-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73161"/>
              <a:gd name="adj2" fmla="val -570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Assume we can observe being called and the two variables have the values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 We want to know the probability of a burglary.</a:t>
                </a:r>
                <a:br>
                  <a:rPr lang="en-US" sz="2000" dirty="0"/>
                </a:br>
                <a:r>
                  <a:rPr lang="en-US" sz="2000" b="1" dirty="0"/>
                  <a:t>Query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sz="2000" dirty="0"/>
                  <a:t> with unobservable variables: Earthquake, Alarm</a:t>
                </a:r>
                <a:endParaRPr lang="en-US" sz="2000" dirty="0">
                  <a:solidFill>
                    <a:srgbClr val="0000FF"/>
                  </a:solidFill>
                </a:endParaRPr>
              </a:p>
              <a:p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  <a:blipFill>
                <a:blip r:embed="rId3"/>
                <a:stretch>
                  <a:fillRect l="-773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72052"/>
              <a:gd name="adj2" fmla="val -4133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blipFill>
                <a:blip r:embed="rId5"/>
                <a:stretch>
                  <a:fillRect r="-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17095" y="3352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 tree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blipFill>
                <a:blip r:embed="rId6"/>
                <a:stretch>
                  <a:fillRect l="-135897" t="-147059" r="-147436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7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Issues with Exact Inference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5600"/>
            <a:ext cx="7886700" cy="328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Problems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/>
              <a:t>Full joint distributions are too large </a:t>
            </a:r>
            <a:r>
              <a:rPr lang="en-US" sz="2400" dirty="0"/>
              <a:t>to store.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Bayes nets provide significant savings for representing the conditional probability structure.</a:t>
            </a:r>
            <a:br>
              <a:rPr lang="en-US" sz="2400" dirty="0"/>
            </a:b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Marginalizing out many unobservable variables Y may involve </a:t>
            </a:r>
            <a:r>
              <a:rPr lang="en-US" sz="2400" b="1" dirty="0"/>
              <a:t>too many summation terms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summation is called </a:t>
            </a:r>
            <a:r>
              <a:rPr lang="en-US" sz="2400" b="1" dirty="0"/>
              <a:t>exact inference by enumeration</a:t>
            </a:r>
            <a:r>
              <a:rPr lang="en-US" sz="2400" dirty="0"/>
              <a:t>. Unfortunately,  it does not scale well (#p-hard).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700" dirty="0"/>
              <a:t>In praxis, </a:t>
            </a:r>
            <a:r>
              <a:rPr lang="en-US" sz="2700" b="1" dirty="0">
                <a:solidFill>
                  <a:srgbClr val="FF0000"/>
                </a:solidFill>
              </a:rPr>
              <a:t>approximate inference by sampling </a:t>
            </a:r>
            <a:r>
              <a:rPr lang="en-US" sz="2700" dirty="0"/>
              <a:t>is used.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861198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b="1" dirty="0">
                <a:solidFill>
                  <a:schemeClr val="bg1"/>
                </a:solidFill>
              </a:rPr>
              <a:t>Approximate Inference in BN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Estimate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392465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dirty="0"/>
              <a:t>BN as a Generative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702630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to Create a Sample (Event)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82978"/>
              <a:gd name="adj2" fmla="val -1012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start with the random variables that have no parents.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94" y="3962401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</a:extLst>
          </p:cNvPr>
          <p:cNvCxnSpPr>
            <a:cxnSpLocks/>
          </p:cNvCxnSpPr>
          <p:nvPr/>
        </p:nvCxnSpPr>
        <p:spPr>
          <a:xfrm flipV="1">
            <a:off x="3886200" y="4419600"/>
            <a:ext cx="3276600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53BB-496C-5D4C-C219-856F3CA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ABD5B-AE55-7368-48DE-15FE0C576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894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95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x values are known) can also be calculates.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>
                <a:blip r:embed="rId3"/>
                <a:stretch>
                  <a:fillRect l="-1159" t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F2DE7-172B-4006-9EC4-E503D3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8108039" cy="35814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546FB74-12DC-40E7-B393-BC14F9F68FBA}"/>
              </a:ext>
            </a:extLst>
          </p:cNvPr>
          <p:cNvSpPr/>
          <p:nvPr/>
        </p:nvSpPr>
        <p:spPr>
          <a:xfrm>
            <a:off x="4800600" y="4267200"/>
            <a:ext cx="3124200" cy="762000"/>
          </a:xfrm>
          <a:prstGeom prst="wedgeRectCallout">
            <a:avLst>
              <a:gd name="adj1" fmla="val -68662"/>
              <a:gd name="adj2" fmla="val 46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throw away many samples if e is rare!</a:t>
            </a:r>
          </a:p>
        </p:txBody>
      </p: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Goal: Avoid the need of rejection sampling to throw out samples.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1. 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probably for the non-evidence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2. 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Turns out the weights in this case can be easily calculated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1198" t="-2521" r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BE3D-00BB-4883-B3AB-2EB13EEB29AC}"/>
              </a:ext>
            </a:extLst>
          </p:cNvPr>
          <p:cNvSpPr txBox="1"/>
          <p:nvPr/>
        </p:nvSpPr>
        <p:spPr>
          <a:xfrm>
            <a:off x="7924800" y="419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1. Fix as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8EDCBC-15F4-4FC8-8D72-832A2B6802E5}"/>
              </a:ext>
            </a:extLst>
          </p:cNvPr>
          <p:cNvGrpSpPr/>
          <p:nvPr/>
        </p:nvGrpSpPr>
        <p:grpSpPr>
          <a:xfrm>
            <a:off x="8229600" y="3581400"/>
            <a:ext cx="755806" cy="685800"/>
            <a:chOff x="8305800" y="3657600"/>
            <a:chExt cx="679606" cy="533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4B1661-6638-48E4-861E-D2184EB2D207}"/>
                </a:ext>
              </a:extLst>
            </p:cNvPr>
            <p:cNvCxnSpPr/>
            <p:nvPr/>
          </p:nvCxnSpPr>
          <p:spPr>
            <a:xfrm flipH="1">
              <a:off x="8305800" y="3657600"/>
              <a:ext cx="679606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DA93D1-CB1D-4143-B0AB-7D9021C11C8C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3657600"/>
              <a:ext cx="644603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DBF01D-F5E2-8F8B-2924-ACDCC6B3BD7E}"/>
              </a:ext>
            </a:extLst>
          </p:cNvPr>
          <p:cNvSpPr txBox="1"/>
          <p:nvPr/>
        </p:nvSpPr>
        <p:spPr>
          <a:xfrm>
            <a:off x="5638800" y="466241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2. Correct sampled probabilities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5C69B-83BF-1C83-9285-52D50E707DAA}"/>
              </a:ext>
            </a:extLst>
          </p:cNvPr>
          <p:cNvCxnSpPr/>
          <p:nvPr/>
        </p:nvCxnSpPr>
        <p:spPr>
          <a:xfrm flipV="1">
            <a:off x="6477000" y="4001294"/>
            <a:ext cx="76200" cy="723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E3278-5A6B-5E90-8657-A0D3F0BBF3AF}"/>
              </a:ext>
            </a:extLst>
          </p:cNvPr>
          <p:cNvCxnSpPr>
            <a:cxnSpLocks/>
          </p:cNvCxnSpPr>
          <p:nvPr/>
        </p:nvCxnSpPr>
        <p:spPr>
          <a:xfrm>
            <a:off x="6858000" y="5085691"/>
            <a:ext cx="4633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A26214-7041-1EE3-466F-C487523288E5}"/>
              </a:ext>
            </a:extLst>
          </p:cNvPr>
          <p:cNvCxnSpPr>
            <a:cxnSpLocks/>
          </p:cNvCxnSpPr>
          <p:nvPr/>
        </p:nvCxnSpPr>
        <p:spPr>
          <a:xfrm flipV="1">
            <a:off x="6667500" y="2667000"/>
            <a:ext cx="653894" cy="2057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" t="9091" r="1781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Bayesian Networks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Modeling a Joint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28165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Generates a sequence of samples </a:t>
            </a:r>
            <a:r>
              <a:rPr lang="en-US" dirty="0"/>
              <a:t>instead of creating each sample individually from scratch.</a:t>
            </a:r>
          </a:p>
          <a:p>
            <a:r>
              <a:rPr lang="en-US" dirty="0"/>
              <a:t>Create a state by making random changes to the current state. The sequence of states forms a random process called a </a:t>
            </a:r>
            <a:r>
              <a:rPr lang="en-US" b="1" dirty="0"/>
              <a:t>Markov Chain </a:t>
            </a:r>
            <a:r>
              <a:rPr lang="en-US" dirty="0"/>
              <a:t>(MC).</a:t>
            </a:r>
          </a:p>
          <a:p>
            <a:r>
              <a:rPr lang="en-US" dirty="0"/>
              <a:t> The MCs stationary distribution turns out to be the posterior distribution of the non-evidence variables.</a:t>
            </a:r>
          </a:p>
          <a:p>
            <a:r>
              <a:rPr lang="en-US" dirty="0"/>
              <a:t>Estimate the stationary distribution using </a:t>
            </a:r>
            <a:r>
              <a:rPr lang="en-US" b="1" dirty="0"/>
              <a:t>Monte Carlo </a:t>
            </a:r>
            <a:r>
              <a:rPr lang="en-US" dirty="0"/>
              <a:t>simulation by counting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 (works well for BNs)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Simulated annealing belongs to the family of MCMC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 in Bayes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(all variables it can be dependent of, i.e., parents, children and parents of children).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𝑝𝑎𝑟𝑒𝑛𝑡𝑠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))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𝑝𝑎𝑟𝑒𝑛𝑡𝑠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786" t="-5517" r="-236" b="-6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ED95DC-BBB2-4735-BB09-27E5AFF23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8"/>
          <a:stretch/>
        </p:blipFill>
        <p:spPr>
          <a:xfrm>
            <a:off x="656359" y="1371600"/>
            <a:ext cx="6833679" cy="308133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A5CADE8-4884-896D-90D5-A3214D8B7A60}"/>
              </a:ext>
            </a:extLst>
          </p:cNvPr>
          <p:cNvSpPr/>
          <p:nvPr/>
        </p:nvSpPr>
        <p:spPr>
          <a:xfrm>
            <a:off x="7580092" y="2100430"/>
            <a:ext cx="1397653" cy="642770"/>
          </a:xfrm>
          <a:prstGeom prst="wedgeRectCallout">
            <a:avLst>
              <a:gd name="adj1" fmla="val -173406"/>
              <a:gd name="adj2" fmla="val 511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State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5313963-AD83-3BC5-2EF4-C768599C8F2E}"/>
              </a:ext>
            </a:extLst>
          </p:cNvPr>
          <p:cNvSpPr/>
          <p:nvPr/>
        </p:nvSpPr>
        <p:spPr>
          <a:xfrm>
            <a:off x="7580092" y="2916548"/>
            <a:ext cx="1397653" cy="642770"/>
          </a:xfrm>
          <a:prstGeom prst="wedgeRectCallout">
            <a:avLst>
              <a:gd name="adj1" fmla="val -128055"/>
              <a:gd name="adj2" fmla="val 560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one variable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A0BE17-3845-8279-2B94-FB7B00D1DB18}"/>
              </a:ext>
            </a:extLst>
          </p:cNvPr>
          <p:cNvSpPr/>
          <p:nvPr/>
        </p:nvSpPr>
        <p:spPr>
          <a:xfrm>
            <a:off x="7580092" y="3725174"/>
            <a:ext cx="1397653" cy="642770"/>
          </a:xfrm>
          <a:prstGeom prst="wedgeRectCallout">
            <a:avLst>
              <a:gd name="adj1" fmla="val -185301"/>
              <a:gd name="adj2" fmla="val -280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6E3A-1871-1F75-49D5-62348332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710"/>
          </a:xfrm>
        </p:spPr>
        <p:txBody>
          <a:bodyPr/>
          <a:lstStyle/>
          <a:p>
            <a:r>
              <a:rPr lang="en-US" dirty="0"/>
              <a:t>Gibbs Sampling: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𝑆𝑝𝑟𝑖𝑛𝑘𝑙𝑒𝑟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𝑊𝑒𝑡𝐺𝑟𝑎𝑠𝑠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Determine states and calculate transition probabilities of the Markov chain for the query using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The algorithm wanders around in this graph using the stated transition probabilities.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Assume that we observe 20 states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and 60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US" sz="17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𝑁𝑂𝑅𝑀𝐴𝐿𝐼𝑍𝐸</m:t>
                      </m:r>
                      <m:d>
                        <m:dPr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20,6</m:t>
                              </m:r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0.25,0.75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𝑊𝑒𝑡𝐺𝑟𝑎𝑠𝑠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)≈0.75</m:t>
                    </m:r>
                  </m:oMath>
                </a14:m>
                <a:r>
                  <a:rPr lang="en-US" sz="17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  <a:blipFill>
                <a:blip r:embed="rId2"/>
                <a:stretch>
                  <a:fillRect l="-778" t="-1185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35E2AC-945C-E89F-965D-B1124A154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84" y="3602177"/>
            <a:ext cx="3025839" cy="2341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7E19A-5631-E280-E86F-5E5AC8015C7B}"/>
              </a:ext>
            </a:extLst>
          </p:cNvPr>
          <p:cNvSpPr txBox="1"/>
          <p:nvPr/>
        </p:nvSpPr>
        <p:spPr>
          <a:xfrm>
            <a:off x="5486400" y="5955268"/>
            <a:ext cx="3505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Note the self-loops: the state stays the same when either variable is chosen and then resamples the same value it already has.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FF76F-185C-1795-11E7-F661B6C6A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984" y="533400"/>
            <a:ext cx="2671811" cy="2454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0E3A3-C26D-148A-8FE6-0EE5890B99F1}"/>
              </a:ext>
            </a:extLst>
          </p:cNvPr>
          <p:cNvSpPr txBox="1"/>
          <p:nvPr/>
        </p:nvSpPr>
        <p:spPr>
          <a:xfrm>
            <a:off x="5729486" y="1986079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true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CFB4A-803E-236E-DE01-49CC010C66EB}"/>
              </a:ext>
            </a:extLst>
          </p:cNvPr>
          <p:cNvSpPr txBox="1"/>
          <p:nvPr/>
        </p:nvSpPr>
        <p:spPr>
          <a:xfrm>
            <a:off x="7315200" y="2386189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true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EA40A6-D091-19A5-C52B-3586AD46A9D6}"/>
              </a:ext>
            </a:extLst>
          </p:cNvPr>
          <p:cNvGrpSpPr/>
          <p:nvPr/>
        </p:nvGrpSpPr>
        <p:grpSpPr>
          <a:xfrm>
            <a:off x="5729486" y="1600200"/>
            <a:ext cx="631904" cy="421128"/>
            <a:chOff x="5729486" y="1600200"/>
            <a:chExt cx="631904" cy="421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30EC3E-CC56-E9FE-55EF-E071C7EAB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486" y="1600200"/>
              <a:ext cx="631904" cy="3858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7CEE75-A901-BF96-7F48-34168628A931}"/>
                </a:ext>
              </a:extLst>
            </p:cNvPr>
            <p:cNvCxnSpPr>
              <a:cxnSpLocks/>
            </p:cNvCxnSpPr>
            <p:nvPr/>
          </p:nvCxnSpPr>
          <p:spPr>
            <a:xfrm>
              <a:off x="5729486" y="1600200"/>
              <a:ext cx="631904" cy="421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2C4E7-A4F7-06C1-FA81-539C9C78BC79}"/>
              </a:ext>
            </a:extLst>
          </p:cNvPr>
          <p:cNvGrpSpPr/>
          <p:nvPr/>
        </p:nvGrpSpPr>
        <p:grpSpPr>
          <a:xfrm>
            <a:off x="6545763" y="2165116"/>
            <a:ext cx="845637" cy="822558"/>
            <a:chOff x="5729486" y="1600200"/>
            <a:chExt cx="631904" cy="42112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962763-C9DD-72D4-151B-64D292953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486" y="1600200"/>
              <a:ext cx="631904" cy="3858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52FC3B-B42C-8406-FD84-63389A82B267}"/>
                </a:ext>
              </a:extLst>
            </p:cNvPr>
            <p:cNvCxnSpPr>
              <a:cxnSpLocks/>
            </p:cNvCxnSpPr>
            <p:nvPr/>
          </p:nvCxnSpPr>
          <p:spPr>
            <a:xfrm>
              <a:off x="5729486" y="1600200"/>
              <a:ext cx="631904" cy="4211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00B6CC-FCD6-0E22-7F26-C081480E395B}"/>
              </a:ext>
            </a:extLst>
          </p:cNvPr>
          <p:cNvSpPr txBox="1"/>
          <p:nvPr/>
        </p:nvSpPr>
        <p:spPr>
          <a:xfrm>
            <a:off x="7208439" y="459520"/>
            <a:ext cx="1187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unknown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DF9B3-1C46-426C-3A0C-53A393294027}"/>
              </a:ext>
            </a:extLst>
          </p:cNvPr>
          <p:cNvSpPr txBox="1"/>
          <p:nvPr/>
        </p:nvSpPr>
        <p:spPr>
          <a:xfrm>
            <a:off x="8078713" y="158596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4355F4B-8D5E-3579-D1DA-E04691CF568A}"/>
              </a:ext>
            </a:extLst>
          </p:cNvPr>
          <p:cNvSpPr/>
          <p:nvPr/>
        </p:nvSpPr>
        <p:spPr>
          <a:xfrm>
            <a:off x="6407597" y="3031716"/>
            <a:ext cx="983803" cy="505336"/>
          </a:xfrm>
          <a:prstGeom prst="downArrow">
            <a:avLst>
              <a:gd name="adj1" fmla="val 56634"/>
              <a:gd name="adj2" fmla="val 56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Bayesian networks provide an efficient way to store a probabilistic model by exploiting (conditional) independence between variables.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Exact Inference (estimating conditional probabilities) is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to use approximate inference by sampling from the model.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Software libraries provide general inference engines.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7486F49-3F30-4D77-A275-2EDB6F9A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sz="2800" dirty="0"/>
              <a:t>(aka Belief Networks)</a:t>
            </a:r>
            <a:endParaRPr lang="en-US" dirty="0"/>
          </a:p>
        </p:txBody>
      </p:sp>
      <p:graphicFrame>
        <p:nvGraphicFramePr>
          <p:cNvPr id="5125" name="Rectangle 3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437623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 descr="dentist-network">
            <a:extLst>
              <a:ext uri="{FF2B5EF4-FFF2-40B4-BE49-F238E27FC236}">
                <a16:creationId xmlns:a16="http://schemas.microsoft.com/office/drawing/2014/main" id="{A3DDFAC5-83EF-481B-A327-2A44F7B1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8825" y="496448"/>
            <a:ext cx="3975122" cy="196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700" dirty="0"/>
              <a:t>A network with all random variables assigned represents a </a:t>
            </a:r>
            <a:r>
              <a:rPr lang="en-US" sz="2700" b="1" dirty="0"/>
              <a:t>state of the system</a:t>
            </a:r>
            <a:r>
              <a:rPr lang="en-US" sz="2700" dirty="0"/>
              <a:t>.</a:t>
            </a:r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4315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Complete independence</a:t>
                </a:r>
                <a:r>
                  <a:rPr lang="en-US" dirty="0"/>
                  <a:t>: no interactions between coin flips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FA5DFA2-DDB5-9253-7D69-1F1FEB1D94E9}"/>
              </a:ext>
            </a:extLst>
          </p:cNvPr>
          <p:cNvGrpSpPr/>
          <p:nvPr/>
        </p:nvGrpSpPr>
        <p:grpSpPr>
          <a:xfrm>
            <a:off x="2514600" y="3267473"/>
            <a:ext cx="4038600" cy="847327"/>
            <a:chOff x="2362200" y="3267473"/>
            <a:chExt cx="4038600" cy="847327"/>
          </a:xfrm>
        </p:grpSpPr>
        <p:sp>
          <p:nvSpPr>
            <p:cNvPr id="4" name="Oval 3"/>
            <p:cNvSpPr/>
            <p:nvPr/>
          </p:nvSpPr>
          <p:spPr>
            <a:xfrm>
              <a:off x="2362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1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65717" y="3267473"/>
              <a:ext cx="8559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F11A22D-8F4C-4E4C-63E6-25439BA3CAD5}"/>
              </a:ext>
            </a:extLst>
          </p:cNvPr>
          <p:cNvSpPr/>
          <p:nvPr/>
        </p:nvSpPr>
        <p:spPr>
          <a:xfrm>
            <a:off x="1676400" y="5410201"/>
            <a:ext cx="1752600" cy="592136"/>
          </a:xfrm>
          <a:prstGeom prst="wedgeRectCallout">
            <a:avLst>
              <a:gd name="adj1" fmla="val 37029"/>
              <a:gd name="adj2" fmla="val -735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 distribution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89B3C66-AD90-83E7-9CF8-E510C2F8CAE9}"/>
              </a:ext>
            </a:extLst>
          </p:cNvPr>
          <p:cNvSpPr/>
          <p:nvPr/>
        </p:nvSpPr>
        <p:spPr>
          <a:xfrm>
            <a:off x="5334000" y="5410200"/>
            <a:ext cx="2209800" cy="592136"/>
          </a:xfrm>
          <a:prstGeom prst="wedgeRectCallout">
            <a:avLst>
              <a:gd name="adj1" fmla="val -44010"/>
              <a:gd name="adj2" fmla="val -763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Marginal probability distributions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18902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Random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message class (spam or not spam)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presence or absence of words comprising the message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Words depend on the class, but they are modeled conditional independent of each other given the class (= no direct connection between words).</a:t>
                </a:r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1890220"/>
              </a:xfrm>
              <a:blipFill>
                <a:blip r:embed="rId3"/>
                <a:stretch>
                  <a:fillRect l="-696" t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2BB3921-C529-868F-F097-EF892DA59F7D}"/>
              </a:ext>
            </a:extLst>
          </p:cNvPr>
          <p:cNvGrpSpPr/>
          <p:nvPr/>
        </p:nvGrpSpPr>
        <p:grpSpPr>
          <a:xfrm>
            <a:off x="2514600" y="3584374"/>
            <a:ext cx="4114800" cy="2286000"/>
            <a:chOff x="2552700" y="4038600"/>
            <a:chExt cx="4114800" cy="2286000"/>
          </a:xfrm>
        </p:grpSpPr>
        <p:sp>
          <p:nvSpPr>
            <p:cNvPr id="4" name="Oval 3"/>
            <p:cNvSpPr/>
            <p:nvPr/>
          </p:nvSpPr>
          <p:spPr>
            <a:xfrm>
              <a:off x="2552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9243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981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56217" y="5450160"/>
              <a:ext cx="9629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29100" y="40386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4" idx="0"/>
            </p:cNvCxnSpPr>
            <p:nvPr/>
          </p:nvCxnSpPr>
          <p:spPr>
            <a:xfrm flipH="1">
              <a:off x="2895600" y="4623967"/>
              <a:ext cx="1433933" cy="1014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0"/>
            </p:cNvCxnSpPr>
            <p:nvPr/>
          </p:nvCxnSpPr>
          <p:spPr>
            <a:xfrm flipH="1">
              <a:off x="4267200" y="4724400"/>
              <a:ext cx="266700" cy="9144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6" idx="0"/>
            </p:cNvCxnSpPr>
            <p:nvPr/>
          </p:nvCxnSpPr>
          <p:spPr>
            <a:xfrm>
              <a:off x="4814467" y="4623967"/>
              <a:ext cx="1510133" cy="1014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/>
              <p:nvPr/>
            </p:nvSpPr>
            <p:spPr>
              <a:xfrm>
                <a:off x="628650" y="6199407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199407"/>
                <a:ext cx="788670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2205</Words>
  <Application>Microsoft Office PowerPoint</Application>
  <PresentationFormat>On-screen Show (4:3)</PresentationFormat>
  <Paragraphs>346</Paragraphs>
  <Slides>43</Slides>
  <Notes>32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ＭＳ Ｐゴシック</vt:lpstr>
      <vt:lpstr>Arial</vt:lpstr>
      <vt:lpstr>Calibri</vt:lpstr>
      <vt:lpstr>Calibri Light</vt:lpstr>
      <vt:lpstr>Cambria Math</vt:lpstr>
      <vt:lpstr>source sans pro</vt:lpstr>
      <vt:lpstr>Symbol</vt:lpstr>
      <vt:lpstr>Wingdings</vt:lpstr>
      <vt:lpstr>Office Theme</vt:lpstr>
      <vt:lpstr>Equation</vt:lpstr>
      <vt:lpstr>CS 5/7320  Artificial Intelligence    Probabilistic Reasoning AIMA Chapter 13</vt:lpstr>
      <vt:lpstr>Probability Theory Recap</vt:lpstr>
      <vt:lpstr>Contents</vt:lpstr>
      <vt:lpstr>Bayesian Networks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</vt:lpstr>
      <vt:lpstr>Parameters: Conditional probability tables</vt:lpstr>
      <vt:lpstr>Example: Burglar Alarm with CPTs</vt:lpstr>
      <vt:lpstr>The joint probability distribution</vt:lpstr>
      <vt:lpstr>Dependence</vt:lpstr>
      <vt:lpstr>Conditional independence</vt:lpstr>
      <vt:lpstr>Conditional independence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Exact Inference in BN</vt:lpstr>
      <vt:lpstr>Exact Inference</vt:lpstr>
      <vt:lpstr>Exact inference:   Example</vt:lpstr>
      <vt:lpstr>Exact inference:  Example</vt:lpstr>
      <vt:lpstr>Issues with Exact Inference in AI</vt:lpstr>
      <vt:lpstr>Approximate Inference in BN</vt:lpstr>
      <vt:lpstr>BN as a Generative Model</vt:lpstr>
      <vt:lpstr>Prior-Sample Algorithm to Create a Sample (Event)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the Joint Probability Distribution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 in Bayes Networks</vt:lpstr>
      <vt:lpstr>Gibbs Sampling: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Hahsler, Michael</cp:lastModifiedBy>
  <cp:revision>46</cp:revision>
  <dcterms:created xsi:type="dcterms:W3CDTF">2020-11-07T15:07:06Z</dcterms:created>
  <dcterms:modified xsi:type="dcterms:W3CDTF">2024-06-11T15:58:09Z</dcterms:modified>
</cp:coreProperties>
</file>