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71" r:id="rId3"/>
    <p:sldId id="372" r:id="rId4"/>
    <p:sldId id="367" r:id="rId5"/>
    <p:sldId id="369" r:id="rId6"/>
    <p:sldId id="260" r:id="rId7"/>
    <p:sldId id="261" r:id="rId8"/>
    <p:sldId id="366" r:id="rId9"/>
    <p:sldId id="355" r:id="rId10"/>
    <p:sldId id="360" r:id="rId11"/>
    <p:sldId id="324" r:id="rId12"/>
    <p:sldId id="300" r:id="rId13"/>
    <p:sldId id="325" r:id="rId14"/>
    <p:sldId id="3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21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A66AB-4E13-45E4-A78F-850A4110FE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F6169-AF8C-41D4-AA32-B395F657D917}">
      <dgm:prSet custT="1"/>
      <dgm:spPr/>
      <dgm:t>
        <a:bodyPr/>
        <a:lstStyle/>
        <a:p>
          <a:pPr algn="l"/>
          <a:r>
            <a:rPr lang="en-US" sz="2400" dirty="0"/>
            <a:t>Decision theory = </a:t>
          </a:r>
          <a:br>
            <a:rPr lang="en-US" sz="2400" dirty="0"/>
          </a:br>
          <a:r>
            <a:rPr lang="en-US" sz="2400" dirty="0"/>
            <a:t>            Probability theory </a:t>
          </a:r>
          <a:r>
            <a:rPr lang="en-US" sz="1200" dirty="0"/>
            <a:t>(evidence &amp; belief) </a:t>
          </a:r>
          <a:br>
            <a:rPr lang="en-US" sz="2400" dirty="0"/>
          </a:br>
          <a:r>
            <a:rPr lang="en-US" sz="2400" dirty="0"/>
            <a:t>                              +</a:t>
          </a:r>
          <a:br>
            <a:rPr lang="en-US" sz="2400" dirty="0"/>
          </a:br>
          <a:r>
            <a:rPr lang="en-US" sz="2400" dirty="0"/>
            <a:t>                   Utility theory   </a:t>
          </a:r>
          <a:r>
            <a:rPr lang="en-US" sz="1100" dirty="0"/>
            <a:t>(want)   </a:t>
          </a:r>
          <a:endParaRPr lang="en-US" sz="2400" dirty="0"/>
        </a:p>
      </dgm:t>
    </dgm:pt>
    <dgm:pt modelId="{39EE2D99-3E96-4FB9-89F1-A1AEB417283A}" type="parTrans" cxnId="{40732D54-86CE-4ED1-91AE-68A5EC4A2DB4}">
      <dgm:prSet/>
      <dgm:spPr/>
      <dgm:t>
        <a:bodyPr/>
        <a:lstStyle/>
        <a:p>
          <a:endParaRPr lang="en-US"/>
        </a:p>
      </dgm:t>
    </dgm:pt>
    <dgm:pt modelId="{8F487C6E-FE1C-458F-A3D4-158516ADB642}" type="sibTrans" cxnId="{40732D54-86CE-4ED1-91AE-68A5EC4A2DB4}">
      <dgm:prSet/>
      <dgm:spPr/>
      <dgm:t>
        <a:bodyPr/>
        <a:lstStyle/>
        <a:p>
          <a:endParaRPr lang="en-US"/>
        </a:p>
      </dgm:t>
    </dgm:pt>
    <dgm:pt modelId="{A5BFB635-7BC1-46FA-83AC-07ECAED4CA93}" type="pres">
      <dgm:prSet presAssocID="{EBFA66AB-4E13-45E4-A78F-850A4110FE58}" presName="linear" presStyleCnt="0">
        <dgm:presLayoutVars>
          <dgm:animLvl val="lvl"/>
          <dgm:resizeHandles val="exact"/>
        </dgm:presLayoutVars>
      </dgm:prSet>
      <dgm:spPr/>
    </dgm:pt>
    <dgm:pt modelId="{E03ED346-3F6C-4C54-AEDB-C2619BEA4A2D}" type="pres">
      <dgm:prSet presAssocID="{D83F6169-AF8C-41D4-AA32-B395F657D917}" presName="parentText" presStyleLbl="node1" presStyleIdx="0" presStyleCnt="1" custScaleX="60941" custLinFactNeighborX="11240" custLinFactNeighborY="-1256">
        <dgm:presLayoutVars>
          <dgm:chMax val="0"/>
          <dgm:bulletEnabled val="1"/>
        </dgm:presLayoutVars>
      </dgm:prSet>
      <dgm:spPr/>
    </dgm:pt>
  </dgm:ptLst>
  <dgm:cxnLst>
    <dgm:cxn modelId="{40732D54-86CE-4ED1-91AE-68A5EC4A2DB4}" srcId="{EBFA66AB-4E13-45E4-A78F-850A4110FE58}" destId="{D83F6169-AF8C-41D4-AA32-B395F657D917}" srcOrd="0" destOrd="0" parTransId="{39EE2D99-3E96-4FB9-89F1-A1AEB417283A}" sibTransId="{8F487C6E-FE1C-458F-A3D4-158516ADB642}"/>
    <dgm:cxn modelId="{EF804998-E1EA-4448-942C-C34424412F6B}" type="presOf" srcId="{EBFA66AB-4E13-45E4-A78F-850A4110FE58}" destId="{A5BFB635-7BC1-46FA-83AC-07ECAED4CA93}" srcOrd="0" destOrd="0" presId="urn:microsoft.com/office/officeart/2005/8/layout/vList2"/>
    <dgm:cxn modelId="{318CF1CB-21DA-4E82-A9C2-14EE5D97447A}" type="presOf" srcId="{D83F6169-AF8C-41D4-AA32-B395F657D917}" destId="{E03ED346-3F6C-4C54-AEDB-C2619BEA4A2D}" srcOrd="0" destOrd="0" presId="urn:microsoft.com/office/officeart/2005/8/layout/vList2"/>
    <dgm:cxn modelId="{F5AB0982-9263-4316-937F-0688B6B74167}" type="presParOf" srcId="{A5BFB635-7BC1-46FA-83AC-07ECAED4CA93}" destId="{E03ED346-3F6C-4C54-AEDB-C2619BEA4A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782EE5-D5A5-41AB-82D5-FCD2F6B947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6BB2FF-C906-4E22-A6EC-233212A62950}">
      <dgm:prSet custT="1"/>
      <dgm:spPr/>
      <dgm:t>
        <a:bodyPr/>
        <a:lstStyle/>
        <a:p>
          <a:r>
            <a:rPr lang="en-US" sz="1600" dirty="0"/>
            <a:t>Decision networks are an extension of Bayes nets that add actions and utility to compactly specify the joint probability.</a:t>
          </a:r>
          <a:br>
            <a:rPr lang="en-US" sz="1600" dirty="0"/>
          </a:br>
          <a:br>
            <a:rPr lang="en-US" sz="1600" dirty="0"/>
          </a:br>
          <a:r>
            <a:rPr lang="en-US" sz="1600" dirty="0"/>
            <a:t>The network is used to calculate the expected utility of actions.</a:t>
          </a:r>
        </a:p>
      </dgm:t>
    </dgm:pt>
    <dgm:pt modelId="{3C707E6B-0E6D-4087-A105-339E8A3A8C4E}" type="parTrans" cxnId="{DFA7599E-4220-4E8E-992F-244CC91DE7DB}">
      <dgm:prSet/>
      <dgm:spPr/>
      <dgm:t>
        <a:bodyPr/>
        <a:lstStyle/>
        <a:p>
          <a:endParaRPr lang="en-US" sz="2800"/>
        </a:p>
      </dgm:t>
    </dgm:pt>
    <dgm:pt modelId="{FF7E560D-B2C8-4DD8-AEB5-56CD45ED21ED}" type="sibTrans" cxnId="{DFA7599E-4220-4E8E-992F-244CC91DE7DB}">
      <dgm:prSet/>
      <dgm:spPr/>
      <dgm:t>
        <a:bodyPr/>
        <a:lstStyle/>
        <a:p>
          <a:endParaRPr lang="en-US" sz="2800"/>
        </a:p>
      </dgm:t>
    </dgm:pt>
    <dgm:pt modelId="{776FEDDB-1174-4464-B2E4-FA739D5B959F}">
      <dgm:prSet custT="1"/>
      <dgm:spPr/>
      <dgm:t>
        <a:bodyPr/>
        <a:lstStyle/>
        <a:p>
          <a:r>
            <a:rPr lang="en-US" sz="1600" dirty="0"/>
            <a:t>Decision networks can be used to make simple repeated  decisions in a stochastic, partially observable, and episodic environment.</a:t>
          </a:r>
        </a:p>
      </dgm:t>
    </dgm:pt>
    <dgm:pt modelId="{5B489C86-A9EF-4A6B-AE85-4A43C5C7BEED}" type="parTrans" cxnId="{EE8FAA37-8287-4532-B476-0250AE80FD14}">
      <dgm:prSet/>
      <dgm:spPr/>
      <dgm:t>
        <a:bodyPr/>
        <a:lstStyle/>
        <a:p>
          <a:endParaRPr lang="en-US" sz="2800"/>
        </a:p>
      </dgm:t>
    </dgm:pt>
    <dgm:pt modelId="{B876186D-7845-4A3C-AA0E-D6B6D5C0221E}" type="sibTrans" cxnId="{EE8FAA37-8287-4532-B476-0250AE80FD14}">
      <dgm:prSet/>
      <dgm:spPr/>
      <dgm:t>
        <a:bodyPr/>
        <a:lstStyle/>
        <a:p>
          <a:endParaRPr lang="en-US" sz="2800"/>
        </a:p>
      </dgm:t>
    </dgm:pt>
    <dgm:pt modelId="{7CF44FC0-F424-477B-B429-4FE89D17C20E}">
      <dgm:prSet custT="1"/>
      <dgm:spPr/>
      <dgm:t>
        <a:bodyPr/>
        <a:lstStyle/>
        <a:p>
          <a:r>
            <a:rPr lang="en-US" sz="1600" b="1" dirty="0"/>
            <a:t>Sequential decision-making </a:t>
          </a:r>
          <a:r>
            <a:rPr lang="en-US" sz="1600" dirty="0"/>
            <a:t>deals with decisions that influence each other and are made over time. This is a more complex decision problem and needs different methods like</a:t>
          </a:r>
          <a:br>
            <a:rPr lang="en-US" sz="1600" dirty="0"/>
          </a:br>
          <a:r>
            <a:rPr lang="en-US" sz="1600" b="1" dirty="0"/>
            <a:t>Markov Decision Processes.</a:t>
          </a:r>
        </a:p>
      </dgm:t>
    </dgm:pt>
    <dgm:pt modelId="{A9A9C7A1-9734-4BDC-9AB0-51F10AD91B43}" type="parTrans" cxnId="{9A25E951-8ADB-42FC-917D-4E56F2D37112}">
      <dgm:prSet/>
      <dgm:spPr/>
      <dgm:t>
        <a:bodyPr/>
        <a:lstStyle/>
        <a:p>
          <a:endParaRPr lang="en-US" sz="2800"/>
        </a:p>
      </dgm:t>
    </dgm:pt>
    <dgm:pt modelId="{B95CE5A9-E3F2-443F-8E1F-05D96776E1CC}" type="sibTrans" cxnId="{9A25E951-8ADB-42FC-917D-4E56F2D37112}">
      <dgm:prSet/>
      <dgm:spPr/>
      <dgm:t>
        <a:bodyPr/>
        <a:lstStyle/>
        <a:p>
          <a:endParaRPr lang="en-US" sz="2800"/>
        </a:p>
      </dgm:t>
    </dgm:pt>
    <dgm:pt modelId="{BE4947EE-8CC4-4A3E-9518-7945ED35C8DE}" type="pres">
      <dgm:prSet presAssocID="{10782EE5-D5A5-41AB-82D5-FCD2F6B9477D}" presName="root" presStyleCnt="0">
        <dgm:presLayoutVars>
          <dgm:dir/>
          <dgm:resizeHandles val="exact"/>
        </dgm:presLayoutVars>
      </dgm:prSet>
      <dgm:spPr/>
    </dgm:pt>
    <dgm:pt modelId="{F0210FC4-A063-458C-AD61-1ACDD2FAE405}" type="pres">
      <dgm:prSet presAssocID="{10782EE5-D5A5-41AB-82D5-FCD2F6B9477D}" presName="container" presStyleCnt="0">
        <dgm:presLayoutVars>
          <dgm:dir/>
          <dgm:resizeHandles val="exact"/>
        </dgm:presLayoutVars>
      </dgm:prSet>
      <dgm:spPr/>
    </dgm:pt>
    <dgm:pt modelId="{4260C87F-9DED-4C62-AEFE-22C92EC92BF9}" type="pres">
      <dgm:prSet presAssocID="{C26BB2FF-C906-4E22-A6EC-233212A62950}" presName="compNode" presStyleCnt="0"/>
      <dgm:spPr/>
    </dgm:pt>
    <dgm:pt modelId="{AA67B062-59FB-4666-9440-307F0BFC5AFD}" type="pres">
      <dgm:prSet presAssocID="{C26BB2FF-C906-4E22-A6EC-233212A62950}" presName="iconBgRect" presStyleLbl="bgShp" presStyleIdx="0" presStyleCnt="3"/>
      <dgm:spPr/>
    </dgm:pt>
    <dgm:pt modelId="{589AA065-D3D8-42B1-82BE-1EA9E28FD559}" type="pres">
      <dgm:prSet presAssocID="{C26BB2FF-C906-4E22-A6EC-233212A629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 with solid fill"/>
        </a:ext>
      </dgm:extLst>
    </dgm:pt>
    <dgm:pt modelId="{53E164E0-8775-441C-A8F4-37838D198579}" type="pres">
      <dgm:prSet presAssocID="{C26BB2FF-C906-4E22-A6EC-233212A62950}" presName="spaceRect" presStyleCnt="0"/>
      <dgm:spPr/>
    </dgm:pt>
    <dgm:pt modelId="{D6A9BC1F-0B50-4E5D-BCFF-97CE49884BFB}" type="pres">
      <dgm:prSet presAssocID="{C26BB2FF-C906-4E22-A6EC-233212A62950}" presName="textRect" presStyleLbl="revTx" presStyleIdx="0" presStyleCnt="3">
        <dgm:presLayoutVars>
          <dgm:chMax val="1"/>
          <dgm:chPref val="1"/>
        </dgm:presLayoutVars>
      </dgm:prSet>
      <dgm:spPr/>
    </dgm:pt>
    <dgm:pt modelId="{8523E156-AEB0-4B0B-8118-A6541FB341A9}" type="pres">
      <dgm:prSet presAssocID="{FF7E560D-B2C8-4DD8-AEB5-56CD45ED21ED}" presName="sibTrans" presStyleLbl="sibTrans2D1" presStyleIdx="0" presStyleCnt="0"/>
      <dgm:spPr/>
    </dgm:pt>
    <dgm:pt modelId="{270782BB-6639-4408-92A9-0A6A9FC5DCE1}" type="pres">
      <dgm:prSet presAssocID="{776FEDDB-1174-4464-B2E4-FA739D5B959F}" presName="compNode" presStyleCnt="0"/>
      <dgm:spPr/>
    </dgm:pt>
    <dgm:pt modelId="{274D01AF-7E1D-4F6B-B7CE-84ABA9C40DDF}" type="pres">
      <dgm:prSet presAssocID="{776FEDDB-1174-4464-B2E4-FA739D5B959F}" presName="iconBgRect" presStyleLbl="bgShp" presStyleIdx="1" presStyleCnt="3"/>
      <dgm:spPr/>
    </dgm:pt>
    <dgm:pt modelId="{27B4153F-65A2-4402-B7B7-3CA54064BEA4}" type="pres">
      <dgm:prSet presAssocID="{776FEDDB-1174-4464-B2E4-FA739D5B95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In Road with solid fill"/>
        </a:ext>
      </dgm:extLst>
    </dgm:pt>
    <dgm:pt modelId="{F2F4A61C-4ADF-426E-9771-58DBA3FD43E9}" type="pres">
      <dgm:prSet presAssocID="{776FEDDB-1174-4464-B2E4-FA739D5B959F}" presName="spaceRect" presStyleCnt="0"/>
      <dgm:spPr/>
    </dgm:pt>
    <dgm:pt modelId="{D4CF207E-0781-4174-8817-8129243397D4}" type="pres">
      <dgm:prSet presAssocID="{776FEDDB-1174-4464-B2E4-FA739D5B959F}" presName="textRect" presStyleLbl="revTx" presStyleIdx="1" presStyleCnt="3">
        <dgm:presLayoutVars>
          <dgm:chMax val="1"/>
          <dgm:chPref val="1"/>
        </dgm:presLayoutVars>
      </dgm:prSet>
      <dgm:spPr/>
    </dgm:pt>
    <dgm:pt modelId="{EE3396AA-22E1-45A9-BB47-15DADB68FCAB}" type="pres">
      <dgm:prSet presAssocID="{B876186D-7845-4A3C-AA0E-D6B6D5C0221E}" presName="sibTrans" presStyleLbl="sibTrans2D1" presStyleIdx="0" presStyleCnt="0"/>
      <dgm:spPr/>
    </dgm:pt>
    <dgm:pt modelId="{8D9AEBE1-21A5-4C5E-98F9-BC3A98BAEDEB}" type="pres">
      <dgm:prSet presAssocID="{7CF44FC0-F424-477B-B429-4FE89D17C20E}" presName="compNode" presStyleCnt="0"/>
      <dgm:spPr/>
    </dgm:pt>
    <dgm:pt modelId="{4C50F3B8-31AB-4A97-9BFF-CA0E37AA3BBA}" type="pres">
      <dgm:prSet presAssocID="{7CF44FC0-F424-477B-B429-4FE89D17C20E}" presName="iconBgRect" presStyleLbl="bgShp" presStyleIdx="2" presStyleCnt="3"/>
      <dgm:spPr/>
    </dgm:pt>
    <dgm:pt modelId="{B82EE8DA-9D8D-4F96-9A16-764DFBC82143}" type="pres">
      <dgm:prSet presAssocID="{7CF44FC0-F424-477B-B429-4FE89D17C2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A096303-8DF8-46A8-9B2F-A1F83547D41F}" type="pres">
      <dgm:prSet presAssocID="{7CF44FC0-F424-477B-B429-4FE89D17C20E}" presName="spaceRect" presStyleCnt="0"/>
      <dgm:spPr/>
    </dgm:pt>
    <dgm:pt modelId="{6BCC4ED8-8CEB-4F93-8A37-E489BBF69936}" type="pres">
      <dgm:prSet presAssocID="{7CF44FC0-F424-477B-B429-4FE89D17C20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332F2B-8537-455E-84AD-42150FD430FB}" type="presOf" srcId="{FF7E560D-B2C8-4DD8-AEB5-56CD45ED21ED}" destId="{8523E156-AEB0-4B0B-8118-A6541FB341A9}" srcOrd="0" destOrd="0" presId="urn:microsoft.com/office/officeart/2018/2/layout/IconCircleList"/>
    <dgm:cxn modelId="{91A5A034-6B0E-4F90-B5F8-085D710C8516}" type="presOf" srcId="{10782EE5-D5A5-41AB-82D5-FCD2F6B9477D}" destId="{BE4947EE-8CC4-4A3E-9518-7945ED35C8DE}" srcOrd="0" destOrd="0" presId="urn:microsoft.com/office/officeart/2018/2/layout/IconCircleList"/>
    <dgm:cxn modelId="{EE8FAA37-8287-4532-B476-0250AE80FD14}" srcId="{10782EE5-D5A5-41AB-82D5-FCD2F6B9477D}" destId="{776FEDDB-1174-4464-B2E4-FA739D5B959F}" srcOrd="1" destOrd="0" parTransId="{5B489C86-A9EF-4A6B-AE85-4A43C5C7BEED}" sibTransId="{B876186D-7845-4A3C-AA0E-D6B6D5C0221E}"/>
    <dgm:cxn modelId="{758E053F-61AD-4891-A8EE-B37CA8DA21F4}" type="presOf" srcId="{B876186D-7845-4A3C-AA0E-D6B6D5C0221E}" destId="{EE3396AA-22E1-45A9-BB47-15DADB68FCAB}" srcOrd="0" destOrd="0" presId="urn:microsoft.com/office/officeart/2018/2/layout/IconCircleList"/>
    <dgm:cxn modelId="{9A25E951-8ADB-42FC-917D-4E56F2D37112}" srcId="{10782EE5-D5A5-41AB-82D5-FCD2F6B9477D}" destId="{7CF44FC0-F424-477B-B429-4FE89D17C20E}" srcOrd="2" destOrd="0" parTransId="{A9A9C7A1-9734-4BDC-9AB0-51F10AD91B43}" sibTransId="{B95CE5A9-E3F2-443F-8E1F-05D96776E1CC}"/>
    <dgm:cxn modelId="{EFF28174-CA0F-4B6C-9595-63750AFEF830}" type="presOf" srcId="{776FEDDB-1174-4464-B2E4-FA739D5B959F}" destId="{D4CF207E-0781-4174-8817-8129243397D4}" srcOrd="0" destOrd="0" presId="urn:microsoft.com/office/officeart/2018/2/layout/IconCircleList"/>
    <dgm:cxn modelId="{6444CA9C-1105-4192-A711-E177BBABE3D0}" type="presOf" srcId="{7CF44FC0-F424-477B-B429-4FE89D17C20E}" destId="{6BCC4ED8-8CEB-4F93-8A37-E489BBF69936}" srcOrd="0" destOrd="0" presId="urn:microsoft.com/office/officeart/2018/2/layout/IconCircleList"/>
    <dgm:cxn modelId="{DFA7599E-4220-4E8E-992F-244CC91DE7DB}" srcId="{10782EE5-D5A5-41AB-82D5-FCD2F6B9477D}" destId="{C26BB2FF-C906-4E22-A6EC-233212A62950}" srcOrd="0" destOrd="0" parTransId="{3C707E6B-0E6D-4087-A105-339E8A3A8C4E}" sibTransId="{FF7E560D-B2C8-4DD8-AEB5-56CD45ED21ED}"/>
    <dgm:cxn modelId="{F172E4BD-181E-4964-A779-DBE89DCE2982}" type="presOf" srcId="{C26BB2FF-C906-4E22-A6EC-233212A62950}" destId="{D6A9BC1F-0B50-4E5D-BCFF-97CE49884BFB}" srcOrd="0" destOrd="0" presId="urn:microsoft.com/office/officeart/2018/2/layout/IconCircleList"/>
    <dgm:cxn modelId="{441F8B76-D804-4069-B36A-5FDAE538ED06}" type="presParOf" srcId="{BE4947EE-8CC4-4A3E-9518-7945ED35C8DE}" destId="{F0210FC4-A063-458C-AD61-1ACDD2FAE405}" srcOrd="0" destOrd="0" presId="urn:microsoft.com/office/officeart/2018/2/layout/IconCircleList"/>
    <dgm:cxn modelId="{8E621413-7FB4-4EA8-B2F1-4333E31945AE}" type="presParOf" srcId="{F0210FC4-A063-458C-AD61-1ACDD2FAE405}" destId="{4260C87F-9DED-4C62-AEFE-22C92EC92BF9}" srcOrd="0" destOrd="0" presId="urn:microsoft.com/office/officeart/2018/2/layout/IconCircleList"/>
    <dgm:cxn modelId="{B259A17B-8233-4AD7-A8CC-435B7EEA741F}" type="presParOf" srcId="{4260C87F-9DED-4C62-AEFE-22C92EC92BF9}" destId="{AA67B062-59FB-4666-9440-307F0BFC5AFD}" srcOrd="0" destOrd="0" presId="urn:microsoft.com/office/officeart/2018/2/layout/IconCircleList"/>
    <dgm:cxn modelId="{4E9E0AE8-1C3B-47AF-AB5C-D714E47E508E}" type="presParOf" srcId="{4260C87F-9DED-4C62-AEFE-22C92EC92BF9}" destId="{589AA065-D3D8-42B1-82BE-1EA9E28FD559}" srcOrd="1" destOrd="0" presId="urn:microsoft.com/office/officeart/2018/2/layout/IconCircleList"/>
    <dgm:cxn modelId="{DA10D985-779C-46AD-B9A7-66EEAC1468F8}" type="presParOf" srcId="{4260C87F-9DED-4C62-AEFE-22C92EC92BF9}" destId="{53E164E0-8775-441C-A8F4-37838D198579}" srcOrd="2" destOrd="0" presId="urn:microsoft.com/office/officeart/2018/2/layout/IconCircleList"/>
    <dgm:cxn modelId="{BEAEC25B-858E-48A6-8DC5-33B9342AA240}" type="presParOf" srcId="{4260C87F-9DED-4C62-AEFE-22C92EC92BF9}" destId="{D6A9BC1F-0B50-4E5D-BCFF-97CE49884BFB}" srcOrd="3" destOrd="0" presId="urn:microsoft.com/office/officeart/2018/2/layout/IconCircleList"/>
    <dgm:cxn modelId="{2FF62A1D-3A74-42E6-9607-41B820CAB33C}" type="presParOf" srcId="{F0210FC4-A063-458C-AD61-1ACDD2FAE405}" destId="{8523E156-AEB0-4B0B-8118-A6541FB341A9}" srcOrd="1" destOrd="0" presId="urn:microsoft.com/office/officeart/2018/2/layout/IconCircleList"/>
    <dgm:cxn modelId="{C8BAE0E4-D833-4C8C-9C57-4BF8A94F54F4}" type="presParOf" srcId="{F0210FC4-A063-458C-AD61-1ACDD2FAE405}" destId="{270782BB-6639-4408-92A9-0A6A9FC5DCE1}" srcOrd="2" destOrd="0" presId="urn:microsoft.com/office/officeart/2018/2/layout/IconCircleList"/>
    <dgm:cxn modelId="{491F4274-0A93-4A2F-9CC8-75D08322FA37}" type="presParOf" srcId="{270782BB-6639-4408-92A9-0A6A9FC5DCE1}" destId="{274D01AF-7E1D-4F6B-B7CE-84ABA9C40DDF}" srcOrd="0" destOrd="0" presId="urn:microsoft.com/office/officeart/2018/2/layout/IconCircleList"/>
    <dgm:cxn modelId="{5C8BB3B5-D82B-49B5-8A8C-A0581B1A71B7}" type="presParOf" srcId="{270782BB-6639-4408-92A9-0A6A9FC5DCE1}" destId="{27B4153F-65A2-4402-B7B7-3CA54064BEA4}" srcOrd="1" destOrd="0" presId="urn:microsoft.com/office/officeart/2018/2/layout/IconCircleList"/>
    <dgm:cxn modelId="{04A2B54D-5165-4EBC-BAA1-768E564A67D4}" type="presParOf" srcId="{270782BB-6639-4408-92A9-0A6A9FC5DCE1}" destId="{F2F4A61C-4ADF-426E-9771-58DBA3FD43E9}" srcOrd="2" destOrd="0" presId="urn:microsoft.com/office/officeart/2018/2/layout/IconCircleList"/>
    <dgm:cxn modelId="{27B79646-1B88-4553-91BD-4EF185737EC7}" type="presParOf" srcId="{270782BB-6639-4408-92A9-0A6A9FC5DCE1}" destId="{D4CF207E-0781-4174-8817-8129243397D4}" srcOrd="3" destOrd="0" presId="urn:microsoft.com/office/officeart/2018/2/layout/IconCircleList"/>
    <dgm:cxn modelId="{1A3B42BF-A3F6-4DE1-8AC1-42995B787DD7}" type="presParOf" srcId="{F0210FC4-A063-458C-AD61-1ACDD2FAE405}" destId="{EE3396AA-22E1-45A9-BB47-15DADB68FCAB}" srcOrd="3" destOrd="0" presId="urn:microsoft.com/office/officeart/2018/2/layout/IconCircleList"/>
    <dgm:cxn modelId="{E1979801-F7B2-4F67-92B9-74ADA01F22AC}" type="presParOf" srcId="{F0210FC4-A063-458C-AD61-1ACDD2FAE405}" destId="{8D9AEBE1-21A5-4C5E-98F9-BC3A98BAEDEB}" srcOrd="4" destOrd="0" presId="urn:microsoft.com/office/officeart/2018/2/layout/IconCircleList"/>
    <dgm:cxn modelId="{AF1C804A-DE5A-414B-BF34-E63F17AFC18B}" type="presParOf" srcId="{8D9AEBE1-21A5-4C5E-98F9-BC3A98BAEDEB}" destId="{4C50F3B8-31AB-4A97-9BFF-CA0E37AA3BBA}" srcOrd="0" destOrd="0" presId="urn:microsoft.com/office/officeart/2018/2/layout/IconCircleList"/>
    <dgm:cxn modelId="{1BB01301-6BDF-4F6B-84CB-2D21E45FFB89}" type="presParOf" srcId="{8D9AEBE1-21A5-4C5E-98F9-BC3A98BAEDEB}" destId="{B82EE8DA-9D8D-4F96-9A16-764DFBC82143}" srcOrd="1" destOrd="0" presId="urn:microsoft.com/office/officeart/2018/2/layout/IconCircleList"/>
    <dgm:cxn modelId="{1ADBA15E-2152-4E58-B4BA-E69DAB597EB9}" type="presParOf" srcId="{8D9AEBE1-21A5-4C5E-98F9-BC3A98BAEDEB}" destId="{0A096303-8DF8-46A8-9B2F-A1F83547D41F}" srcOrd="2" destOrd="0" presId="urn:microsoft.com/office/officeart/2018/2/layout/IconCircleList"/>
    <dgm:cxn modelId="{A66CDC30-E5F4-4DEF-A5DC-1F7390C27253}" type="presParOf" srcId="{8D9AEBE1-21A5-4C5E-98F9-BC3A98BAEDEB}" destId="{6BCC4ED8-8CEB-4F93-8A37-E489BBF6993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ED346-3F6C-4C54-AEDB-C2619BEA4A2D}">
      <dsp:nvSpPr>
        <dsp:cNvPr id="0" name=""/>
        <dsp:cNvSpPr/>
      </dsp:nvSpPr>
      <dsp:spPr>
        <a:xfrm>
          <a:off x="2514254" y="551584"/>
          <a:ext cx="4979645" cy="1711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Decision theory = </a:t>
          </a:r>
          <a:br>
            <a:rPr lang="en-US" sz="2400" kern="1200" dirty="0"/>
          </a:br>
          <a:r>
            <a:rPr lang="en-US" sz="2400" kern="1200" dirty="0"/>
            <a:t>            Probability theory </a:t>
          </a:r>
          <a:r>
            <a:rPr lang="en-US" sz="1200" kern="1200" dirty="0"/>
            <a:t>(evidence &amp; belief) </a:t>
          </a:r>
          <a:br>
            <a:rPr lang="en-US" sz="2400" kern="1200" dirty="0"/>
          </a:br>
          <a:r>
            <a:rPr lang="en-US" sz="2400" kern="1200" dirty="0"/>
            <a:t>                              +</a:t>
          </a:r>
          <a:br>
            <a:rPr lang="en-US" sz="2400" kern="1200" dirty="0"/>
          </a:br>
          <a:r>
            <a:rPr lang="en-US" sz="2400" kern="1200" dirty="0"/>
            <a:t>                   Utility theory   </a:t>
          </a:r>
          <a:r>
            <a:rPr lang="en-US" sz="1100" kern="1200" dirty="0"/>
            <a:t>(want)   </a:t>
          </a:r>
          <a:endParaRPr lang="en-US" sz="2400" kern="1200" dirty="0"/>
        </a:p>
      </dsp:txBody>
      <dsp:txXfrm>
        <a:off x="2597784" y="635114"/>
        <a:ext cx="4812585" cy="1544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7B062-59FB-4666-9440-307F0BFC5AFD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AA065-D3D8-42B1-82BE-1EA9E28FD559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9BC1F-0B50-4E5D-BCFF-97CE49884BFB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Decision networks are an extension of Bayes nets that add actions and utility to compactly specify the joint probability.</a:t>
          </a:r>
          <a:br>
            <a:rPr lang="en-US" sz="1600" kern="1200" dirty="0"/>
          </a:br>
          <a:br>
            <a:rPr lang="en-US" sz="1600" kern="1200" dirty="0"/>
          </a:br>
          <a:r>
            <a:rPr lang="en-US" sz="1600" kern="1200" dirty="0"/>
            <a:t>The network is used to calculate the expected utility of actions.</a:t>
          </a:r>
        </a:p>
      </dsp:txBody>
      <dsp:txXfrm>
        <a:off x="1172126" y="1727046"/>
        <a:ext cx="2114937" cy="897246"/>
      </dsp:txXfrm>
    </dsp:sp>
    <dsp:sp modelId="{274D01AF-7E1D-4F6B-B7CE-84ABA9C40DDF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4153F-65A2-4402-B7B7-3CA54064BEA4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F207E-0781-4174-8817-8129243397D4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Decision networks can be used to make simple repeated  decisions in a stochastic, partially observable, and episodic environment.</a:t>
          </a:r>
        </a:p>
      </dsp:txBody>
      <dsp:txXfrm>
        <a:off x="4745088" y="1727046"/>
        <a:ext cx="2114937" cy="897246"/>
      </dsp:txXfrm>
    </dsp:sp>
    <dsp:sp modelId="{4C50F3B8-31AB-4A97-9BFF-CA0E37AA3BBA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E8DA-9D8D-4F96-9A16-764DFBC82143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C4ED8-8CEB-4F93-8A37-E489BBF69936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Sequential decision-making </a:t>
          </a:r>
          <a:r>
            <a:rPr lang="en-US" sz="1600" kern="1200" dirty="0"/>
            <a:t>deals with decisions that influence each other and are made over time. This is a more complex decision problem and needs different methods like</a:t>
          </a:r>
          <a:br>
            <a:rPr lang="en-US" sz="1600" kern="1200" dirty="0"/>
          </a:br>
          <a:r>
            <a:rPr lang="en-US" sz="1600" b="1" kern="1200" dirty="0"/>
            <a:t>Markov Decision Processes.</a:t>
          </a:r>
        </a:p>
      </dsp:txBody>
      <dsp:txXfrm>
        <a:off x="8318049" y="1727046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B1A35-FCF7-4D0C-AE83-400D2425691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B403C-2C5F-49E9-8B82-2DC3ACA2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7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8</a:t>
            </a:fld>
            <a:endParaRPr 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9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10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2DC8-6013-440E-A5C3-9A28A4C31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73193-ECE1-4D97-9D5C-5036A64B0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65869-DF42-4FAE-993E-E44C6DE9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2495C-51B2-430B-AA12-C567EC90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C6E8-C22D-4900-923F-D2899225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3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4708-3103-4594-B9F3-953A947C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4D6F-89A2-496D-9449-125DFEDD3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FD702-F0EE-4086-BAB9-341F84A9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482C-54DA-4568-A790-82F65FE9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132D-AA0F-4C1C-8F2C-1EB562CD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087AC-A253-419E-AEF5-F63D86FC1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A933E-C826-4145-80CE-26D4BF1DC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60795-FABE-4BEF-947E-89048982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C514-6916-4E63-BB98-EC06B4B9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3ED6-5264-423C-859C-8143B66F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9A4F-1ADC-470E-B3F3-DE7816AC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372D-B767-499F-A6A4-42CFBA00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575F3-5C6E-4203-998B-117F9FBB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E037-345E-4353-AECB-D63957C5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2ED5-7756-496C-AAD1-5B94F9DF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7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5478-43B2-4DFF-A93A-3B982AB8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C41C3-4F75-4F38-BB44-F955186F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3AE88-53DE-46D3-B5F4-4073EA40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83A1-9ADD-4DA6-9A68-2C28A665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4B83-0616-4450-A1F2-106F5895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9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D975-1924-43F9-97AD-3F5E1679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C8E0-8840-4C07-9DFF-C3B0A26E7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E872D-F004-4C7A-93A5-B831FAA80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8D361-F175-4D6B-99F6-38CF7CF9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2681F-EB7C-4EED-A5F6-1C3D15CB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D1535-2DEB-4094-9D11-3C4C40DA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9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34CC-AAE6-44EF-A7B8-A79310A6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9D4E0-5A0C-4B20-877F-D3965DB3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143D6-6CFA-4725-A599-C5DE208E3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ACA74-615F-4D29-A28B-5624260CF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32056-878F-4889-A402-3D711ABF5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36A5D-23C0-4A04-863D-64C9FB3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30184-0B50-413E-B583-EA32B599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CB51E-415D-41DD-9AAD-036E8464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837C-E113-4255-AE8F-EE598092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83116-E1D0-4E8C-906C-6CA1AD6E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DD229-DADE-42AF-9A03-100066E1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70A57-2681-4717-90B5-A42A3882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9B99B-15ED-43B9-A76D-0A21BD8A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D4F5B-BC87-4DA5-901E-7C26198B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F5E8-69AA-4001-A581-08933E60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F062-57DF-4787-AA7C-463180E9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FB43-7A40-41C0-9AE5-AAEA93E8F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C495-CE35-4694-A043-460B7E9BC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0D10-9C0B-41D3-B6D2-728B3FED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72D48-D426-44BB-8207-BC98C6F5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BE1CB-80F2-46EB-AF5D-7154C60D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0E47-7EA9-4FC5-A34B-B4217729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70FFE-6F5B-494F-9F82-943A5B65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FC19E-5FCC-47CA-B8C3-7AE76DE76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4B57C-D120-44FC-8668-23054E84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09498-B00F-4353-A5E2-76100351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62925-6248-44B7-8434-6E8BB220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E73F7-E8B3-476D-9186-BF2A9A10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BE506-06D9-4E31-846B-7B5426A88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E40C-9BA5-4DE7-B038-FE1B1BBF7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CD98-EF2C-4EFD-A320-0FD1E700AB3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1916-3AFF-4C06-8F80-5AA7FB1A9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F873-DD38-40FC-8BBF-FA0D24BE2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38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22.png"/><Relationship Id="rId17" Type="http://schemas.openxmlformats.org/officeDocument/2006/relationships/image" Target="../media/image34.png"/><Relationship Id="rId2" Type="http://schemas.openxmlformats.org/officeDocument/2006/relationships/tags" Target="../tags/tag2.xml"/><Relationship Id="rId16" Type="http://schemas.openxmlformats.org/officeDocument/2006/relationships/image" Target="../media/image260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7.png"/><Relationship Id="rId5" Type="http://schemas.openxmlformats.org/officeDocument/2006/relationships/tags" Target="../tags/tag5.xml"/><Relationship Id="rId15" Type="http://schemas.openxmlformats.org/officeDocument/2006/relationships/image" Target="../media/image40.png"/><Relationship Id="rId10" Type="http://schemas.openxmlformats.org/officeDocument/2006/relationships/image" Target="../media/image36.png"/><Relationship Id="rId4" Type="http://schemas.openxmlformats.org/officeDocument/2006/relationships/tags" Target="../tags/tag4.xml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50.png"/><Relationship Id="rId3" Type="http://schemas.openxmlformats.org/officeDocument/2006/relationships/tags" Target="../tags/tag8.xm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8.png"/><Relationship Id="rId5" Type="http://schemas.openxmlformats.org/officeDocument/2006/relationships/tags" Target="../tags/tag10.xml"/><Relationship Id="rId15" Type="http://schemas.openxmlformats.org/officeDocument/2006/relationships/image" Target="../media/image400.png"/><Relationship Id="rId10" Type="http://schemas.openxmlformats.org/officeDocument/2006/relationships/image" Target="../media/image47.png"/><Relationship Id="rId4" Type="http://schemas.openxmlformats.org/officeDocument/2006/relationships/tags" Target="../tags/tag9.xml"/><Relationship Id="rId9" Type="http://schemas.openxmlformats.org/officeDocument/2006/relationships/image" Target="../media/image340.png"/><Relationship Id="rId1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4.png"/><Relationship Id="rId5" Type="http://schemas.openxmlformats.org/officeDocument/2006/relationships/image" Target="../media/image21.png"/><Relationship Id="rId10" Type="http://schemas.openxmlformats.org/officeDocument/2006/relationships/image" Target="../media/image3.png"/><Relationship Id="rId4" Type="http://schemas.openxmlformats.org/officeDocument/2006/relationships/image" Target="../media/image19.sv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i.berkeley.edu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prove Your Decision-Making, Improve Your Leadership – Merit ...">
            <a:extLst>
              <a:ext uri="{FF2B5EF4-FFF2-40B4-BE49-F238E27FC236}">
                <a16:creationId xmlns:a16="http://schemas.microsoft.com/office/drawing/2014/main" id="{AA5C85F2-0790-4F64-ADC8-31BBA3666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96"/>
          <a:stretch/>
        </p:blipFill>
        <p:spPr bwMode="auto">
          <a:xfrm>
            <a:off x="5038282" y="410620"/>
            <a:ext cx="7215097" cy="5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1CAAD-275E-4803-9D12-85C93EFB0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707084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/>
              <a:t>CS 5/7320 </a:t>
            </a:r>
            <a:br>
              <a:rPr lang="en-US" sz="3600" b="1" dirty="0"/>
            </a:br>
            <a:r>
              <a:rPr lang="en-US" sz="3600" b="1" dirty="0"/>
              <a:t>Artificial Intelligence 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Making Simple Decisions</a:t>
            </a:r>
            <a:br>
              <a:rPr lang="en-US" sz="3600" b="1" dirty="0"/>
            </a:br>
            <a:r>
              <a:rPr lang="en-US" sz="3600" b="1" dirty="0"/>
              <a:t>AIMA Chapter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A3490-0319-44DA-BDCE-5CFABA350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Introduction slides by Michael Hahsler</a:t>
            </a:r>
          </a:p>
          <a:p>
            <a:pPr algn="l"/>
            <a:r>
              <a:rPr lang="en-US" sz="1800" dirty="0"/>
              <a:t>Decision network slides by 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 Klein and Pieter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Abbeel</a:t>
            </a:r>
            <a:endParaRPr lang="en-US" sz="1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5A1BD537-E4EA-4FE8-88AB-AD90C368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31" y="639538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F5546D-7B63-4536-8271-74EF6E9F8592}"/>
              </a:ext>
            </a:extLst>
          </p:cNvPr>
          <p:cNvSpPr txBox="1"/>
          <p:nvPr/>
        </p:nvSpPr>
        <p:spPr>
          <a:xfrm>
            <a:off x="9026937" y="6286097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0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 without Forecast</a:t>
            </a:r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5757747" y="36163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5611528" y="2133600"/>
            <a:ext cx="1365419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 (A)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8043747" y="2895600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</p:cNvCxnSpPr>
          <p:nvPr/>
        </p:nvCxnSpPr>
        <p:spPr bwMode="auto">
          <a:xfrm>
            <a:off x="6976947" y="2400300"/>
            <a:ext cx="1052513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6994410" y="31623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Group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299915"/>
                  </p:ext>
                </p:extLst>
              </p:nvPr>
            </p:nvGraphicFramePr>
            <p:xfrm>
              <a:off x="5454534" y="4357688"/>
              <a:ext cx="1828800" cy="1189038"/>
            </p:xfrm>
            <a:graphic>
              <a:graphicData uri="http://schemas.openxmlformats.org/drawingml/2006/table">
                <a:tbl>
                  <a:tblPr/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Group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299915"/>
                  </p:ext>
                </p:extLst>
              </p:nvPr>
            </p:nvGraphicFramePr>
            <p:xfrm>
              <a:off x="5454534" y="4357688"/>
              <a:ext cx="1828800" cy="1189038"/>
            </p:xfrm>
            <a:graphic>
              <a:graphicData uri="http://schemas.openxmlformats.org/drawingml/2006/table">
                <a:tbl>
                  <a:tblPr/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325" t="-3077" r="-102649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3077" r="-3333" b="-2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101515" r="-3333" b="-1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204615" r="-333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959003" y="1447800"/>
            <a:ext cx="27431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leave</a:t>
            </a:r>
          </a:p>
        </p:txBody>
      </p:sp>
      <p:sp>
        <p:nvSpPr>
          <p:cNvPr id="20" name="Text Box 53"/>
          <p:cNvSpPr txBox="1">
            <a:spLocks noChangeArrowheads="1"/>
          </p:cNvSpPr>
          <p:nvPr/>
        </p:nvSpPr>
        <p:spPr bwMode="auto">
          <a:xfrm>
            <a:off x="959004" y="3276600"/>
            <a:ext cx="2692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take</a:t>
            </a:r>
          </a:p>
        </p:txBody>
      </p:sp>
      <p:pic>
        <p:nvPicPr>
          <p:cNvPr id="21" name="Picture 6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04" y="1981200"/>
            <a:ext cx="3657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04" y="3784600"/>
            <a:ext cx="3505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1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04" y="4535587"/>
            <a:ext cx="266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2"/>
              <p:cNvSpPr txBox="1">
                <a:spLocks noChangeArrowheads="1"/>
              </p:cNvSpPr>
              <p:nvPr/>
            </p:nvSpPr>
            <p:spPr bwMode="auto">
              <a:xfrm>
                <a:off x="959004" y="5500688"/>
                <a:ext cx="2743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dirty="0">
                    <a:latin typeface="Calibri"/>
                    <a:cs typeface="Calibri"/>
                  </a:rPr>
                  <a:t>Optimal decision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/>
                    <a:cs typeface="Calibri"/>
                  </a:rPr>
                  <a:t> = leave</a:t>
                </a:r>
              </a:p>
            </p:txBody>
          </p:sp>
        </mc:Choice>
        <mc:Fallback xmlns="">
          <p:sp>
            <p:nvSpPr>
              <p:cNvPr id="24" name="Text 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9004" y="5500688"/>
                <a:ext cx="2743200" cy="369332"/>
              </a:xfrm>
              <a:prstGeom prst="rect">
                <a:avLst/>
              </a:prstGeom>
              <a:blipFill>
                <a:blip r:embed="rId12"/>
                <a:stretch>
                  <a:fillRect l="-1778" t="-8197" r="-1778" b="-245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64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73" y="2602714"/>
            <a:ext cx="269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0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04" y="6096000"/>
            <a:ext cx="3073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34" y="2261268"/>
            <a:ext cx="2662686" cy="1802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Group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8538263"/>
                  </p:ext>
                </p:extLst>
              </p:nvPr>
            </p:nvGraphicFramePr>
            <p:xfrm>
              <a:off x="8277474" y="4267735"/>
              <a:ext cx="3505200" cy="1981200"/>
            </p:xfrm>
            <a:graphic>
              <a:graphicData uri="http://schemas.openxmlformats.org/drawingml/2006/table">
                <a:tbl>
                  <a:tblPr/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67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0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𝑈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,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Group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8538263"/>
                  </p:ext>
                </p:extLst>
              </p:nvPr>
            </p:nvGraphicFramePr>
            <p:xfrm>
              <a:off x="8277474" y="4267735"/>
              <a:ext cx="3505200" cy="1981200"/>
            </p:xfrm>
            <a:graphic>
              <a:graphicData uri="http://schemas.openxmlformats.org/drawingml/2006/table">
                <a:tbl>
                  <a:tblPr/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67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0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042" t="-4615" r="-202604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57724" t="-4615" r="-21626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4615" r="-1916" b="-4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104615" r="-1916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201515" r="-1916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306154" r="-1916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406154" r="-1916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B00B09DE-A3F1-4E7B-8EAF-AE56A69C1E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676" y="101867"/>
            <a:ext cx="1469257" cy="17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3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Decisions as Outcome Trees</a:t>
            </a:r>
          </a:p>
        </p:txBody>
      </p:sp>
      <p:grpSp>
        <p:nvGrpSpPr>
          <p:cNvPr id="21508" name="Group 44"/>
          <p:cNvGrpSpPr>
            <a:grpSpLocks/>
          </p:cNvGrpSpPr>
          <p:nvPr/>
        </p:nvGrpSpPr>
        <p:grpSpPr bwMode="auto">
          <a:xfrm>
            <a:off x="3505200" y="1600200"/>
            <a:ext cx="8534400" cy="3124200"/>
            <a:chOff x="228600" y="1676400"/>
            <a:chExt cx="8534400" cy="3124200"/>
          </a:xfrm>
        </p:grpSpPr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228600" y="4267200"/>
              <a:ext cx="1828800" cy="533400"/>
              <a:chOff x="4368" y="1728"/>
              <a:chExt cx="528" cy="336"/>
            </a:xfrm>
          </p:grpSpPr>
          <p:sp>
            <p:nvSpPr>
              <p:cNvPr id="21534" name="Freeform 6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5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U(t,s)</a:t>
                </a:r>
              </a:p>
            </p:txBody>
          </p:sp>
        </p:grpSp>
        <p:sp>
          <p:nvSpPr>
            <p:cNvPr id="21510" name="Oval 3"/>
            <p:cNvSpPr>
              <a:spLocks noChangeArrowheads="1"/>
            </p:cNvSpPr>
            <p:nvPr/>
          </p:nvSpPr>
          <p:spPr bwMode="auto">
            <a:xfrm>
              <a:off x="1447800" y="2895600"/>
              <a:ext cx="1371600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Weather | {}</a:t>
              </a:r>
            </a:p>
          </p:txBody>
        </p:sp>
        <p:sp>
          <p:nvSpPr>
            <p:cNvPr id="21511" name="Oval 3"/>
            <p:cNvSpPr>
              <a:spLocks noChangeArrowheads="1"/>
            </p:cNvSpPr>
            <p:nvPr/>
          </p:nvSpPr>
          <p:spPr bwMode="auto">
            <a:xfrm>
              <a:off x="6172200" y="2895600"/>
              <a:ext cx="1371599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Weather | {}</a:t>
              </a:r>
            </a:p>
          </p:txBody>
        </p:sp>
        <p:cxnSp>
          <p:nvCxnSpPr>
            <p:cNvPr id="12" name="Straight Arrow Connector 11"/>
            <p:cNvCxnSpPr>
              <a:stCxn id="18" idx="3"/>
              <a:endCxn id="21510" idx="0"/>
            </p:cNvCxnSpPr>
            <p:nvPr/>
          </p:nvCxnSpPr>
          <p:spPr>
            <a:xfrm rot="5400000">
              <a:off x="2914650" y="1352550"/>
              <a:ext cx="762000" cy="2324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8" idx="3"/>
              <a:endCxn id="21511" idx="0"/>
            </p:cNvCxnSpPr>
            <p:nvPr/>
          </p:nvCxnSpPr>
          <p:spPr>
            <a:xfrm rot="16200000" flipH="1">
              <a:off x="5276850" y="1314450"/>
              <a:ext cx="762000" cy="2400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4" name="TextBox 15"/>
            <p:cNvSpPr txBox="1">
              <a:spLocks noChangeArrowheads="1"/>
            </p:cNvSpPr>
            <p:nvPr/>
          </p:nvSpPr>
          <p:spPr bwMode="auto">
            <a:xfrm rot="-1071566">
              <a:off x="2625356" y="221947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take</a:t>
              </a:r>
            </a:p>
          </p:txBody>
        </p:sp>
        <p:sp>
          <p:nvSpPr>
            <p:cNvPr id="21515" name="TextBox 16"/>
            <p:cNvSpPr txBox="1">
              <a:spLocks noChangeArrowheads="1"/>
            </p:cNvSpPr>
            <p:nvPr/>
          </p:nvSpPr>
          <p:spPr bwMode="auto">
            <a:xfrm rot="1093261">
              <a:off x="5444931" y="2278920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leave</a:t>
              </a:r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886200" y="1676400"/>
              <a:ext cx="11430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{}</a:t>
              </a: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21510" idx="4"/>
            </p:cNvCxnSpPr>
            <p:nvPr/>
          </p:nvCxnSpPr>
          <p:spPr>
            <a:xfrm rot="5400000">
              <a:off x="1201737" y="3335338"/>
              <a:ext cx="796925" cy="1066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8" name="TextBox 19"/>
            <p:cNvSpPr txBox="1">
              <a:spLocks noChangeArrowheads="1"/>
            </p:cNvSpPr>
            <p:nvPr/>
          </p:nvSpPr>
          <p:spPr bwMode="auto">
            <a:xfrm rot="-2151216">
              <a:off x="972872" y="3497698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sun</a:t>
              </a:r>
            </a:p>
          </p:txBody>
        </p:sp>
        <p:grpSp>
          <p:nvGrpSpPr>
            <p:cNvPr id="21519" name="Group 21"/>
            <p:cNvGrpSpPr>
              <a:grpSpLocks/>
            </p:cNvGrpSpPr>
            <p:nvPr/>
          </p:nvGrpSpPr>
          <p:grpSpPr bwMode="auto">
            <a:xfrm>
              <a:off x="2209800" y="4267200"/>
              <a:ext cx="1828800" cy="533400"/>
              <a:chOff x="4368" y="1728"/>
              <a:chExt cx="528" cy="336"/>
            </a:xfrm>
          </p:grpSpPr>
          <p:sp>
            <p:nvSpPr>
              <p:cNvPr id="21532" name="Freeform 22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3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U(t,r)</a:t>
                </a:r>
              </a:p>
            </p:txBody>
          </p:sp>
        </p:grpSp>
        <p:cxnSp>
          <p:nvCxnSpPr>
            <p:cNvPr id="25" name="Straight Arrow Connector 24"/>
            <p:cNvCxnSpPr>
              <a:stCxn id="21510" idx="4"/>
            </p:cNvCxnSpPr>
            <p:nvPr/>
          </p:nvCxnSpPr>
          <p:spPr>
            <a:xfrm rot="16200000" flipH="1">
              <a:off x="2230437" y="3373438"/>
              <a:ext cx="796925" cy="990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1" name="TextBox 32"/>
            <p:cNvSpPr txBox="1">
              <a:spLocks noChangeArrowheads="1"/>
            </p:cNvSpPr>
            <p:nvPr/>
          </p:nvSpPr>
          <p:spPr bwMode="auto">
            <a:xfrm rot="2243371">
              <a:off x="2576893" y="376681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 dirty="0">
                  <a:latin typeface="Calibri" pitchFamily="34" charset="0"/>
                  <a:cs typeface="Calibri" pitchFamily="34" charset="0"/>
                </a:rPr>
                <a:t>rain</a:t>
              </a:r>
            </a:p>
          </p:txBody>
        </p:sp>
        <p:grpSp>
          <p:nvGrpSpPr>
            <p:cNvPr id="21522" name="Group 34"/>
            <p:cNvGrpSpPr>
              <a:grpSpLocks/>
            </p:cNvGrpSpPr>
            <p:nvPr/>
          </p:nvGrpSpPr>
          <p:grpSpPr bwMode="auto">
            <a:xfrm>
              <a:off x="4953000" y="4267200"/>
              <a:ext cx="1828800" cy="533400"/>
              <a:chOff x="4368" y="1728"/>
              <a:chExt cx="528" cy="336"/>
            </a:xfrm>
          </p:grpSpPr>
          <p:sp>
            <p:nvSpPr>
              <p:cNvPr id="21530" name="Freeform 35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1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U(l,s)</a:t>
                </a: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rot="5400000">
              <a:off x="5926931" y="3334544"/>
              <a:ext cx="796925" cy="10683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24" name="Group 38"/>
            <p:cNvGrpSpPr>
              <a:grpSpLocks/>
            </p:cNvGrpSpPr>
            <p:nvPr/>
          </p:nvGrpSpPr>
          <p:grpSpPr bwMode="auto">
            <a:xfrm>
              <a:off x="6934200" y="4267200"/>
              <a:ext cx="1828800" cy="533400"/>
              <a:chOff x="4368" y="1728"/>
              <a:chExt cx="528" cy="336"/>
            </a:xfrm>
          </p:grpSpPr>
          <p:sp>
            <p:nvSpPr>
              <p:cNvPr id="21528" name="Freeform 3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29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U(l,r)</a:t>
                </a: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rot="16200000" flipH="1">
              <a:off x="6955631" y="3374232"/>
              <a:ext cx="796925" cy="989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42"/>
            <p:cNvSpPr txBox="1">
              <a:spLocks noChangeArrowheads="1"/>
            </p:cNvSpPr>
            <p:nvPr/>
          </p:nvSpPr>
          <p:spPr bwMode="auto">
            <a:xfrm rot="2243371">
              <a:off x="7301293" y="376681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rain</a:t>
              </a:r>
            </a:p>
          </p:txBody>
        </p:sp>
        <p:sp>
          <p:nvSpPr>
            <p:cNvPr id="21527" name="TextBox 43"/>
            <p:cNvSpPr txBox="1">
              <a:spLocks noChangeArrowheads="1"/>
            </p:cNvSpPr>
            <p:nvPr/>
          </p:nvSpPr>
          <p:spPr bwMode="auto">
            <a:xfrm rot="-2151216">
              <a:off x="5697272" y="3479791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sun</a:t>
              </a: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37" y="4614752"/>
            <a:ext cx="1656242" cy="193659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81384" y="2317596"/>
            <a:ext cx="2493773" cy="1638300"/>
            <a:chOff x="9046973" y="1409700"/>
            <a:chExt cx="3124200" cy="2057400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9046973" y="28924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Weather</a:t>
              </a:r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9123173" y="14097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Umbrella</a:t>
              </a:r>
            </a:p>
          </p:txBody>
        </p:sp>
        <p:grpSp>
          <p:nvGrpSpPr>
            <p:cNvPr id="35" name="Group 8"/>
            <p:cNvGrpSpPr>
              <a:grpSpLocks/>
            </p:cNvGrpSpPr>
            <p:nvPr/>
          </p:nvGrpSpPr>
          <p:grpSpPr bwMode="auto">
            <a:xfrm>
              <a:off x="11332973" y="2171700"/>
              <a:ext cx="838200" cy="533400"/>
              <a:chOff x="4368" y="1728"/>
              <a:chExt cx="528" cy="336"/>
            </a:xfrm>
          </p:grpSpPr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Text Box 10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</a:t>
                </a:r>
              </a:p>
            </p:txBody>
          </p:sp>
        </p:grpSp>
        <p:cxnSp>
          <p:nvCxnSpPr>
            <p:cNvPr id="39" name="AutoShape 11"/>
            <p:cNvCxnSpPr>
              <a:cxnSpLocks noChangeShapeType="1"/>
              <a:stCxn id="34" idx="3"/>
              <a:endCxn id="36" idx="1"/>
            </p:cNvCxnSpPr>
            <p:nvPr/>
          </p:nvCxnSpPr>
          <p:spPr bwMode="auto">
            <a:xfrm>
              <a:off x="10280461" y="1676400"/>
              <a:ext cx="1038225" cy="762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2"/>
            <p:cNvCxnSpPr>
              <a:cxnSpLocks noChangeShapeType="1"/>
              <a:stCxn id="33" idx="6"/>
              <a:endCxn id="36" idx="1"/>
            </p:cNvCxnSpPr>
            <p:nvPr/>
          </p:nvCxnSpPr>
          <p:spPr bwMode="auto">
            <a:xfrm flipV="1">
              <a:off x="10283636" y="2438400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84" y="1555596"/>
            <a:ext cx="2016390" cy="1364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800600"/>
            <a:ext cx="1210033" cy="914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800600"/>
            <a:ext cx="1133567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4800600"/>
            <a:ext cx="1066800" cy="78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800600"/>
            <a:ext cx="1219200" cy="766143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0791E34-39C2-BD68-D20A-222CFA91818A}"/>
              </a:ext>
            </a:extLst>
          </p:cNvPr>
          <p:cNvSpPr/>
          <p:nvPr/>
        </p:nvSpPr>
        <p:spPr>
          <a:xfrm>
            <a:off x="5331757" y="1825181"/>
            <a:ext cx="980989" cy="239300"/>
          </a:xfrm>
          <a:prstGeom prst="wedgeRoundRectCallout">
            <a:avLst>
              <a:gd name="adj1" fmla="val 26153"/>
              <a:gd name="adj2" fmla="val 149004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A20C223-6BE4-29BD-CDB1-A2469A6C67C9}"/>
              </a:ext>
            </a:extLst>
          </p:cNvPr>
          <p:cNvSpPr/>
          <p:nvPr/>
        </p:nvSpPr>
        <p:spPr>
          <a:xfrm>
            <a:off x="8686799" y="685800"/>
            <a:ext cx="1828801" cy="659639"/>
          </a:xfrm>
          <a:prstGeom prst="wedgeRoundRectCallout">
            <a:avLst>
              <a:gd name="adj1" fmla="val -96018"/>
              <a:gd name="adj2" fmla="val 12308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{} … no evidence available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7EDAF5F-7B98-7B76-DE0E-CE4A9C6A978E}"/>
              </a:ext>
            </a:extLst>
          </p:cNvPr>
          <p:cNvSpPr/>
          <p:nvPr/>
        </p:nvSpPr>
        <p:spPr>
          <a:xfrm>
            <a:off x="6760759" y="3078598"/>
            <a:ext cx="1204785" cy="533400"/>
          </a:xfrm>
          <a:prstGeom prst="wedgeRoundRectCallout">
            <a:avLst>
              <a:gd name="adj1" fmla="val -84656"/>
              <a:gd name="adj2" fmla="val 59272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Event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33" y="101924"/>
            <a:ext cx="2667000" cy="1838271"/>
          </a:xfrm>
          <a:prstGeom prst="rect">
            <a:avLst/>
          </a:prstGeom>
        </p:spPr>
      </p:pic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 with Bad Forecast</a:t>
            </a:r>
          </a:p>
        </p:txBody>
      </p:sp>
      <p:cxnSp>
        <p:nvCxnSpPr>
          <p:cNvPr id="22530" name="AutoShape 3"/>
          <p:cNvCxnSpPr>
            <a:cxnSpLocks noChangeShapeType="1"/>
            <a:stCxn id="22531" idx="4"/>
            <a:endCxn id="22532" idx="0"/>
          </p:cNvCxnSpPr>
          <p:nvPr/>
        </p:nvCxnSpPr>
        <p:spPr bwMode="auto">
          <a:xfrm>
            <a:off x="6478588" y="4129088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5867400" y="35401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5867400" y="5292725"/>
            <a:ext cx="1222375" cy="574675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/>
                <a:cs typeface="Calibri"/>
              </a:rPr>
              <a:t>Forecast</a:t>
            </a:r>
          </a:p>
          <a:p>
            <a:pPr algn="ctr" rtl="1"/>
            <a:r>
              <a:rPr lang="en-US">
                <a:latin typeface="Calibri"/>
                <a:cs typeface="Calibri"/>
              </a:rPr>
              <a:t>=bad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5867400" y="1753402"/>
            <a:ext cx="1343109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 (A)</a:t>
            </a:r>
          </a:p>
        </p:txBody>
      </p:sp>
      <p:grpSp>
        <p:nvGrpSpPr>
          <p:cNvPr id="22534" name="Group 7"/>
          <p:cNvGrpSpPr>
            <a:grpSpLocks/>
          </p:cNvGrpSpPr>
          <p:nvPr/>
        </p:nvGrpSpPr>
        <p:grpSpPr bwMode="auto">
          <a:xfrm>
            <a:off x="8153400" y="2819400"/>
            <a:ext cx="838200" cy="533400"/>
            <a:chOff x="4368" y="1728"/>
            <a:chExt cx="528" cy="336"/>
          </a:xfrm>
        </p:grpSpPr>
        <p:sp>
          <p:nvSpPr>
            <p:cNvPr id="22588" name="Freeform 8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2589" name="Text Box 9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22535" name="AutoShape 10"/>
          <p:cNvCxnSpPr>
            <a:cxnSpLocks noChangeShapeType="1"/>
            <a:stCxn id="22533" idx="3"/>
          </p:cNvCxnSpPr>
          <p:nvPr/>
        </p:nvCxnSpPr>
        <p:spPr bwMode="auto">
          <a:xfrm>
            <a:off x="7210509" y="2020102"/>
            <a:ext cx="928604" cy="106599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11"/>
          <p:cNvCxnSpPr>
            <a:cxnSpLocks noChangeShapeType="1"/>
            <a:stCxn id="22531" idx="6"/>
            <a:endCxn id="22588" idx="1"/>
          </p:cNvCxnSpPr>
          <p:nvPr/>
        </p:nvCxnSpPr>
        <p:spPr bwMode="auto">
          <a:xfrm flipV="1">
            <a:off x="7104063" y="30861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4780" name="Group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152792"/>
                  </p:ext>
                </p:extLst>
              </p:nvPr>
            </p:nvGraphicFramePr>
            <p:xfrm>
              <a:off x="9319010" y="2334924"/>
              <a:ext cx="2286000" cy="1722392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𝑈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,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9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4780" name="Group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152792"/>
                  </p:ext>
                </p:extLst>
              </p:nvPr>
            </p:nvGraphicFramePr>
            <p:xfrm>
              <a:off x="9319010" y="2334924"/>
              <a:ext cx="2286000" cy="1722392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600" t="-4762" r="-204800" b="-3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25743" t="-4762" r="-153465" b="-3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4762" r="-3333" b="-369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120000" r="-3333" b="-3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220000" r="-3333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320000" r="-3333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9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420000" r="-3333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4865" name="Group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870216"/>
                  </p:ext>
                </p:extLst>
              </p:nvPr>
            </p:nvGraphicFramePr>
            <p:xfrm>
              <a:off x="9515443" y="4368800"/>
              <a:ext cx="2173701" cy="1006476"/>
            </p:xfrm>
            <a:graphic>
              <a:graphicData uri="http://schemas.openxmlformats.org/drawingml/2006/table">
                <a:tbl>
                  <a:tblPr/>
                  <a:tblGrid>
                    <a:gridCol w="6047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8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kumimoji="0" lang="en-US" sz="16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6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" pitchFamily="34" charset="0"/>
                                      </a:rPr>
                                      <m:t>𝑊</m:t>
                                    </m:r>
                                  </m:e>
                                </m:d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𝐹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=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𝑏𝑎𝑑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0.34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0.66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4865" name="Group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870216"/>
                  </p:ext>
                </p:extLst>
              </p:nvPr>
            </p:nvGraphicFramePr>
            <p:xfrm>
              <a:off x="9515443" y="4368800"/>
              <a:ext cx="2173701" cy="1006476"/>
            </p:xfrm>
            <a:graphic>
              <a:graphicData uri="http://schemas.openxmlformats.org/drawingml/2006/table">
                <a:tbl>
                  <a:tblPr/>
                  <a:tblGrid>
                    <a:gridCol w="6047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8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4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2000" t="-3636" r="-263000" b="-2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3636" r="-1938" b="-2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101786" r="-1938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205455" r="-1938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579" name="Text Box 83"/>
          <p:cNvSpPr txBox="1">
            <a:spLocks noChangeArrowheads="1"/>
          </p:cNvSpPr>
          <p:nvPr/>
        </p:nvSpPr>
        <p:spPr bwMode="auto">
          <a:xfrm>
            <a:off x="892090" y="1600200"/>
            <a:ext cx="29341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leave</a:t>
            </a:r>
          </a:p>
        </p:txBody>
      </p:sp>
      <p:sp>
        <p:nvSpPr>
          <p:cNvPr id="22580" name="Text Box 84"/>
          <p:cNvSpPr txBox="1">
            <a:spLocks noChangeArrowheads="1"/>
          </p:cNvSpPr>
          <p:nvPr/>
        </p:nvSpPr>
        <p:spPr bwMode="auto">
          <a:xfrm>
            <a:off x="892091" y="3429000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take</a:t>
            </a:r>
          </a:p>
        </p:txBody>
      </p:sp>
      <p:pic>
        <p:nvPicPr>
          <p:cNvPr id="26" name="Picture 2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91" y="2133600"/>
            <a:ext cx="4622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1" name="Picture 9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91" y="4800600"/>
            <a:ext cx="2946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83" name="Text Box 89"/>
          <p:cNvSpPr txBox="1">
            <a:spLocks noChangeArrowheads="1"/>
          </p:cNvSpPr>
          <p:nvPr/>
        </p:nvSpPr>
        <p:spPr bwMode="auto">
          <a:xfrm>
            <a:off x="892091" y="541020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Optimal decision = take</a:t>
            </a:r>
          </a:p>
        </p:txBody>
      </p:sp>
      <p:pic>
        <p:nvPicPr>
          <p:cNvPr id="9273" name="Picture 98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91" y="2895600"/>
            <a:ext cx="2946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4" name="Picture 103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91" y="4089400"/>
            <a:ext cx="4470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5" name="Picture 105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91" y="6096000"/>
            <a:ext cx="4343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6B6967-700E-E260-7C00-3281ECE1D610}"/>
              </a:ext>
            </a:extLst>
          </p:cNvPr>
          <p:cNvCxnSpPr/>
          <p:nvPr/>
        </p:nvCxnSpPr>
        <p:spPr>
          <a:xfrm flipV="1">
            <a:off x="6698827" y="4129088"/>
            <a:ext cx="0" cy="1066059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10">
                <a:extLst>
                  <a:ext uri="{FF2B5EF4-FFF2-40B4-BE49-F238E27FC236}">
                    <a16:creationId xmlns:a16="http://schemas.microsoft.com/office/drawing/2014/main" id="{F45CB850-71B5-FCF7-8A08-8631CB930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884462"/>
                  </p:ext>
                </p:extLst>
              </p:nvPr>
            </p:nvGraphicFramePr>
            <p:xfrm>
              <a:off x="7310013" y="4369364"/>
              <a:ext cx="1539844" cy="1005912"/>
            </p:xfrm>
            <a:graphic>
              <a:graphicData uri="http://schemas.openxmlformats.org/drawingml/2006/table">
                <a:tbl>
                  <a:tblPr/>
                  <a:tblGrid>
                    <a:gridCol w="769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99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10">
                <a:extLst>
                  <a:ext uri="{FF2B5EF4-FFF2-40B4-BE49-F238E27FC236}">
                    <a16:creationId xmlns:a16="http://schemas.microsoft.com/office/drawing/2014/main" id="{F45CB850-71B5-FCF7-8A08-8631CB930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884462"/>
                  </p:ext>
                </p:extLst>
              </p:nvPr>
            </p:nvGraphicFramePr>
            <p:xfrm>
              <a:off x="7310013" y="4369364"/>
              <a:ext cx="1539844" cy="1005912"/>
            </p:xfrm>
            <a:graphic>
              <a:graphicData uri="http://schemas.openxmlformats.org/drawingml/2006/table">
                <a:tbl>
                  <a:tblPr/>
                  <a:tblGrid>
                    <a:gridCol w="769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99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3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2362" t="-3636" r="-103150" b="-2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3636" r="-3968" b="-2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101786" r="-3968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205455" r="-3968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5395BE24-6A17-779A-DE39-F41E0767CF7E}"/>
              </a:ext>
            </a:extLst>
          </p:cNvPr>
          <p:cNvSpPr/>
          <p:nvPr/>
        </p:nvSpPr>
        <p:spPr>
          <a:xfrm>
            <a:off x="8991600" y="4681135"/>
            <a:ext cx="382692" cy="34806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3984A83-7B10-45EA-65D5-44C9528C84C5}"/>
              </a:ext>
            </a:extLst>
          </p:cNvPr>
          <p:cNvSpPr/>
          <p:nvPr/>
        </p:nvSpPr>
        <p:spPr>
          <a:xfrm>
            <a:off x="7420870" y="5652351"/>
            <a:ext cx="2725583" cy="917782"/>
          </a:xfrm>
          <a:prstGeom prst="wedgeRoundRectCallout">
            <a:avLst>
              <a:gd name="adj1" fmla="val -76640"/>
              <a:gd name="adj2" fmla="val -106551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forecast of bad weather is a result of an increased the probability of rain!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Decisions as Outcome Trees</a:t>
            </a:r>
          </a:p>
        </p:txBody>
      </p:sp>
      <p:grpSp>
        <p:nvGrpSpPr>
          <p:cNvPr id="23556" name="Group 5"/>
          <p:cNvGrpSpPr>
            <a:grpSpLocks/>
          </p:cNvGrpSpPr>
          <p:nvPr/>
        </p:nvGrpSpPr>
        <p:grpSpPr bwMode="auto">
          <a:xfrm>
            <a:off x="3540390" y="4318009"/>
            <a:ext cx="1828800" cy="533400"/>
            <a:chOff x="4368" y="1728"/>
            <a:chExt cx="528" cy="336"/>
          </a:xfrm>
        </p:grpSpPr>
        <p:sp>
          <p:nvSpPr>
            <p:cNvPr id="23582" name="Freeform 6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83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U(t,s)</a:t>
              </a:r>
            </a:p>
          </p:txBody>
        </p:sp>
      </p:grp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4835790" y="2946409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 | {b}</a:t>
            </a:r>
          </a:p>
        </p:txBody>
      </p:sp>
      <p:sp>
        <p:nvSpPr>
          <p:cNvPr id="23558" name="Oval 3"/>
          <p:cNvSpPr>
            <a:spLocks noChangeArrowheads="1"/>
          </p:cNvSpPr>
          <p:nvPr/>
        </p:nvSpPr>
        <p:spPr bwMode="auto">
          <a:xfrm>
            <a:off x="9557015" y="2946409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 | {b}</a:t>
            </a:r>
          </a:p>
        </p:txBody>
      </p:sp>
      <p:cxnSp>
        <p:nvCxnSpPr>
          <p:cNvPr id="12" name="Straight Arrow Connector 11"/>
          <p:cNvCxnSpPr>
            <a:stCxn id="18" idx="3"/>
            <a:endCxn id="23557" idx="0"/>
          </p:cNvCxnSpPr>
          <p:nvPr/>
        </p:nvCxnSpPr>
        <p:spPr>
          <a:xfrm rot="5400000">
            <a:off x="6227234" y="1404153"/>
            <a:ext cx="762000" cy="2322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3"/>
            <a:endCxn id="23558" idx="0"/>
          </p:cNvCxnSpPr>
          <p:nvPr/>
        </p:nvCxnSpPr>
        <p:spPr>
          <a:xfrm rot="16200000" flipH="1">
            <a:off x="8587847" y="1366052"/>
            <a:ext cx="762000" cy="2398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1" name="TextBox 15"/>
          <p:cNvSpPr txBox="1">
            <a:spLocks noChangeArrowheads="1"/>
          </p:cNvSpPr>
          <p:nvPr/>
        </p:nvSpPr>
        <p:spPr bwMode="auto">
          <a:xfrm rot="-1071566">
            <a:off x="5937515" y="2270134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take</a:t>
            </a:r>
          </a:p>
        </p:txBody>
      </p:sp>
      <p:sp>
        <p:nvSpPr>
          <p:cNvPr id="23562" name="TextBox 16"/>
          <p:cNvSpPr txBox="1">
            <a:spLocks noChangeArrowheads="1"/>
          </p:cNvSpPr>
          <p:nvPr/>
        </p:nvSpPr>
        <p:spPr bwMode="auto">
          <a:xfrm rot="1093261">
            <a:off x="8756915" y="2330459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leave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7197990" y="1727209"/>
            <a:ext cx="1143000" cy="4572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9" name="Straight Arrow Connector 18"/>
          <p:cNvCxnSpPr>
            <a:stCxn id="23557" idx="4"/>
          </p:cNvCxnSpPr>
          <p:nvPr/>
        </p:nvCxnSpPr>
        <p:spPr>
          <a:xfrm rot="5400000">
            <a:off x="4514321" y="3385353"/>
            <a:ext cx="796925" cy="106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5" name="TextBox 19"/>
          <p:cNvSpPr txBox="1">
            <a:spLocks noChangeArrowheads="1"/>
          </p:cNvSpPr>
          <p:nvPr/>
        </p:nvSpPr>
        <p:spPr bwMode="auto">
          <a:xfrm rot="-2151216">
            <a:off x="4284928" y="3548072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sun</a:t>
            </a:r>
          </a:p>
        </p:txBody>
      </p:sp>
      <p:grpSp>
        <p:nvGrpSpPr>
          <p:cNvPr id="23566" name="Group 21"/>
          <p:cNvGrpSpPr>
            <a:grpSpLocks/>
          </p:cNvGrpSpPr>
          <p:nvPr/>
        </p:nvGrpSpPr>
        <p:grpSpPr bwMode="auto">
          <a:xfrm>
            <a:off x="5521590" y="4318009"/>
            <a:ext cx="1828800" cy="533400"/>
            <a:chOff x="4368" y="1728"/>
            <a:chExt cx="528" cy="336"/>
          </a:xfrm>
        </p:grpSpPr>
        <p:sp>
          <p:nvSpPr>
            <p:cNvPr id="23580" name="Freeform 22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81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U(t,r)</a:t>
              </a:r>
            </a:p>
          </p:txBody>
        </p:sp>
      </p:grpSp>
      <p:cxnSp>
        <p:nvCxnSpPr>
          <p:cNvPr id="25" name="Straight Arrow Connector 24"/>
          <p:cNvCxnSpPr>
            <a:stCxn id="23557" idx="4"/>
          </p:cNvCxnSpPr>
          <p:nvPr/>
        </p:nvCxnSpPr>
        <p:spPr>
          <a:xfrm rot="16200000" flipH="1">
            <a:off x="5543021" y="3425041"/>
            <a:ext cx="796925" cy="98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8" name="TextBox 32"/>
          <p:cNvSpPr txBox="1">
            <a:spLocks noChangeArrowheads="1"/>
          </p:cNvSpPr>
          <p:nvPr/>
        </p:nvSpPr>
        <p:spPr bwMode="auto">
          <a:xfrm rot="2243371">
            <a:off x="5888303" y="381794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rain</a:t>
            </a:r>
          </a:p>
        </p:txBody>
      </p:sp>
      <p:grpSp>
        <p:nvGrpSpPr>
          <p:cNvPr id="23569" name="Group 34"/>
          <p:cNvGrpSpPr>
            <a:grpSpLocks/>
          </p:cNvGrpSpPr>
          <p:nvPr/>
        </p:nvGrpSpPr>
        <p:grpSpPr bwMode="auto">
          <a:xfrm>
            <a:off x="8264790" y="4318009"/>
            <a:ext cx="1828800" cy="533400"/>
            <a:chOff x="4368" y="1728"/>
            <a:chExt cx="528" cy="336"/>
          </a:xfrm>
        </p:grpSpPr>
        <p:sp>
          <p:nvSpPr>
            <p:cNvPr id="23578" name="Freeform 35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79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U(l,s)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5400000">
            <a:off x="9238721" y="3385353"/>
            <a:ext cx="796925" cy="106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71" name="Group 38"/>
          <p:cNvGrpSpPr>
            <a:grpSpLocks/>
          </p:cNvGrpSpPr>
          <p:nvPr/>
        </p:nvGrpSpPr>
        <p:grpSpPr bwMode="auto">
          <a:xfrm>
            <a:off x="10245990" y="4318009"/>
            <a:ext cx="1828800" cy="533400"/>
            <a:chOff x="4368" y="1728"/>
            <a:chExt cx="528" cy="336"/>
          </a:xfrm>
        </p:grpSpPr>
        <p:sp>
          <p:nvSpPr>
            <p:cNvPr id="23576" name="Freeform 3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77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U(l,r)</a:t>
              </a: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rot="16200000" flipH="1">
            <a:off x="10267421" y="3425041"/>
            <a:ext cx="796925" cy="98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3" name="TextBox 42"/>
          <p:cNvSpPr txBox="1">
            <a:spLocks noChangeArrowheads="1"/>
          </p:cNvSpPr>
          <p:nvPr/>
        </p:nvSpPr>
        <p:spPr bwMode="auto">
          <a:xfrm rot="2243371">
            <a:off x="10612703" y="381794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rain</a:t>
            </a:r>
          </a:p>
        </p:txBody>
      </p:sp>
      <p:sp>
        <p:nvSpPr>
          <p:cNvPr id="23574" name="TextBox 43"/>
          <p:cNvSpPr txBox="1">
            <a:spLocks noChangeArrowheads="1"/>
          </p:cNvSpPr>
          <p:nvPr/>
        </p:nvSpPr>
        <p:spPr bwMode="auto">
          <a:xfrm rot="-2151216">
            <a:off x="9009328" y="3530609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sun</a:t>
            </a:r>
          </a:p>
        </p:txBody>
      </p:sp>
      <p:sp>
        <p:nvSpPr>
          <p:cNvPr id="23575" name="TextBox 31"/>
          <p:cNvSpPr txBox="1">
            <a:spLocks noChangeArrowheads="1"/>
          </p:cNvSpPr>
          <p:nvPr/>
        </p:nvSpPr>
        <p:spPr bwMode="auto">
          <a:xfrm>
            <a:off x="7426590" y="1814522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800">
                <a:latin typeface="Calibri"/>
                <a:cs typeface="Calibri"/>
              </a:rPr>
              <a:t>{b}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8900" y="1629939"/>
            <a:ext cx="2660686" cy="3704060"/>
            <a:chOff x="8817143" y="1257300"/>
            <a:chExt cx="3433594" cy="4210931"/>
          </a:xfrm>
        </p:grpSpPr>
        <p:cxnSp>
          <p:nvCxnSpPr>
            <p:cNvPr id="31" name="AutoShape 3"/>
            <p:cNvCxnSpPr>
              <a:cxnSpLocks noChangeShapeType="1"/>
              <a:stCxn id="32" idx="4"/>
              <a:endCxn id="33" idx="0"/>
            </p:cNvCxnSpPr>
            <p:nvPr/>
          </p:nvCxnSpPr>
          <p:spPr bwMode="auto">
            <a:xfrm flipH="1">
              <a:off x="9721882" y="3619500"/>
              <a:ext cx="15842" cy="110736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9126537" y="30448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8817143" y="4726868"/>
              <a:ext cx="1809477" cy="741363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dirty="0">
                  <a:latin typeface="Calibri"/>
                  <a:cs typeface="Calibri"/>
                </a:rPr>
                <a:t>Forecast</a:t>
              </a:r>
            </a:p>
            <a:p>
              <a:pPr algn="ctr" rtl="1"/>
              <a:r>
                <a:rPr lang="en-US" dirty="0">
                  <a:latin typeface="Calibri"/>
                  <a:cs typeface="Calibri"/>
                </a:rPr>
                <a:t>=bad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9202737" y="12573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Umbrella</a:t>
              </a:r>
            </a:p>
          </p:txBody>
        </p:sp>
        <p:grpSp>
          <p:nvGrpSpPr>
            <p:cNvPr id="35" name="Group 7"/>
            <p:cNvGrpSpPr>
              <a:grpSpLocks/>
            </p:cNvGrpSpPr>
            <p:nvPr/>
          </p:nvGrpSpPr>
          <p:grpSpPr bwMode="auto">
            <a:xfrm>
              <a:off x="11412537" y="2324100"/>
              <a:ext cx="838200" cy="533400"/>
              <a:chOff x="4368" y="1728"/>
              <a:chExt cx="528" cy="336"/>
            </a:xfrm>
          </p:grpSpPr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/>
                    <a:cs typeface="Calibri"/>
                  </a:rPr>
                  <a:t>U</a:t>
                </a:r>
              </a:p>
            </p:txBody>
          </p:sp>
        </p:grpSp>
        <p:cxnSp>
          <p:nvCxnSpPr>
            <p:cNvPr id="39" name="AutoShape 10"/>
            <p:cNvCxnSpPr>
              <a:cxnSpLocks noChangeShapeType="1"/>
              <a:stCxn id="34" idx="3"/>
              <a:endCxn id="36" idx="1"/>
            </p:cNvCxnSpPr>
            <p:nvPr/>
          </p:nvCxnSpPr>
          <p:spPr bwMode="auto">
            <a:xfrm>
              <a:off x="10345737" y="1524000"/>
              <a:ext cx="1066800" cy="1111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1"/>
            <p:cNvCxnSpPr>
              <a:cxnSpLocks noChangeShapeType="1"/>
              <a:stCxn id="32" idx="6"/>
              <a:endCxn id="36" idx="1"/>
            </p:cNvCxnSpPr>
            <p:nvPr/>
          </p:nvCxnSpPr>
          <p:spPr bwMode="auto">
            <a:xfrm flipV="1">
              <a:off x="10363200" y="2590800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7" y="5408237"/>
            <a:ext cx="1828800" cy="12605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876800"/>
            <a:ext cx="1210033" cy="9143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876800"/>
            <a:ext cx="1133567" cy="685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4876800"/>
            <a:ext cx="1066800" cy="7824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876800"/>
            <a:ext cx="1219200" cy="766143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FEFC01B-F1ED-1310-DD62-1E1319A5B925}"/>
              </a:ext>
            </a:extLst>
          </p:cNvPr>
          <p:cNvSpPr/>
          <p:nvPr/>
        </p:nvSpPr>
        <p:spPr>
          <a:xfrm>
            <a:off x="8686799" y="685800"/>
            <a:ext cx="2667002" cy="1249372"/>
          </a:xfrm>
          <a:prstGeom prst="wedgeRoundRectCallout">
            <a:avLst>
              <a:gd name="adj1" fmla="val -75331"/>
              <a:gd name="adj2" fmla="val 54495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{b} … evidence of bad weather forecast is a result of increased the probability of rain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4BFBC23-83C0-8E84-5152-230E95B3F8F5}"/>
              </a:ext>
            </a:extLst>
          </p:cNvPr>
          <p:cNvSpPr/>
          <p:nvPr/>
        </p:nvSpPr>
        <p:spPr>
          <a:xfrm flipV="1">
            <a:off x="6350212" y="3669467"/>
            <a:ext cx="203200" cy="318785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D7C9D96-98F3-FA69-6A07-8D632B20386E}"/>
              </a:ext>
            </a:extLst>
          </p:cNvPr>
          <p:cNvSpPr/>
          <p:nvPr/>
        </p:nvSpPr>
        <p:spPr>
          <a:xfrm flipV="1">
            <a:off x="11084000" y="3698868"/>
            <a:ext cx="203200" cy="318785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3B01B5F-A1CB-83A2-E7AA-B7ADAFB9D85E}"/>
              </a:ext>
            </a:extLst>
          </p:cNvPr>
          <p:cNvSpPr/>
          <p:nvPr/>
        </p:nvSpPr>
        <p:spPr>
          <a:xfrm>
            <a:off x="8889999" y="3669466"/>
            <a:ext cx="203200" cy="31878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E182F34-F943-2C0A-B221-39895151AF6B}"/>
              </a:ext>
            </a:extLst>
          </p:cNvPr>
          <p:cNvSpPr/>
          <p:nvPr/>
        </p:nvSpPr>
        <p:spPr>
          <a:xfrm>
            <a:off x="4192588" y="3760154"/>
            <a:ext cx="203200" cy="31878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5C1296-EFCC-0C56-E17B-4B1335771B5C}"/>
              </a:ext>
            </a:extLst>
          </p:cNvPr>
          <p:cNvCxnSpPr>
            <a:cxnSpLocks/>
          </p:cNvCxnSpPr>
          <p:nvPr/>
        </p:nvCxnSpPr>
        <p:spPr>
          <a:xfrm flipV="1">
            <a:off x="1517227" y="3813387"/>
            <a:ext cx="0" cy="737295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C51C3-927B-448A-B60E-57A5254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0C932095-C26E-B06D-CE3C-D71ABD0AA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4025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06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337C-1389-4236-A1A2-784AD608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Decision-theoretic Agents (=Utility-based Agent)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2CC18-7F0D-5A79-20E8-F015A7BC6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320"/>
            <a:ext cx="10515600" cy="3213735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US" dirty="0"/>
              <a:t>Recap</a:t>
            </a:r>
          </a:p>
          <a:p>
            <a:r>
              <a:rPr lang="en-US" b="1" dirty="0"/>
              <a:t>A</a:t>
            </a:r>
            <a:r>
              <a:rPr lang="en-US" sz="2800" b="1" dirty="0"/>
              <a:t>gents based on logic</a:t>
            </a:r>
            <a:r>
              <a:rPr lang="en-US" sz="2800" dirty="0"/>
              <a:t>:  </a:t>
            </a:r>
            <a:r>
              <a:rPr lang="en-US" dirty="0"/>
              <a:t>Cannot deal with uncertainty, conflicting goals, etc.</a:t>
            </a:r>
          </a:p>
          <a:p>
            <a:r>
              <a:rPr lang="en-US" sz="2800" b="1" dirty="0"/>
              <a:t>Goal-based agents</a:t>
            </a:r>
            <a:r>
              <a:rPr lang="en-US" sz="2800" dirty="0"/>
              <a:t>: </a:t>
            </a:r>
            <a:r>
              <a:rPr lang="en-US" dirty="0"/>
              <a:t>Can only assign goal/not goal to states and find goal states.</a:t>
            </a:r>
          </a:p>
          <a:p>
            <a:endParaRPr lang="en-US" dirty="0"/>
          </a:p>
          <a:p>
            <a:r>
              <a:rPr lang="en-US" sz="2800" b="1" dirty="0"/>
              <a:t>Utility-based agents</a:t>
            </a:r>
          </a:p>
          <a:p>
            <a:pPr lvl="1"/>
            <a:r>
              <a:rPr lang="en-US" dirty="0"/>
              <a:t>Assign a utility value to each state. </a:t>
            </a:r>
          </a:p>
          <a:p>
            <a:pPr lvl="1"/>
            <a:r>
              <a:rPr lang="en-US" dirty="0"/>
              <a:t>Utility is related to the external performance measure (see PEAS).</a:t>
            </a:r>
          </a:p>
          <a:p>
            <a:pPr lvl="1"/>
            <a:r>
              <a:rPr lang="en-US" dirty="0"/>
              <a:t>A rational agent optimizes the expected utility (i.e., is utility-based).</a:t>
            </a:r>
          </a:p>
          <a:p>
            <a:pPr lvl="1"/>
            <a:r>
              <a:rPr lang="en-US" dirty="0"/>
              <a:t>Decisions are made using decision theory.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E9CF8E8-6D7F-DAF8-BF9D-F2B1298F01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437556"/>
              </p:ext>
            </p:extLst>
          </p:nvPr>
        </p:nvGraphicFramePr>
        <p:xfrm>
          <a:off x="1148849" y="4179146"/>
          <a:ext cx="8171257" cy="2857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13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337C-1389-4236-A1A2-784AD608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Simple 				vs. 		Complex Decisions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2CC18-7F0D-5A79-20E8-F015A7BC6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088" y="2808777"/>
            <a:ext cx="4844627" cy="3098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make the same decision frequently + making it once does not affect future decisions. This means we have an </a:t>
            </a:r>
            <a:r>
              <a:rPr lang="en-US" b="1" dirty="0"/>
              <a:t>episodic environment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have a </a:t>
            </a:r>
            <a:r>
              <a:rPr lang="en-US" b="1" dirty="0"/>
              <a:t>stochastic</a:t>
            </a:r>
            <a:r>
              <a:rPr lang="en-US" dirty="0"/>
              <a:t> environment (e.g., with non-deterministic actions or probabilistic transitions).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be </a:t>
            </a:r>
            <a:r>
              <a:rPr lang="en-US" b="1" dirty="0"/>
              <a:t>partially observable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37A1-B5AF-03E1-64E0-5224BA792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098" y="2724439"/>
            <a:ext cx="5181600" cy="345252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Sequential decision making</a:t>
            </a:r>
            <a:r>
              <a:rPr lang="en-US" dirty="0"/>
              <a:t>: The agent’s utility depends on a sequence of decisions.</a:t>
            </a:r>
          </a:p>
          <a:p>
            <a:endParaRPr lang="en-US" dirty="0"/>
          </a:p>
          <a:p>
            <a:r>
              <a:rPr lang="en-US" dirty="0"/>
              <a:t>Search, planning and playing games we have covered so far are such problems.</a:t>
            </a:r>
          </a:p>
          <a:p>
            <a:endParaRPr lang="en-US" dirty="0"/>
          </a:p>
          <a:p>
            <a:r>
              <a:rPr lang="en-US" dirty="0"/>
              <a:t>To solve this with decision theory requires different methods: </a:t>
            </a:r>
            <a:r>
              <a:rPr lang="en-US" b="1" dirty="0"/>
              <a:t>Markov Decision Processes (MDP)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B6756-1B32-A8FA-BB92-224E500864DA}"/>
              </a:ext>
            </a:extLst>
          </p:cNvPr>
          <p:cNvSpPr txBox="1"/>
          <p:nvPr/>
        </p:nvSpPr>
        <p:spPr>
          <a:xfrm>
            <a:off x="471112" y="1523389"/>
            <a:ext cx="5330613" cy="505968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81323-AADD-F620-C5DA-5481BE894B9F}"/>
              </a:ext>
            </a:extLst>
          </p:cNvPr>
          <p:cNvSpPr txBox="1"/>
          <p:nvPr/>
        </p:nvSpPr>
        <p:spPr>
          <a:xfrm>
            <a:off x="917786" y="5992297"/>
            <a:ext cx="459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We focus on making simple decisions for now!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61F316-66BD-E882-10A3-E98145F5C3B8}"/>
              </a:ext>
            </a:extLst>
          </p:cNvPr>
          <p:cNvGrpSpPr/>
          <p:nvPr/>
        </p:nvGrpSpPr>
        <p:grpSpPr>
          <a:xfrm>
            <a:off x="1732312" y="1827989"/>
            <a:ext cx="2748279" cy="527666"/>
            <a:chOff x="1847426" y="5059150"/>
            <a:chExt cx="2748279" cy="527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2873D6D-58EF-CB70-2179-F503E5CB8773}"/>
                    </a:ext>
                  </a:extLst>
                </p:cNvPr>
                <p:cNvSpPr/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/>
                    <a:t>Currentstate</a:t>
                  </a:r>
                  <a:r>
                    <a:rPr lang="en-US" sz="105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2873D6D-58EF-CB70-2179-F503E5CB87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blipFill>
                  <a:blip r:embed="rId2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DDC0610-D2B6-F25C-7A0F-2F3D26085341}"/>
                    </a:ext>
                  </a:extLst>
                </p:cNvPr>
                <p:cNvSpPr/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Future state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DDC0610-D2B6-F25C-7A0F-2F3D260853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blipFill>
                  <a:blip r:embed="rId3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623EFFC-A1B1-B4F9-393F-84FC68A566FD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2763519" y="5376578"/>
              <a:ext cx="68918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A7A36D-22A3-4866-0CC7-67E1FA828E09}"/>
                    </a:ext>
                  </a:extLst>
                </p:cNvPr>
                <p:cNvSpPr txBox="1"/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Action </a:t>
                  </a:r>
                  <a14:m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A7A36D-22A3-4866-0CC7-67E1FA828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6F7D19-86E3-2122-4116-2221737EEA17}"/>
                    </a:ext>
                  </a:extLst>
                </p:cNvPr>
                <p:cNvSpPr txBox="1"/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’)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6F7D19-86E3-2122-4116-2221737EE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blipFill>
                  <a:blip r:embed="rId5"/>
                  <a:stretch>
                    <a:fillRect r="-9859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B9DE76-99E0-B013-D03B-D59BBEA9F875}"/>
              </a:ext>
            </a:extLst>
          </p:cNvPr>
          <p:cNvGrpSpPr/>
          <p:nvPr/>
        </p:nvGrpSpPr>
        <p:grpSpPr>
          <a:xfrm>
            <a:off x="6760428" y="1690688"/>
            <a:ext cx="3964939" cy="632399"/>
            <a:chOff x="6972571" y="4920035"/>
            <a:chExt cx="3964939" cy="632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C109ADD-3076-FE9B-0D2E-C88588DA3C0B}"/>
                    </a:ext>
                  </a:extLst>
                </p:cNvPr>
                <p:cNvSpPr/>
                <p:nvPr/>
              </p:nvSpPr>
              <p:spPr>
                <a:xfrm>
                  <a:off x="6972571" y="510505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Currentstate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C109ADD-3076-FE9B-0D2E-C88588DA3C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571" y="5105059"/>
                  <a:ext cx="916093" cy="420477"/>
                </a:xfrm>
                <a:prstGeom prst="ellipse">
                  <a:avLst/>
                </a:prstGeom>
                <a:blipFill>
                  <a:blip r:embed="rId6"/>
                  <a:stretch>
                    <a:fillRect b="-72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C42CB84-6575-D75A-520A-0BCB64127783}"/>
                    </a:ext>
                  </a:extLst>
                </p:cNvPr>
                <p:cNvSpPr/>
                <p:nvPr/>
              </p:nvSpPr>
              <p:spPr>
                <a:xfrm>
                  <a:off x="8143506" y="5105059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C42CB84-6575-D75A-520A-0BCB641277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506" y="5105059"/>
                  <a:ext cx="469904" cy="42047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DFFD92-D379-8979-6F60-A74001E38F7C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7888664" y="5315297"/>
              <a:ext cx="254842" cy="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D02EE2-AD9F-C310-E791-F3A0BC4DEB29}"/>
                    </a:ext>
                  </a:extLst>
                </p:cNvPr>
                <p:cNvSpPr txBox="1"/>
                <p:nvPr/>
              </p:nvSpPr>
              <p:spPr>
                <a:xfrm>
                  <a:off x="7640164" y="5043228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D02EE2-AD9F-C310-E791-F3A0BC4D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164" y="5043228"/>
                  <a:ext cx="751840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84B3153-E284-5373-1874-161F9BBBE2E6}"/>
                    </a:ext>
                  </a:extLst>
                </p:cNvPr>
                <p:cNvSpPr/>
                <p:nvPr/>
              </p:nvSpPr>
              <p:spPr>
                <a:xfrm>
                  <a:off x="9486319" y="5112043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84B3153-E284-5373-1874-161F9BBBE2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319" y="5112043"/>
                  <a:ext cx="469904" cy="42047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233F091-222B-2527-E8FD-32E3F96A23D2}"/>
                    </a:ext>
                  </a:extLst>
                </p:cNvPr>
                <p:cNvSpPr/>
                <p:nvPr/>
              </p:nvSpPr>
              <p:spPr>
                <a:xfrm>
                  <a:off x="10248324" y="5112043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233F091-222B-2527-E8FD-32E3F96A23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8324" y="5112043"/>
                  <a:ext cx="469904" cy="42047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A85A7D0-5C1E-5AC3-7ACB-67EBF19F590F}"/>
                </a:ext>
              </a:extLst>
            </p:cNvPr>
            <p:cNvCxnSpPr>
              <a:cxnSpLocks/>
            </p:cNvCxnSpPr>
            <p:nvPr/>
          </p:nvCxnSpPr>
          <p:spPr>
            <a:xfrm>
              <a:off x="8613410" y="5315297"/>
              <a:ext cx="21336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2C2B0E3-5A75-14EE-15EC-D81012CCCEA8}"/>
                </a:ext>
              </a:extLst>
            </p:cNvPr>
            <p:cNvCxnSpPr>
              <a:cxnSpLocks/>
            </p:cNvCxnSpPr>
            <p:nvPr/>
          </p:nvCxnSpPr>
          <p:spPr>
            <a:xfrm>
              <a:off x="9272957" y="5323898"/>
              <a:ext cx="21336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68E45E-6ED4-797C-D053-BA50118526F6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>
              <a:off x="9956223" y="5322281"/>
              <a:ext cx="292101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C5FB4C0-2AFF-0061-DC42-77516964BCD6}"/>
                    </a:ext>
                  </a:extLst>
                </p:cNvPr>
                <p:cNvSpPr txBox="1"/>
                <p:nvPr/>
              </p:nvSpPr>
              <p:spPr>
                <a:xfrm>
                  <a:off x="10528564" y="4969482"/>
                  <a:ext cx="40894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C5FB4C0-2AFF-0061-DC42-77516964B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8564" y="4969482"/>
                  <a:ext cx="408946" cy="261610"/>
                </a:xfrm>
                <a:prstGeom prst="rect">
                  <a:avLst/>
                </a:prstGeom>
                <a:blipFill>
                  <a:blip r:embed="rId11"/>
                  <a:stretch>
                    <a:fillRect l="-5970" r="-11940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32754EB-B033-4FB2-C534-C6D6E72B9105}"/>
                    </a:ext>
                  </a:extLst>
                </p:cNvPr>
                <p:cNvSpPr txBox="1"/>
                <p:nvPr/>
              </p:nvSpPr>
              <p:spPr>
                <a:xfrm>
                  <a:off x="9751068" y="4955552"/>
                  <a:ext cx="49725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32754EB-B033-4FB2-C534-C6D6E72B9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1068" y="4955552"/>
                  <a:ext cx="497256" cy="261610"/>
                </a:xfrm>
                <a:prstGeom prst="rect">
                  <a:avLst/>
                </a:prstGeom>
                <a:blipFill>
                  <a:blip r:embed="rId12"/>
                  <a:stretch>
                    <a:fillRect l="-8642" r="-14815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CC8E0D5-87F4-1E5F-FD8E-76FE513D5157}"/>
                    </a:ext>
                  </a:extLst>
                </p:cNvPr>
                <p:cNvSpPr txBox="1"/>
                <p:nvPr/>
              </p:nvSpPr>
              <p:spPr>
                <a:xfrm>
                  <a:off x="8452280" y="4932015"/>
                  <a:ext cx="40894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CC8E0D5-87F4-1E5F-FD8E-76FE513D5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280" y="4932015"/>
                  <a:ext cx="408946" cy="261610"/>
                </a:xfrm>
                <a:prstGeom prst="rect">
                  <a:avLst/>
                </a:prstGeom>
                <a:blipFill>
                  <a:blip r:embed="rId13"/>
                  <a:stretch>
                    <a:fillRect l="-2985" r="-8955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F619A4-05FE-7526-28A8-6DBF2977EAC4}"/>
                </a:ext>
              </a:extLst>
            </p:cNvPr>
            <p:cNvSpPr txBox="1"/>
            <p:nvPr/>
          </p:nvSpPr>
          <p:spPr>
            <a:xfrm>
              <a:off x="8825225" y="4920035"/>
              <a:ext cx="469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B1CCA-C8B1-69EB-A31D-77F6AAB3D55E}"/>
                    </a:ext>
                  </a:extLst>
                </p:cNvPr>
                <p:cNvSpPr txBox="1"/>
                <p:nvPr/>
              </p:nvSpPr>
              <p:spPr>
                <a:xfrm>
                  <a:off x="8327999" y="530621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B1CCA-C8B1-69EB-A31D-77F6AAB3D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999" y="5306213"/>
                  <a:ext cx="751840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75A1CC5-FC8C-1421-4D61-DC8CE629E4A9}"/>
                    </a:ext>
                  </a:extLst>
                </p:cNvPr>
                <p:cNvSpPr txBox="1"/>
                <p:nvPr/>
              </p:nvSpPr>
              <p:spPr>
                <a:xfrm>
                  <a:off x="9726353" y="5299758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75A1CC5-FC8C-1421-4D61-DC8CE629E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6353" y="5299758"/>
                  <a:ext cx="751840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369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7BE1-E629-4BD4-AD8C-35DF09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Utility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5069474" cy="3807990"/>
              </a:xfrm>
            </p:spPr>
            <p:txBody>
              <a:bodyPr anchor="t">
                <a:normAutofit fontScale="92500" lnSpcReduction="10000"/>
              </a:bodyPr>
              <a:lstStyle/>
              <a:p>
                <a:r>
                  <a:rPr lang="en-US" sz="1800" dirty="0"/>
                  <a:t>A utility 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expresses the desirability of being in state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Utility functions are derived from preferences: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groupChr>
                      <m:groupChrPr>
                        <m:chr m:val="⇔"/>
                        <m:pos m:val="top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18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/>
                  <a:t>   </a:t>
                </a:r>
                <a:br>
                  <a:rPr lang="en-US" sz="1800" dirty="0"/>
                </a:br>
                <a:r>
                  <a:rPr lang="en-US" sz="1800" dirty="0"/>
                  <a:t> and      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groupChr>
                        <m:groupChrPr>
                          <m:chr m:val="⇔"/>
                          <m:pos m:val="top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It is often enough to know a </a:t>
                </a:r>
                <a:r>
                  <a:rPr lang="en-US" sz="1800" b="1" dirty="0"/>
                  <a:t>ordinal utility function</a:t>
                </a:r>
                <a:r>
                  <a:rPr lang="en-US" sz="1800" dirty="0"/>
                  <a:t> representing a </a:t>
                </a:r>
                <a:r>
                  <a:rPr lang="en-US" sz="1800" b="1" dirty="0"/>
                  <a:t>ranking</a:t>
                </a:r>
                <a:r>
                  <a:rPr lang="en-US" sz="1800" dirty="0"/>
                  <a:t> of states to make decisions like move to the better state.</a:t>
                </a:r>
              </a:p>
              <a:p>
                <a:r>
                  <a:rPr lang="en-US" sz="1800" dirty="0"/>
                  <a:t>To use expectation, we need a </a:t>
                </a:r>
                <a:r>
                  <a:rPr lang="en-US" sz="1800" b="1" dirty="0"/>
                  <a:t>cardinal utility function</a:t>
                </a:r>
                <a:r>
                  <a:rPr lang="en-US" sz="1800" dirty="0"/>
                  <a:t> where the number represents levels of absolute satisfaction. That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 is twice as good 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5069474" cy="3807990"/>
              </a:xfrm>
              <a:blipFill>
                <a:blip r:embed="rId2"/>
                <a:stretch>
                  <a:fillRect l="-602" t="-1763" b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D693998-B44C-FD9F-F231-2EDD6328B257}"/>
              </a:ext>
            </a:extLst>
          </p:cNvPr>
          <p:cNvSpPr txBox="1"/>
          <p:nvPr/>
        </p:nvSpPr>
        <p:spPr>
          <a:xfrm>
            <a:off x="7162418" y="839927"/>
            <a:ext cx="344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Ordinal vs. Cardinal Utility</a:t>
            </a:r>
          </a:p>
        </p:txBody>
      </p:sp>
      <p:pic>
        <p:nvPicPr>
          <p:cNvPr id="6" name="Graphic 5" descr="Treasure chest with solid fill">
            <a:extLst>
              <a:ext uri="{FF2B5EF4-FFF2-40B4-BE49-F238E27FC236}">
                <a16:creationId xmlns:a16="http://schemas.microsoft.com/office/drawing/2014/main" id="{49EEED46-F31F-8BE3-5EE6-139B46048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9885" y="3114102"/>
            <a:ext cx="3743898" cy="3743898"/>
          </a:xfrm>
          <a:prstGeom prst="rect">
            <a:avLst/>
          </a:prstGeom>
        </p:spPr>
      </p:pic>
      <p:pic>
        <p:nvPicPr>
          <p:cNvPr id="7" name="Graphic 6" descr="Treasure chest with solid fill">
            <a:extLst>
              <a:ext uri="{FF2B5EF4-FFF2-40B4-BE49-F238E27FC236}">
                <a16:creationId xmlns:a16="http://schemas.microsoft.com/office/drawing/2014/main" id="{C8A45945-5B44-3875-D2CE-D0CC81AB0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8277" y="1024593"/>
            <a:ext cx="2802646" cy="2802646"/>
          </a:xfrm>
          <a:prstGeom prst="rect">
            <a:avLst/>
          </a:prstGeom>
        </p:spPr>
      </p:pic>
      <p:pic>
        <p:nvPicPr>
          <p:cNvPr id="8" name="Graphic 7" descr="Treasure chest with solid fill">
            <a:extLst>
              <a:ext uri="{FF2B5EF4-FFF2-40B4-BE49-F238E27FC236}">
                <a16:creationId xmlns:a16="http://schemas.microsoft.com/office/drawing/2014/main" id="{875F3D4C-6172-B31E-0D70-8B551D0B4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8382" y="1024593"/>
            <a:ext cx="2802646" cy="2802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1EC481-FB94-1823-223A-62E0FF3EDDAB}"/>
              </a:ext>
            </a:extLst>
          </p:cNvPr>
          <p:cNvSpPr txBox="1"/>
          <p:nvPr/>
        </p:nvSpPr>
        <p:spPr>
          <a:xfrm>
            <a:off x="8662748" y="2095309"/>
            <a:ext cx="591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0501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7BE1-E629-4BD4-AD8C-35DF09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162717" cy="148132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Expected Utility of an Action Under Uncertainty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3327063"/>
                <a:ext cx="5458968" cy="3268580"/>
              </a:xfrm>
            </p:spPr>
            <p:txBody>
              <a:bodyPr anchor="t"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We need:</a:t>
                </a:r>
              </a:p>
              <a:p>
                <a:r>
                  <a:rPr lang="en-US" sz="1800" dirty="0"/>
                  <a:t>The probability distribution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800" dirty="0"/>
                  <a:t>that the current state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Given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the transition probabilities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r>
                  <a:rPr lang="en-US" sz="1800" dirty="0"/>
                  <a:t>A </a:t>
                </a:r>
                <a:r>
                  <a:rPr lang="en-US" sz="1800" b="1" dirty="0"/>
                  <a:t>cardinal utility </a:t>
                </a:r>
                <a:r>
                  <a:rPr lang="en-US" sz="1800" dirty="0"/>
                  <a:t>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probability that action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will get us to a future state s’ is</a:t>
                </a:r>
              </a:p>
              <a:p>
                <a:pPr marL="0" indent="0">
                  <a:buNone/>
                </a:pP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expected utility of action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over all possible future states is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3327063"/>
                <a:ext cx="5458968" cy="3268580"/>
              </a:xfrm>
              <a:blipFill>
                <a:blip r:embed="rId2"/>
                <a:stretch>
                  <a:fillRect l="-447" t="-2052" b="-30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89C7155-3CBF-415D-8E4E-49D1C4FFAFC4}"/>
              </a:ext>
            </a:extLst>
          </p:cNvPr>
          <p:cNvGrpSpPr/>
          <p:nvPr/>
        </p:nvGrpSpPr>
        <p:grpSpPr>
          <a:xfrm>
            <a:off x="6099049" y="655510"/>
            <a:ext cx="5458969" cy="5546979"/>
            <a:chOff x="6387377" y="640080"/>
            <a:chExt cx="5288335" cy="53735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06B45E-7A75-44C4-9486-DC451D2A8DB4}"/>
                </a:ext>
              </a:extLst>
            </p:cNvPr>
            <p:cNvGrpSpPr/>
            <p:nvPr/>
          </p:nvGrpSpPr>
          <p:grpSpPr>
            <a:xfrm>
              <a:off x="6387377" y="640080"/>
              <a:ext cx="5288335" cy="5373594"/>
              <a:chOff x="5917930" y="521367"/>
              <a:chExt cx="5815266" cy="5815266"/>
            </a:xfrm>
          </p:grpSpPr>
          <p:pic>
            <p:nvPicPr>
              <p:cNvPr id="5" name="Graphic 4" descr="Treasure chest with solid fill">
                <a:extLst>
                  <a:ext uri="{FF2B5EF4-FFF2-40B4-BE49-F238E27FC236}">
                    <a16:creationId xmlns:a16="http://schemas.microsoft.com/office/drawing/2014/main" id="{2BBC9BFE-F444-4468-A129-D431DC316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002179" y="1699910"/>
                <a:ext cx="1555744" cy="1555744"/>
              </a:xfrm>
              <a:prstGeom prst="rect">
                <a:avLst/>
              </a:prstGeom>
            </p:spPr>
          </p:pic>
          <p:pic>
            <p:nvPicPr>
              <p:cNvPr id="6" name="Graphic 5" descr="Thought outline">
                <a:extLst>
                  <a:ext uri="{FF2B5EF4-FFF2-40B4-BE49-F238E27FC236}">
                    <a16:creationId xmlns:a16="http://schemas.microsoft.com/office/drawing/2014/main" id="{F65E11F1-DD9B-4D0A-A896-0D9E6909C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17930" y="521367"/>
                <a:ext cx="5815266" cy="5815266"/>
              </a:xfrm>
              <a:prstGeom prst="rect">
                <a:avLst/>
              </a:prstGeom>
            </p:spPr>
          </p:pic>
        </p:grpSp>
        <p:pic>
          <p:nvPicPr>
            <p:cNvPr id="9" name="Graphic 8" descr="Question Mark with solid fill">
              <a:extLst>
                <a:ext uri="{FF2B5EF4-FFF2-40B4-BE49-F238E27FC236}">
                  <a16:creationId xmlns:a16="http://schemas.microsoft.com/office/drawing/2014/main" id="{C11336C5-4572-4154-A6DB-DE794915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92157" y="1705881"/>
              <a:ext cx="1484047" cy="148404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3E59B-E665-0112-770E-27E00CF9D727}"/>
                  </a:ext>
                </a:extLst>
              </p:cNvPr>
              <p:cNvSpPr txBox="1"/>
              <p:nvPr/>
            </p:nvSpPr>
            <p:spPr>
              <a:xfrm>
                <a:off x="8073186" y="1317833"/>
                <a:ext cx="21940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I do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then I </a:t>
                </a:r>
                <a:br>
                  <a:rPr lang="en-US" dirty="0"/>
                </a:br>
                <a:r>
                  <a:rPr lang="en-US" dirty="0"/>
                  <a:t>will have later have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3E59B-E665-0112-770E-27E00CF9D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186" y="1317833"/>
                <a:ext cx="2194062" cy="646331"/>
              </a:xfrm>
              <a:prstGeom prst="rect">
                <a:avLst/>
              </a:prstGeom>
              <a:blipFill>
                <a:blip r:embed="rId9"/>
                <a:stretch>
                  <a:fillRect l="-2222" t="-4717" r="-166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B35AD90-3773-361B-BC70-E98652CD2E95}"/>
              </a:ext>
            </a:extLst>
          </p:cNvPr>
          <p:cNvGrpSpPr/>
          <p:nvPr/>
        </p:nvGrpSpPr>
        <p:grpSpPr>
          <a:xfrm>
            <a:off x="1601683" y="2656556"/>
            <a:ext cx="2748279" cy="527666"/>
            <a:chOff x="1847426" y="5059150"/>
            <a:chExt cx="2748279" cy="527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B1274D0-3B06-3480-5474-73FF4CE28615}"/>
                    </a:ext>
                  </a:extLst>
                </p:cNvPr>
                <p:cNvSpPr/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/>
                    <a:t>Currentstate</a:t>
                  </a:r>
                  <a:r>
                    <a:rPr lang="en-US" sz="105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B1274D0-3B06-3480-5474-73FF4CE286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blipFill>
                  <a:blip r:embed="rId10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F677F90-A644-6BF1-FCFE-AFE6A334A4F4}"/>
                    </a:ext>
                  </a:extLst>
                </p:cNvPr>
                <p:cNvSpPr/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Future state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F677F90-A644-6BF1-FCFE-AFE6A334A4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blipFill>
                  <a:blip r:embed="rId11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CBB393-D246-8A0C-5456-F8ABCBC8C228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2763519" y="5376578"/>
              <a:ext cx="68918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7EA328-46CE-97F7-4F4D-E0260C673214}"/>
                    </a:ext>
                  </a:extLst>
                </p:cNvPr>
                <p:cNvSpPr txBox="1"/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Action </a:t>
                  </a:r>
                  <a14:m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7EA328-46CE-97F7-4F4D-E0260C673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blipFill>
                  <a:blip r:embed="rId1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4D6490A-4CCD-A7E5-A6B9-5622D6A57FF9}"/>
                    </a:ext>
                  </a:extLst>
                </p:cNvPr>
                <p:cNvSpPr txBox="1"/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4D6490A-4CCD-A7E5-A6B9-5622D6A57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9859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99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600" dirty="0"/>
              <a:t>Principle of Maximum </a:t>
            </a:r>
            <a:br>
              <a:rPr lang="en-US" sz="3600" dirty="0"/>
            </a:br>
            <a:r>
              <a:rPr lang="en-US" sz="3600" dirty="0"/>
              <a:t>Expected Utility (MEU)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841" y="2532488"/>
                <a:ext cx="5639772" cy="3694370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Given the expected utility of an action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choose action that maximizes the expected utility:</a:t>
                </a:r>
                <a:br>
                  <a:rPr lang="en-US" sz="1600" dirty="0"/>
                </a:b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/>
                  <a:t>Issue: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will be a very large table if we have many states .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Possible solution:</a:t>
                </a:r>
              </a:p>
              <a:p>
                <a:r>
                  <a:rPr lang="en-US" sz="1600" dirty="0"/>
                  <a:t>Bayes Net with a factored state representation considering independence between variable describing the state.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841" y="2532488"/>
                <a:ext cx="5639772" cy="3694370"/>
              </a:xfrm>
              <a:blipFill>
                <a:blip r:embed="rId2"/>
                <a:stretch>
                  <a:fillRect l="-649" t="-1155"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</a:extLst>
          </p:cNvPr>
          <p:cNvGrpSpPr/>
          <p:nvPr/>
        </p:nvGrpSpPr>
        <p:grpSpPr>
          <a:xfrm>
            <a:off x="6099048" y="65551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95043" y="204865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>
                  <a:solidFill>
                    <a:schemeClr val="accent2"/>
                  </a:solidFill>
                </a:rPr>
                <a:t>Action?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 rot="840393">
              <a:off x="8766414" y="2227041"/>
              <a:ext cx="355392" cy="330925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D7C7B3-6D85-437F-9D4A-91F28B3C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Networks</a:t>
            </a:r>
            <a:b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dirty="0"/>
              <a:t>U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 Bayes Nets to calculate the Expected Utility of Actions.</a:t>
            </a:r>
            <a:endParaRPr lang="en-US" sz="8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2F15B-D350-48DF-8CD6-C6711E851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slides were created by Dan Klein, Pieter Abbeel, Sergey Levine, with some materials from A. Farhadi.  All CS188 materials are at </a:t>
            </a: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http://ai.berkeley.edu</a:t>
            </a: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30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65125"/>
            <a:ext cx="9525000" cy="1325563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Decision Networks</a:t>
            </a:r>
          </a:p>
        </p:txBody>
      </p:sp>
      <p:cxnSp>
        <p:nvCxnSpPr>
          <p:cNvPr id="17411" name="AutoShape 4"/>
          <p:cNvCxnSpPr>
            <a:cxnSpLocks noChangeShapeType="1"/>
            <a:stCxn id="17412" idx="4"/>
            <a:endCxn id="17413" idx="0"/>
          </p:cNvCxnSpPr>
          <p:nvPr/>
        </p:nvCxnSpPr>
        <p:spPr bwMode="auto">
          <a:xfrm>
            <a:off x="5335588" y="4170363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4724400" y="35814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Weather</a:t>
            </a: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4724400" y="53340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 pitchFamily="34" charset="0"/>
                <a:cs typeface="Calibri" pitchFamily="34" charset="0"/>
              </a:rPr>
              <a:t>Forecast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4800600" y="2098675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Umbrella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7010400" y="2860675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 pitchFamily="34" charset="0"/>
                  <a:cs typeface="Calibri" pitchFamily="34" charset="0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  <a:endCxn id="17422" idx="1"/>
          </p:cNvCxnSpPr>
          <p:nvPr/>
        </p:nvCxnSpPr>
        <p:spPr bwMode="auto">
          <a:xfrm>
            <a:off x="5957888" y="2365375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5961063" y="3127375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2071456" cy="1219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87" y="3505200"/>
            <a:ext cx="1923112" cy="1083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098676"/>
            <a:ext cx="2057400" cy="11497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752600"/>
            <a:ext cx="4717564" cy="31927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45305E-D6B9-404E-A416-435A4F91D777}"/>
              </a:ext>
            </a:extLst>
          </p:cNvPr>
          <p:cNvSpPr txBox="1"/>
          <p:nvPr/>
        </p:nvSpPr>
        <p:spPr>
          <a:xfrm>
            <a:off x="2453267" y="141553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0D2D35-1FA3-46D3-8DCD-E480736B358B}"/>
              </a:ext>
            </a:extLst>
          </p:cNvPr>
          <p:cNvSpPr txBox="1"/>
          <p:nvPr/>
        </p:nvSpPr>
        <p:spPr>
          <a:xfrm>
            <a:off x="416703" y="4553633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</a:t>
            </a:r>
            <a:br>
              <a:rPr lang="en-US" dirty="0"/>
            </a:br>
            <a:r>
              <a:rPr lang="en-US" dirty="0"/>
              <a:t>Events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AE93E58-ADAA-4F7F-B83D-42E63AB2AF4A}"/>
              </a:ext>
            </a:extLst>
          </p:cNvPr>
          <p:cNvSpPr/>
          <p:nvPr/>
        </p:nvSpPr>
        <p:spPr>
          <a:xfrm>
            <a:off x="1357162" y="3505200"/>
            <a:ext cx="529725" cy="27431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DB6D0-2FC5-4456-966C-954B23284CD6}"/>
              </a:ext>
            </a:extLst>
          </p:cNvPr>
          <p:cNvSpPr txBox="1"/>
          <p:nvPr/>
        </p:nvSpPr>
        <p:spPr>
          <a:xfrm>
            <a:off x="9194533" y="116764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Utility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5EF9D8-56AD-4F2D-8FCD-673404529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79" y="542409"/>
            <a:ext cx="1337116" cy="15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9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A2A2C3-9375-E35C-880F-0C6881BED107}"/>
              </a:ext>
            </a:extLst>
          </p:cNvPr>
          <p:cNvGrpSpPr/>
          <p:nvPr/>
        </p:nvGrpSpPr>
        <p:grpSpPr>
          <a:xfrm>
            <a:off x="7290782" y="1769082"/>
            <a:ext cx="3124200" cy="3810000"/>
            <a:chOff x="7724275" y="2343757"/>
            <a:chExt cx="3124200" cy="3810000"/>
          </a:xfrm>
        </p:grpSpPr>
        <p:cxnSp>
          <p:nvCxnSpPr>
            <p:cNvPr id="17411" name="AutoShape 4"/>
            <p:cNvCxnSpPr>
              <a:cxnSpLocks noChangeShapeType="1"/>
              <a:stCxn id="17412" idx="4"/>
              <a:endCxn id="17413" idx="0"/>
            </p:cNvCxnSpPr>
            <p:nvPr/>
          </p:nvCxnSpPr>
          <p:spPr bwMode="auto">
            <a:xfrm>
              <a:off x="8335463" y="4415445"/>
              <a:ext cx="0" cy="1149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7724275" y="3826482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7724275" y="5579082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dirty="0">
                  <a:latin typeface="Calibri"/>
                  <a:cs typeface="Calibri"/>
                </a:rPr>
                <a:t>Forecast</a:t>
              </a:r>
            </a:p>
          </p:txBody>
        </p:sp>
        <p:sp>
          <p:nvSpPr>
            <p:cNvPr id="17414" name="Rectangle 7"/>
            <p:cNvSpPr>
              <a:spLocks noChangeArrowheads="1"/>
            </p:cNvSpPr>
            <p:nvPr/>
          </p:nvSpPr>
          <p:spPr bwMode="auto">
            <a:xfrm>
              <a:off x="7800475" y="2343757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Umbrella</a:t>
              </a:r>
            </a:p>
          </p:txBody>
        </p:sp>
        <p:grpSp>
          <p:nvGrpSpPr>
            <p:cNvPr id="17415" name="Group 8"/>
            <p:cNvGrpSpPr>
              <a:grpSpLocks/>
            </p:cNvGrpSpPr>
            <p:nvPr/>
          </p:nvGrpSpPr>
          <p:grpSpPr bwMode="auto">
            <a:xfrm>
              <a:off x="10010275" y="3105757"/>
              <a:ext cx="838200" cy="533400"/>
              <a:chOff x="4368" y="1728"/>
              <a:chExt cx="528" cy="336"/>
            </a:xfrm>
          </p:grpSpPr>
          <p:sp>
            <p:nvSpPr>
              <p:cNvPr id="17422" name="Freeform 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7423" name="Text Box 10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/>
                    <a:cs typeface="Calibri"/>
                  </a:rPr>
                  <a:t>U</a:t>
                </a:r>
              </a:p>
            </p:txBody>
          </p:sp>
        </p:grpSp>
        <p:cxnSp>
          <p:nvCxnSpPr>
            <p:cNvPr id="17416" name="AutoShape 11"/>
            <p:cNvCxnSpPr>
              <a:cxnSpLocks noChangeShapeType="1"/>
              <a:stCxn id="17414" idx="3"/>
              <a:endCxn id="17422" idx="1"/>
            </p:cNvCxnSpPr>
            <p:nvPr/>
          </p:nvCxnSpPr>
          <p:spPr bwMode="auto">
            <a:xfrm>
              <a:off x="8957763" y="2610457"/>
              <a:ext cx="1038225" cy="762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7" name="AutoShape 12"/>
            <p:cNvCxnSpPr>
              <a:cxnSpLocks noChangeShapeType="1"/>
              <a:stCxn id="17412" idx="6"/>
              <a:endCxn id="17422" idx="1"/>
            </p:cNvCxnSpPr>
            <p:nvPr/>
          </p:nvCxnSpPr>
          <p:spPr bwMode="auto">
            <a:xfrm flipV="1">
              <a:off x="8960938" y="3372457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1109049" y="4301611"/>
            <a:ext cx="6096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147149" y="4926082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1109049" y="5512090"/>
            <a:ext cx="609600" cy="304800"/>
          </a:xfrm>
          <a:custGeom>
            <a:avLst/>
            <a:gdLst>
              <a:gd name="T0" fmla="*/ 21821033 w 783"/>
              <a:gd name="T1" fmla="*/ 0 h 288"/>
              <a:gd name="T2" fmla="*/ 0 w 783"/>
              <a:gd name="T3" fmla="*/ 407704925 h 288"/>
              <a:gd name="T4" fmla="*/ 21821033 w 783"/>
              <a:gd name="T5" fmla="*/ 813170417 h 288"/>
              <a:gd name="T6" fmla="*/ 44853480 w 783"/>
              <a:gd name="T7" fmla="*/ 398745075 h 288"/>
              <a:gd name="T8" fmla="*/ 21821033 w 783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3"/>
              <a:gd name="T16" fmla="*/ 0 h 288"/>
              <a:gd name="T17" fmla="*/ 783 w 783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3" h="288">
                <a:moveTo>
                  <a:pt x="384" y="0"/>
                </a:moveTo>
                <a:lnTo>
                  <a:pt x="0" y="144"/>
                </a:lnTo>
                <a:lnTo>
                  <a:pt x="384" y="288"/>
                </a:lnTo>
                <a:lnTo>
                  <a:pt x="783" y="141"/>
                </a:lnTo>
                <a:lnTo>
                  <a:pt x="384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19480" y="1653988"/>
            <a:ext cx="4800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  <a:p>
            <a:pPr lvl="3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Bayes nets with additional nodes for utility and actions.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Allows to specify the joint probability in a compact way using independence.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Calculate the expected utility for each possible action and choose the best.</a:t>
            </a:r>
            <a:endParaRPr lang="en-US" sz="1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4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Node types</a:t>
            </a: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Chance nodes: Random variables in BNs</a:t>
            </a:r>
          </a:p>
          <a:p>
            <a:pPr marL="3200240" lvl="7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3200240" lvl="7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Action nodes: Cannot have parents, act as observed evidence</a:t>
            </a:r>
          </a:p>
          <a:p>
            <a:pPr marL="2743063" lvl="6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2743063" lvl="6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Utility node: Depends on action and chance nodes</a:t>
            </a:r>
          </a:p>
        </p:txBody>
      </p:sp>
    </p:spTree>
    <p:extLst>
      <p:ext uri="{BB962C8B-B14F-4D97-AF65-F5344CB8AC3E}">
        <p14:creationId xmlns:p14="http://schemas.microsoft.com/office/powerpoint/2010/main" val="36951855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leave}) = \sum_w P(w) U(\mathrm{leav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44"/>
  <p:tag name="PICTUREFILESIZE" val="70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MEU}(F=\mathrm{bad}) = \max_a \mbox{EU}(a | \mathrm{bad}) = 53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71"/>
  <p:tag name="PICTUREFILESIZE" val="70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take}) = \sum_w P(w) U(\mathrm{tak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38"/>
  <p:tag name="PICTUREFILESIZE" val="76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7 \cdot 20 + 0.3 \cdot 70 = 35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05"/>
  <p:tag name="PICTUREFILESIZE" val="35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7 \cdot 100 + 0.3 \cdot 0 = 7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06"/>
  <p:tag name="PICTUREFILESIZE" val="290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MEU}(\o) = \max_a \mbox{EU}(a) = 7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21"/>
  <p:tag name="PICTUREFILESIZE" val="50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leave} | \mathrm{bad}) = \sum_w P(w | \mathrm{bad}) U(\mathrm{leav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96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34 \cdot 20 + 0.66 \cdot 70 = 53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16"/>
  <p:tag name="PICTUREFILESIZE" val="40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34 \cdot 100 + 0.66 \cdot 0 = 34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16"/>
  <p:tag name="PICTUREFILESIZE" val="37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take} | \mathrm{bad}) = \sum_w P(w | \mathrm{bad}) U(\mathrm{tak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88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1082</Words>
  <Application>Microsoft Office PowerPoint</Application>
  <PresentationFormat>Widescreen</PresentationFormat>
  <Paragraphs>228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Cambria Math</vt:lpstr>
      <vt:lpstr>source sans pro</vt:lpstr>
      <vt:lpstr>Wingdings</vt:lpstr>
      <vt:lpstr>Office Theme</vt:lpstr>
      <vt:lpstr>CS 5/7320  Artificial Intelligence   Making Simple Decisions AIMA Chapter 16</vt:lpstr>
      <vt:lpstr>Decision-theoretic Agents (=Utility-based Agent)</vt:lpstr>
      <vt:lpstr>Simple     vs.   Complex Decisions </vt:lpstr>
      <vt:lpstr>Utility</vt:lpstr>
      <vt:lpstr>Expected Utility of an Action Under Uncertainty</vt:lpstr>
      <vt:lpstr>Principle of Maximum  Expected Utility (MEU)</vt:lpstr>
      <vt:lpstr>Decision Networks Using Bayes Nets to calculate the Expected Utility of Actions.</vt:lpstr>
      <vt:lpstr>Decision Networks</vt:lpstr>
      <vt:lpstr>Decision Networks</vt:lpstr>
      <vt:lpstr>Decision Network without Forecast</vt:lpstr>
      <vt:lpstr>Decisions as Outcome Trees</vt:lpstr>
      <vt:lpstr>Decision Network with Bad Forecast</vt:lpstr>
      <vt:lpstr>Decisions as Outcome Trees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Decision Making</dc:title>
  <dc:creator>michael</dc:creator>
  <cp:lastModifiedBy>Hahsler, Michael</cp:lastModifiedBy>
  <cp:revision>34</cp:revision>
  <dcterms:created xsi:type="dcterms:W3CDTF">2020-08-21T14:39:44Z</dcterms:created>
  <dcterms:modified xsi:type="dcterms:W3CDTF">2024-05-23T20:45:33Z</dcterms:modified>
</cp:coreProperties>
</file>