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13"/>
  </p:notesMasterIdLst>
  <p:handoutMasterIdLst>
    <p:handoutMasterId r:id="rId14"/>
  </p:handoutMasterIdLst>
  <p:sldIdLst>
    <p:sldId id="455" r:id="rId2"/>
    <p:sldId id="456" r:id="rId3"/>
    <p:sldId id="457" r:id="rId4"/>
    <p:sldId id="458" r:id="rId5"/>
    <p:sldId id="459" r:id="rId6"/>
    <p:sldId id="460" r:id="rId7"/>
    <p:sldId id="461" r:id="rId8"/>
    <p:sldId id="462" r:id="rId9"/>
    <p:sldId id="463" r:id="rId10"/>
    <p:sldId id="464" r:id="rId11"/>
    <p:sldId id="465" r:id="rId12"/>
  </p:sldIdLst>
  <p:sldSz cx="12192000" cy="6858000"/>
  <p:notesSz cx="7099300" cy="10234613"/>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1BB79B-38E9-4662-8ED5-3F2F225203CE}">
          <p14:sldIdLst>
            <p14:sldId id="455"/>
            <p14:sldId id="456"/>
            <p14:sldId id="457"/>
            <p14:sldId id="458"/>
            <p14:sldId id="459"/>
            <p14:sldId id="460"/>
            <p14:sldId id="461"/>
            <p14:sldId id="462"/>
            <p14:sldId id="463"/>
            <p14:sldId id="464"/>
            <p14:sldId id="4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88626" autoAdjust="0"/>
  </p:normalViewPr>
  <p:slideViewPr>
    <p:cSldViewPr>
      <p:cViewPr varScale="1">
        <p:scale>
          <a:sx n="66" d="100"/>
          <a:sy n="66" d="100"/>
        </p:scale>
        <p:origin x="88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pPr>
                <a:defRPr/>
              </a:pPr>
              <a:t>‹#›</a:t>
            </a:fld>
            <a:endParaRPr lang="en-US" dirty="0"/>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BDF81BA-2724-47AE-8C5A-18C6541FAE5A}" type="slidenum">
              <a:rPr lang="en-US"/>
              <a:pPr>
                <a:defRPr/>
              </a:pPr>
              <a:t>‹#›</a:t>
            </a:fld>
            <a:endParaRPr lang="en-US" dirty="0"/>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dirty="0"/>
          </a:p>
        </p:txBody>
      </p:sp>
    </p:spTree>
    <p:extLst>
      <p:ext uri="{BB962C8B-B14F-4D97-AF65-F5344CB8AC3E}">
        <p14:creationId xmlns:p14="http://schemas.microsoft.com/office/powerpoint/2010/main" val="337579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dirty="0"/>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dirty="0"/>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dirty="0"/>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dirty="0"/>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dirty="0"/>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dirty="0"/>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dirty="0"/>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dirty="0"/>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dirty="0"/>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dirty="0"/>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dirty="0"/>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dirty="0"/>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dirty="0"/>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dirty="0"/>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dirty="0"/>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Positive Reinforcement in Dogs | Pet Parents®">
            <a:extLst>
              <a:ext uri="{FF2B5EF4-FFF2-40B4-BE49-F238E27FC236}">
                <a16:creationId xmlns:a16="http://schemas.microsoft.com/office/drawing/2014/main" id="{AD157A36-0424-F212-4464-8A1D05BACB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77" r="23298" b="3714"/>
          <a:stretch/>
        </p:blipFill>
        <p:spPr bwMode="auto">
          <a:xfrm>
            <a:off x="4130181"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1" name="Rectangle 513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2" name="Rectangle 5"/>
          <p:cNvSpPr>
            <a:spLocks noGrp="1" noChangeArrowheads="1"/>
          </p:cNvSpPr>
          <p:nvPr>
            <p:ph type="ctrTitle"/>
          </p:nvPr>
        </p:nvSpPr>
        <p:spPr>
          <a:xfrm>
            <a:off x="477981" y="1122363"/>
            <a:ext cx="4023360" cy="3204134"/>
          </a:xfrm>
        </p:spPr>
        <p:txBody>
          <a:bodyPr anchor="b">
            <a:normAutofit fontScale="90000"/>
          </a:bodyPr>
          <a:lstStyle/>
          <a:p>
            <a:pPr algn="l"/>
            <a:r>
              <a:rPr lang="en-US" sz="3700" b="1" dirty="0">
                <a:solidFill>
                  <a:schemeClr val="bg1"/>
                </a:solidFill>
                <a:effectLst>
                  <a:outerShdw blurRad="38100" dist="38100" dir="2700000" algn="tl">
                    <a:srgbClr val="000000">
                      <a:alpha val="43137"/>
                    </a:srgbClr>
                  </a:outerShdw>
                </a:effectLst>
              </a:rPr>
              <a:t>CS 5/7320 </a:t>
            </a:r>
            <a:br>
              <a:rPr lang="en-US" sz="3700" b="1" dirty="0">
                <a:solidFill>
                  <a:schemeClr val="bg1"/>
                </a:solidFill>
                <a:effectLst>
                  <a:outerShdw blurRad="38100" dist="38100" dir="2700000" algn="tl">
                    <a:srgbClr val="000000">
                      <a:alpha val="43137"/>
                    </a:srgbClr>
                  </a:outerShdw>
                </a:effectLst>
              </a:rPr>
            </a:br>
            <a:r>
              <a:rPr lang="en-US" sz="3700" b="1" dirty="0">
                <a:solidFill>
                  <a:schemeClr val="bg1"/>
                </a:solidFill>
                <a:effectLst>
                  <a:outerShdw blurRad="38100" dist="38100" dir="2700000" algn="tl">
                    <a:srgbClr val="000000">
                      <a:alpha val="43137"/>
                    </a:srgbClr>
                  </a:outerShdw>
                </a:effectLst>
              </a:rPr>
              <a:t>Artificial Intelligence</a:t>
            </a:r>
            <a:br>
              <a:rPr lang="en-US" sz="3700" b="1" dirty="0">
                <a:solidFill>
                  <a:schemeClr val="bg1"/>
                </a:solidFill>
                <a:effectLst>
                  <a:outerShdw blurRad="38100" dist="38100" dir="2700000" algn="tl">
                    <a:srgbClr val="000000">
                      <a:alpha val="43137"/>
                    </a:srgbClr>
                  </a:outerShdw>
                </a:effectLst>
              </a:rPr>
            </a:br>
            <a:br>
              <a:rPr lang="en-US" sz="3700" b="1" dirty="0">
                <a:solidFill>
                  <a:schemeClr val="bg1"/>
                </a:solidFill>
                <a:effectLst>
                  <a:outerShdw blurRad="38100" dist="38100" dir="2700000" algn="tl">
                    <a:srgbClr val="000000">
                      <a:alpha val="43137"/>
                    </a:srgbClr>
                  </a:outerShdw>
                </a:effectLst>
              </a:rPr>
            </a:br>
            <a:r>
              <a:rPr lang="en-US" sz="3700" b="1" dirty="0">
                <a:solidFill>
                  <a:schemeClr val="bg1"/>
                </a:solidFill>
                <a:effectLst>
                  <a:outerShdw blurRad="38100" dist="38100" dir="2700000" algn="tl">
                    <a:srgbClr val="000000">
                      <a:alpha val="43137"/>
                    </a:srgbClr>
                  </a:outerShdw>
                </a:effectLst>
              </a:rPr>
              <a:t>Reinforcement Learning</a:t>
            </a:r>
            <a:br>
              <a:rPr lang="en-US" sz="3700" b="1" dirty="0">
                <a:solidFill>
                  <a:schemeClr val="bg1"/>
                </a:solidFill>
                <a:effectLst>
                  <a:outerShdw blurRad="38100" dist="38100" dir="2700000" algn="tl">
                    <a:srgbClr val="000000">
                      <a:alpha val="43137"/>
                    </a:srgbClr>
                  </a:outerShdw>
                </a:effectLst>
              </a:rPr>
            </a:br>
            <a:r>
              <a:rPr lang="en-US" sz="3700" dirty="0">
                <a:solidFill>
                  <a:schemeClr val="bg1"/>
                </a:solidFill>
              </a:rPr>
              <a:t>AIMA Chapter 17&amp;21</a:t>
            </a:r>
            <a:endParaRPr lang="en-US" sz="3700" dirty="0">
              <a:solidFill>
                <a:schemeClr val="bg1"/>
              </a:solidFill>
              <a:effectLst>
                <a:outerShdw blurRad="38100" dist="38100" dir="2700000" algn="tl">
                  <a:srgbClr val="000000">
                    <a:alpha val="43137"/>
                  </a:srgbClr>
                </a:outerShdw>
              </a:effectLst>
            </a:endParaRPr>
          </a:p>
        </p:txBody>
      </p:sp>
      <p:sp>
        <p:nvSpPr>
          <p:cNvPr id="5123" name="Rectangle 6"/>
          <p:cNvSpPr>
            <a:spLocks noGrp="1" noChangeArrowheads="1"/>
          </p:cNvSpPr>
          <p:nvPr>
            <p:ph type="subTitle" idx="1"/>
          </p:nvPr>
        </p:nvSpPr>
        <p:spPr>
          <a:xfrm>
            <a:off x="477980" y="4872922"/>
            <a:ext cx="4023359" cy="1208141"/>
          </a:xfrm>
        </p:spPr>
        <p:txBody>
          <a:bodyPr>
            <a:normAutofit/>
          </a:bodyPr>
          <a:lstStyle/>
          <a:p>
            <a:pPr algn="l"/>
            <a:r>
              <a:rPr lang="en-US" sz="1600" dirty="0">
                <a:solidFill>
                  <a:schemeClr val="bg1"/>
                </a:solidFill>
                <a:cs typeface="Calibri"/>
              </a:rPr>
              <a:t>Slides by Michael Hahsler  </a:t>
            </a:r>
            <a:br>
              <a:rPr lang="en-US" sz="1600" dirty="0">
                <a:solidFill>
                  <a:schemeClr val="bg1"/>
                </a:solidFill>
                <a:cs typeface="Calibri"/>
              </a:rPr>
            </a:br>
            <a:r>
              <a:rPr lang="en-US" sz="1600" dirty="0">
                <a:solidFill>
                  <a:schemeClr val="bg1"/>
                </a:solidFill>
                <a:cs typeface="Calibri"/>
              </a:rPr>
              <a:t>with figures from the AIMA textbook.</a:t>
            </a:r>
          </a:p>
          <a:p>
            <a:pPr algn="l"/>
            <a:endParaRPr lang="en-US" sz="1600" b="1" dirty="0">
              <a:solidFill>
                <a:schemeClr val="bg1"/>
              </a:solidFill>
            </a:endParaRPr>
          </a:p>
        </p:txBody>
      </p:sp>
      <p:sp>
        <p:nvSpPr>
          <p:cNvPr id="5133" name="Rectangle 51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35" name="Rectangle 51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dirty="0"/>
          </a:p>
        </p:txBody>
      </p:sp>
      <p:pic>
        <p:nvPicPr>
          <p:cNvPr id="18" name="Picture 4" descr="Creative Commons License">
            <a:extLst>
              <a:ext uri="{FF2B5EF4-FFF2-40B4-BE49-F238E27FC236}">
                <a16:creationId xmlns:a16="http://schemas.microsoft.com/office/drawing/2014/main" id="{67259A3D-DFAB-4657-8C93-F2F7ED3F5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73" y="63576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4322797-EFC0-4BD6-A554-1C7992D224D7}"/>
              </a:ext>
            </a:extLst>
          </p:cNvPr>
          <p:cNvSpPr txBox="1"/>
          <p:nvPr/>
        </p:nvSpPr>
        <p:spPr>
          <a:xfrm>
            <a:off x="1402079" y="6248400"/>
            <a:ext cx="3017521" cy="430887"/>
          </a:xfrm>
          <a:prstGeom prst="rect">
            <a:avLst/>
          </a:prstGeom>
          <a:noFill/>
        </p:spPr>
        <p:txBody>
          <a:bodyPr wrap="square">
            <a:spAutoFit/>
          </a:bodyPr>
          <a:lstStyle/>
          <a:p>
            <a:pPr>
              <a:spcAft>
                <a:spcPts val="600"/>
              </a:spcAft>
            </a:pPr>
            <a:r>
              <a:rPr lang="en-US" sz="1100" b="0" i="0" dirty="0">
                <a:solidFill>
                  <a:schemeClr val="bg1"/>
                </a:solidFill>
                <a:effectLst/>
                <a:latin typeface="source sans pro" panose="020B0503030403020204" pitchFamily="34" charset="0"/>
              </a:rPr>
              <a:t>This work is licensed under a </a:t>
            </a:r>
            <a:r>
              <a:rPr lang="en-US" sz="1100" b="0" i="0" strike="noStrike" dirty="0">
                <a:solidFill>
                  <a:schemeClr val="bg1"/>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Attribution-ShareAlike 4.0 International License</a:t>
            </a:r>
            <a:r>
              <a:rPr lang="en-US" sz="1100" b="0" i="0" dirty="0">
                <a:solidFill>
                  <a:schemeClr val="bg1"/>
                </a:solidFill>
                <a:effectLst/>
                <a:latin typeface="source sans pro" panose="020B0503030403020204" pitchFamily="34" charset="0"/>
              </a:rPr>
              <a:t>.</a:t>
            </a:r>
            <a:endParaRPr lang="en-US" sz="11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712C-C87E-E832-8A1B-CDAF9756804E}"/>
              </a:ext>
            </a:extLst>
          </p:cNvPr>
          <p:cNvSpPr>
            <a:spLocks noGrp="1"/>
          </p:cNvSpPr>
          <p:nvPr>
            <p:ph type="title"/>
          </p:nvPr>
        </p:nvSpPr>
        <p:spPr/>
        <p:txBody>
          <a:bodyPr/>
          <a:lstStyle/>
          <a:p>
            <a:r>
              <a:rPr lang="en-US" dirty="0"/>
              <a:t>Q-Learning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D399C3-7D5D-01FA-4D2E-966DFF22A4BA}"/>
                  </a:ext>
                </a:extLst>
              </p:cNvPr>
              <p:cNvSpPr>
                <a:spLocks noGrp="1"/>
              </p:cNvSpPr>
              <p:nvPr>
                <p:ph idx="1"/>
              </p:nvPr>
            </p:nvSpPr>
            <p:spPr>
              <a:xfrm>
                <a:off x="1066799" y="1448683"/>
                <a:ext cx="10515600" cy="794353"/>
              </a:xfrm>
            </p:spPr>
            <p:txBody>
              <a:bodyPr>
                <a:normAutofit fontScale="92500" lnSpcReduction="20000"/>
              </a:bodyPr>
              <a:lstStyle/>
              <a:p>
                <a:r>
                  <a:rPr lang="en-US" dirty="0"/>
                  <a:t>Q-Learning learns the state-action utility function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a:t>  </a:t>
                </a:r>
              </a:p>
              <a:p>
                <a:r>
                  <a:rPr lang="en-US" dirty="0"/>
                  <a:t>Relationship with the state utility function:</a:t>
                </a:r>
              </a:p>
              <a:p>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ED399C3-7D5D-01FA-4D2E-966DFF22A4BA}"/>
                  </a:ext>
                </a:extLst>
              </p:cNvPr>
              <p:cNvSpPr>
                <a:spLocks noGrp="1" noRot="1" noChangeAspect="1" noMove="1" noResize="1" noEditPoints="1" noAdjustHandles="1" noChangeArrowheads="1" noChangeShapeType="1" noTextEdit="1"/>
              </p:cNvSpPr>
              <p:nvPr>
                <p:ph idx="1"/>
              </p:nvPr>
            </p:nvSpPr>
            <p:spPr>
              <a:xfrm>
                <a:off x="1066799" y="1448683"/>
                <a:ext cx="10515600" cy="794353"/>
              </a:xfrm>
              <a:blipFill>
                <a:blip r:embed="rId2"/>
                <a:stretch>
                  <a:fillRect l="-870" t="-20000" b="-1923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BC9101C-785A-74DB-2B4A-2BEA90FF740D}"/>
              </a:ext>
            </a:extLst>
          </p:cNvPr>
          <p:cNvPicPr>
            <a:picLocks noChangeAspect="1"/>
          </p:cNvPicPr>
          <p:nvPr/>
        </p:nvPicPr>
        <p:blipFill>
          <a:blip r:embed="rId3"/>
          <a:stretch>
            <a:fillRect/>
          </a:stretch>
        </p:blipFill>
        <p:spPr>
          <a:xfrm>
            <a:off x="7239000" y="1855505"/>
            <a:ext cx="3444949" cy="846640"/>
          </a:xfrm>
          <a:prstGeom prst="rect">
            <a:avLst/>
          </a:prstGeom>
        </p:spPr>
      </p:pic>
      <p:pic>
        <p:nvPicPr>
          <p:cNvPr id="7" name="Picture 6">
            <a:extLst>
              <a:ext uri="{FF2B5EF4-FFF2-40B4-BE49-F238E27FC236}">
                <a16:creationId xmlns:a16="http://schemas.microsoft.com/office/drawing/2014/main" id="{C2AB3349-7E28-E758-7D0B-BABE9AD4BBE3}"/>
              </a:ext>
            </a:extLst>
          </p:cNvPr>
          <p:cNvPicPr>
            <a:picLocks noChangeAspect="1"/>
          </p:cNvPicPr>
          <p:nvPr/>
        </p:nvPicPr>
        <p:blipFill>
          <a:blip r:embed="rId4"/>
          <a:stretch>
            <a:fillRect/>
          </a:stretch>
        </p:blipFill>
        <p:spPr>
          <a:xfrm>
            <a:off x="1066799" y="2773364"/>
            <a:ext cx="9793203" cy="3921868"/>
          </a:xfrm>
          <a:prstGeom prst="rect">
            <a:avLst/>
          </a:prstGeom>
        </p:spPr>
      </p:pic>
      <mc:AlternateContent xmlns:mc="http://schemas.openxmlformats.org/markup-compatibility/2006">
        <mc:Choice xmlns:a14="http://schemas.microsoft.com/office/drawing/2010/main" Requires="a14">
          <p:sp>
            <p:nvSpPr>
              <p:cNvPr id="9" name="Speech Bubble: Rectangle with Corners Rounded 8">
                <a:extLst>
                  <a:ext uri="{FF2B5EF4-FFF2-40B4-BE49-F238E27FC236}">
                    <a16:creationId xmlns:a16="http://schemas.microsoft.com/office/drawing/2014/main" id="{9C05CDB8-071C-C913-ED77-F93D656F2909}"/>
                  </a:ext>
                </a:extLst>
              </p:cNvPr>
              <p:cNvSpPr/>
              <p:nvPr/>
            </p:nvSpPr>
            <p:spPr>
              <a:xfrm>
                <a:off x="4419600" y="6172200"/>
                <a:ext cx="6172200" cy="523032"/>
              </a:xfrm>
              <a:prstGeom prst="wedgeRoundRectCallout">
                <a:avLst>
                  <a:gd name="adj1" fmla="val -44035"/>
                  <a:gd name="adj2" fmla="val -7028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𝑓</m:t>
                    </m:r>
                  </m:oMath>
                </a14:m>
                <a:r>
                  <a:rPr lang="en-US" dirty="0"/>
                  <a:t> is the exploration function and decides on the next action. As N increases it can exploit good actions more.</a:t>
                </a:r>
              </a:p>
            </p:txBody>
          </p:sp>
        </mc:Choice>
        <mc:Fallback>
          <p:sp>
            <p:nvSpPr>
              <p:cNvPr id="9" name="Speech Bubble: Rectangle with Corners Rounded 8">
                <a:extLst>
                  <a:ext uri="{FF2B5EF4-FFF2-40B4-BE49-F238E27FC236}">
                    <a16:creationId xmlns:a16="http://schemas.microsoft.com/office/drawing/2014/main" id="{9C05CDB8-071C-C913-ED77-F93D656F2909}"/>
                  </a:ext>
                </a:extLst>
              </p:cNvPr>
              <p:cNvSpPr>
                <a:spLocks noRot="1" noChangeAspect="1" noMove="1" noResize="1" noEditPoints="1" noAdjustHandles="1" noChangeArrowheads="1" noChangeShapeType="1" noTextEdit="1"/>
              </p:cNvSpPr>
              <p:nvPr/>
            </p:nvSpPr>
            <p:spPr>
              <a:xfrm>
                <a:off x="4419600" y="6172200"/>
                <a:ext cx="6172200" cy="523032"/>
              </a:xfrm>
              <a:prstGeom prst="wedgeRoundRectCallout">
                <a:avLst>
                  <a:gd name="adj1" fmla="val -44035"/>
                  <a:gd name="adj2" fmla="val -70280"/>
                  <a:gd name="adj3" fmla="val 16667"/>
                </a:avLst>
              </a:prstGeom>
              <a:blipFill>
                <a:blip r:embed="rId5"/>
                <a:stretch>
                  <a:fillRect r="-493" b="-238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Speech Bubble: Rectangle with Corners Rounded 9">
                <a:extLst>
                  <a:ext uri="{FF2B5EF4-FFF2-40B4-BE49-F238E27FC236}">
                    <a16:creationId xmlns:a16="http://schemas.microsoft.com/office/drawing/2014/main" id="{BA362122-7E24-B29D-D386-3D95B157E440}"/>
                  </a:ext>
                </a:extLst>
              </p:cNvPr>
              <p:cNvSpPr/>
              <p:nvPr/>
            </p:nvSpPr>
            <p:spPr>
              <a:xfrm>
                <a:off x="5638800" y="4544471"/>
                <a:ext cx="4953000" cy="523032"/>
              </a:xfrm>
              <a:prstGeom prst="wedgeRoundRectCallout">
                <a:avLst>
                  <a:gd name="adj1" fmla="val -35235"/>
                  <a:gd name="adj2" fmla="val 12003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t>Make </a:t>
                </a:r>
                <a14:m>
                  <m:oMath xmlns:m="http://schemas.openxmlformats.org/officeDocument/2006/math">
                    <m:r>
                      <a:rPr lang="en-US" b="0" i="1" smtClean="0">
                        <a:latin typeface="Cambria Math" panose="02040503050406030204" pitchFamily="18" charset="0"/>
                      </a:rPr>
                      <m:t>𝑄</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a little more similar to the received reward + the best Q-value of the successor state.</a:t>
                </a:r>
              </a:p>
            </p:txBody>
          </p:sp>
        </mc:Choice>
        <mc:Fallback>
          <p:sp>
            <p:nvSpPr>
              <p:cNvPr id="10" name="Speech Bubble: Rectangle with Corners Rounded 9">
                <a:extLst>
                  <a:ext uri="{FF2B5EF4-FFF2-40B4-BE49-F238E27FC236}">
                    <a16:creationId xmlns:a16="http://schemas.microsoft.com/office/drawing/2014/main" id="{BA362122-7E24-B29D-D386-3D95B157E440}"/>
                  </a:ext>
                </a:extLst>
              </p:cNvPr>
              <p:cNvSpPr>
                <a:spLocks noRot="1" noChangeAspect="1" noMove="1" noResize="1" noEditPoints="1" noAdjustHandles="1" noChangeArrowheads="1" noChangeShapeType="1" noTextEdit="1"/>
              </p:cNvSpPr>
              <p:nvPr/>
            </p:nvSpPr>
            <p:spPr>
              <a:xfrm>
                <a:off x="5638800" y="4544471"/>
                <a:ext cx="4953000" cy="523032"/>
              </a:xfrm>
              <a:prstGeom prst="wedgeRoundRectCallout">
                <a:avLst>
                  <a:gd name="adj1" fmla="val -35235"/>
                  <a:gd name="adj2" fmla="val 120038"/>
                  <a:gd name="adj3" fmla="val 16667"/>
                </a:avLst>
              </a:prstGeom>
              <a:blipFill>
                <a:blip r:embed="rId6"/>
                <a:stretch>
                  <a:fillRect t="-9396"/>
                </a:stretch>
              </a:blipFill>
            </p:spPr>
            <p:txBody>
              <a:bodyPr/>
              <a:lstStyle/>
              <a:p>
                <a:r>
                  <a:rPr lang="en-US">
                    <a:noFill/>
                  </a:rPr>
                  <a:t> </a:t>
                </a:r>
              </a:p>
            </p:txBody>
          </p:sp>
        </mc:Fallback>
      </mc:AlternateContent>
    </p:spTree>
    <p:extLst>
      <p:ext uri="{BB962C8B-B14F-4D97-AF65-F5344CB8AC3E}">
        <p14:creationId xmlns:p14="http://schemas.microsoft.com/office/powerpoint/2010/main" val="28070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26AE-3199-489F-5DCA-D4C988B418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FD08F8A-7021-1A3C-45A3-0CEB864749FC}"/>
              </a:ext>
            </a:extLst>
          </p:cNvPr>
          <p:cNvSpPr>
            <a:spLocks noGrp="1"/>
          </p:cNvSpPr>
          <p:nvPr>
            <p:ph idx="1"/>
          </p:nvPr>
        </p:nvSpPr>
        <p:spPr/>
        <p:txBody>
          <a:bodyPr>
            <a:normAutofit lnSpcReduction="10000"/>
          </a:bodyPr>
          <a:lstStyle/>
          <a:p>
            <a:r>
              <a:rPr lang="en-US" dirty="0"/>
              <a:t>Agents can learn the value of being in a state from reward signals.</a:t>
            </a:r>
          </a:p>
          <a:p>
            <a:r>
              <a:rPr lang="en-US" dirty="0"/>
              <a:t>Rewards can be delayed (e.g., at the end of a game).</a:t>
            </a:r>
          </a:p>
          <a:p>
            <a:r>
              <a:rPr lang="en-US" dirty="0"/>
              <a:t>Not being able to fully observe the state makes the problem more difficult (POMDP).</a:t>
            </a:r>
          </a:p>
          <a:p>
            <a:r>
              <a:rPr lang="en-US" dirty="0"/>
              <a:t>Unknown transition models lead to the need of exploration by trying actions (model free methods like Q-Learning).</a:t>
            </a:r>
          </a:p>
          <a:p>
            <a:r>
              <a:rPr lang="en-US" dirty="0"/>
              <a:t>All these problems are computationally very expensive and often can only be solved approximately.</a:t>
            </a:r>
          </a:p>
          <a:p>
            <a:r>
              <a:rPr lang="en-US" dirty="0"/>
              <a:t>All functions (U, Q, etc.) can be approximated with (deep) artificial neural networks. </a:t>
            </a:r>
          </a:p>
        </p:txBody>
      </p:sp>
    </p:spTree>
    <p:extLst>
      <p:ext uri="{BB962C8B-B14F-4D97-AF65-F5344CB8AC3E}">
        <p14:creationId xmlns:p14="http://schemas.microsoft.com/office/powerpoint/2010/main" val="182127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28D6-FE8F-D731-2ACA-D5CDE5A05A9A}"/>
              </a:ext>
            </a:extLst>
          </p:cNvPr>
          <p:cNvSpPr>
            <a:spLocks noGrp="1"/>
          </p:cNvSpPr>
          <p:nvPr>
            <p:ph type="title"/>
          </p:nvPr>
        </p:nvSpPr>
        <p:spPr/>
        <p:txBody>
          <a:bodyPr/>
          <a:lstStyle/>
          <a:p>
            <a:r>
              <a:rPr lang="en-US" dirty="0"/>
              <a:t>Chapter 17. Sequential Decision Problems</a:t>
            </a:r>
          </a:p>
        </p:txBody>
      </p:sp>
      <p:sp>
        <p:nvSpPr>
          <p:cNvPr id="3" name="Content Placeholder 2">
            <a:extLst>
              <a:ext uri="{FF2B5EF4-FFF2-40B4-BE49-F238E27FC236}">
                <a16:creationId xmlns:a16="http://schemas.microsoft.com/office/drawing/2014/main" id="{BD79062B-457C-9D64-3FB5-07AB138847D4}"/>
              </a:ext>
            </a:extLst>
          </p:cNvPr>
          <p:cNvSpPr>
            <a:spLocks noGrp="1"/>
          </p:cNvSpPr>
          <p:nvPr>
            <p:ph idx="1"/>
          </p:nvPr>
        </p:nvSpPr>
        <p:spPr>
          <a:xfrm>
            <a:off x="838200" y="1825626"/>
            <a:ext cx="10515600" cy="1509712"/>
          </a:xfrm>
        </p:spPr>
        <p:txBody>
          <a:bodyPr>
            <a:normAutofit fontScale="92500" lnSpcReduction="10000"/>
          </a:bodyPr>
          <a:lstStyle/>
          <a:p>
            <a:r>
              <a:rPr lang="en-US" b="1" dirty="0"/>
              <a:t>Utility-based agent</a:t>
            </a:r>
            <a:r>
              <a:rPr lang="en-US" dirty="0"/>
              <a:t>: The agent’s utility depends on a sequence of decisions. </a:t>
            </a:r>
          </a:p>
          <a:p>
            <a:r>
              <a:rPr lang="en-US" dirty="0"/>
              <a:t>Sequential decision problems incorporate utilities, uncertainty, and sensing.</a:t>
            </a:r>
          </a:p>
        </p:txBody>
      </p:sp>
      <p:grpSp>
        <p:nvGrpSpPr>
          <p:cNvPr id="21" name="Group 20">
            <a:extLst>
              <a:ext uri="{FF2B5EF4-FFF2-40B4-BE49-F238E27FC236}">
                <a16:creationId xmlns:a16="http://schemas.microsoft.com/office/drawing/2014/main" id="{42641CD2-2401-1ECB-AE59-ACE90441E3F4}"/>
              </a:ext>
            </a:extLst>
          </p:cNvPr>
          <p:cNvGrpSpPr/>
          <p:nvPr/>
        </p:nvGrpSpPr>
        <p:grpSpPr>
          <a:xfrm>
            <a:off x="1828800" y="3349993"/>
            <a:ext cx="3797460" cy="3154202"/>
            <a:chOff x="4131037" y="3596833"/>
            <a:chExt cx="3797460" cy="3154202"/>
          </a:xfrm>
        </p:grpSpPr>
        <p:sp>
          <p:nvSpPr>
            <p:cNvPr id="4" name="Rectangle 3">
              <a:extLst>
                <a:ext uri="{FF2B5EF4-FFF2-40B4-BE49-F238E27FC236}">
                  <a16:creationId xmlns:a16="http://schemas.microsoft.com/office/drawing/2014/main" id="{674804DE-25E5-519D-514A-639F698E9054}"/>
                </a:ext>
              </a:extLst>
            </p:cNvPr>
            <p:cNvSpPr/>
            <p:nvPr/>
          </p:nvSpPr>
          <p:spPr>
            <a:xfrm>
              <a:off x="5486400" y="5257800"/>
              <a:ext cx="1600200" cy="1066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Environment</a:t>
              </a:r>
            </a:p>
          </p:txBody>
        </p:sp>
        <p:sp>
          <p:nvSpPr>
            <p:cNvPr id="5" name="Rectangle 4">
              <a:extLst>
                <a:ext uri="{FF2B5EF4-FFF2-40B4-BE49-F238E27FC236}">
                  <a16:creationId xmlns:a16="http://schemas.microsoft.com/office/drawing/2014/main" id="{5E375DAD-0547-86CB-BD58-815C5E4533B1}"/>
                </a:ext>
              </a:extLst>
            </p:cNvPr>
            <p:cNvSpPr/>
            <p:nvPr/>
          </p:nvSpPr>
          <p:spPr>
            <a:xfrm>
              <a:off x="5486400" y="3761772"/>
              <a:ext cx="1600200" cy="1066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Agent</a:t>
              </a:r>
            </a:p>
          </p:txBody>
        </p:sp>
        <p:cxnSp>
          <p:nvCxnSpPr>
            <p:cNvPr id="7" name="Connector: Curved 6">
              <a:extLst>
                <a:ext uri="{FF2B5EF4-FFF2-40B4-BE49-F238E27FC236}">
                  <a16:creationId xmlns:a16="http://schemas.microsoft.com/office/drawing/2014/main" id="{2234EE27-9179-830F-B123-BE2CA7A34D1D}"/>
                </a:ext>
              </a:extLst>
            </p:cNvPr>
            <p:cNvCxnSpPr>
              <a:stCxn id="5" idx="3"/>
              <a:endCxn id="4" idx="3"/>
            </p:cNvCxnSpPr>
            <p:nvPr/>
          </p:nvCxnSpPr>
          <p:spPr>
            <a:xfrm>
              <a:off x="7086600" y="4295172"/>
              <a:ext cx="12700" cy="1496028"/>
            </a:xfrm>
            <a:prstGeom prst="curvedConnector3">
              <a:avLst>
                <a:gd name="adj1" fmla="val 83620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or: Curved 9">
              <a:extLst>
                <a:ext uri="{FF2B5EF4-FFF2-40B4-BE49-F238E27FC236}">
                  <a16:creationId xmlns:a16="http://schemas.microsoft.com/office/drawing/2014/main" id="{E0EACF24-DF45-7CDC-80B8-F2115B7245A9}"/>
                </a:ext>
              </a:extLst>
            </p:cNvPr>
            <p:cNvCxnSpPr>
              <a:stCxn id="4" idx="1"/>
              <a:endCxn id="5" idx="1"/>
            </p:cNvCxnSpPr>
            <p:nvPr/>
          </p:nvCxnSpPr>
          <p:spPr>
            <a:xfrm rot="10800000">
              <a:off x="5486400" y="4295172"/>
              <a:ext cx="12700" cy="1496028"/>
            </a:xfrm>
            <a:prstGeom prst="curvedConnector3">
              <a:avLst>
                <a:gd name="adj1" fmla="val 154708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Connector: Curved 11">
              <a:extLst>
                <a:ext uri="{FF2B5EF4-FFF2-40B4-BE49-F238E27FC236}">
                  <a16:creationId xmlns:a16="http://schemas.microsoft.com/office/drawing/2014/main" id="{9043FD70-BD2B-EB21-0D6D-E3A2E03F827E}"/>
                </a:ext>
              </a:extLst>
            </p:cNvPr>
            <p:cNvCxnSpPr/>
            <p:nvPr/>
          </p:nvCxnSpPr>
          <p:spPr>
            <a:xfrm rot="10800000">
              <a:off x="5499100" y="4295172"/>
              <a:ext cx="12700" cy="1496028"/>
            </a:xfrm>
            <a:prstGeom prst="curvedConnector3">
              <a:avLst>
                <a:gd name="adj1" fmla="val 9364559"/>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0E8AE93-12E8-43F8-6C9B-F3491A19DFC0}"/>
                    </a:ext>
                  </a:extLst>
                </p:cNvPr>
                <p:cNvSpPr txBox="1"/>
                <p:nvPr/>
              </p:nvSpPr>
              <p:spPr>
                <a:xfrm>
                  <a:off x="7086600" y="3596833"/>
                  <a:ext cx="841897" cy="646331"/>
                </a:xfrm>
                <a:prstGeom prst="rect">
                  <a:avLst/>
                </a:prstGeom>
                <a:noFill/>
              </p:spPr>
              <p:txBody>
                <a:bodyPr wrap="none" rtlCol="0">
                  <a:spAutoFit/>
                </a:bodyPr>
                <a:lstStyle/>
                <a:p>
                  <a:r>
                    <a:rPr lang="en-US" dirty="0"/>
                    <a:t>Action </a:t>
                  </a:r>
                </a:p>
                <a:p>
                  <a:pPr algn="ct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𝑡</m:t>
                          </m:r>
                        </m:sub>
                      </m:sSub>
                    </m:oMath>
                  </a14:m>
                  <a:r>
                    <a:rPr lang="en-US" dirty="0"/>
                    <a:t> </a:t>
                  </a:r>
                </a:p>
              </p:txBody>
            </p:sp>
          </mc:Choice>
          <mc:Fallback>
            <p:sp>
              <p:nvSpPr>
                <p:cNvPr id="16" name="TextBox 15">
                  <a:extLst>
                    <a:ext uri="{FF2B5EF4-FFF2-40B4-BE49-F238E27FC236}">
                      <a16:creationId xmlns:a16="http://schemas.microsoft.com/office/drawing/2014/main" id="{80E8AE93-12E8-43F8-6C9B-F3491A19DFC0}"/>
                    </a:ext>
                  </a:extLst>
                </p:cNvPr>
                <p:cNvSpPr txBox="1">
                  <a:spLocks noRot="1" noChangeAspect="1" noMove="1" noResize="1" noEditPoints="1" noAdjustHandles="1" noChangeArrowheads="1" noChangeShapeType="1" noTextEdit="1"/>
                </p:cNvSpPr>
                <p:nvPr/>
              </p:nvSpPr>
              <p:spPr>
                <a:xfrm>
                  <a:off x="7086600" y="3596833"/>
                  <a:ext cx="841897" cy="646331"/>
                </a:xfrm>
                <a:prstGeom prst="rect">
                  <a:avLst/>
                </a:prstGeom>
                <a:blipFill>
                  <a:blip r:embed="rId2"/>
                  <a:stretch>
                    <a:fillRect l="-6522" t="-5660" r="-50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8EC3C9D-15F3-BCC3-85CA-7A4C2D1DF6DC}"/>
                    </a:ext>
                  </a:extLst>
                </p:cNvPr>
                <p:cNvSpPr txBox="1"/>
                <p:nvPr/>
              </p:nvSpPr>
              <p:spPr>
                <a:xfrm>
                  <a:off x="4131037" y="5827705"/>
                  <a:ext cx="1380763" cy="923330"/>
                </a:xfrm>
                <a:prstGeom prst="rect">
                  <a:avLst/>
                </a:prstGeom>
                <a:noFill/>
              </p:spPr>
              <p:txBody>
                <a:bodyPr wrap="none" rtlCol="0">
                  <a:spAutoFit/>
                </a:bodyPr>
                <a:lstStyle/>
                <a:p>
                  <a:pPr algn="ctr"/>
                  <a:r>
                    <a:rPr lang="en-US" dirty="0"/>
                    <a:t>Observation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b="0" dirty="0"/>
                </a:p>
                <a:p>
                  <a:r>
                    <a:rPr lang="en-US" dirty="0"/>
                    <a:t> </a:t>
                  </a:r>
                </a:p>
              </p:txBody>
            </p:sp>
          </mc:Choice>
          <mc:Fallback>
            <p:sp>
              <p:nvSpPr>
                <p:cNvPr id="17" name="TextBox 16">
                  <a:extLst>
                    <a:ext uri="{FF2B5EF4-FFF2-40B4-BE49-F238E27FC236}">
                      <a16:creationId xmlns:a16="http://schemas.microsoft.com/office/drawing/2014/main" id="{28EC3C9D-15F3-BCC3-85CA-7A4C2D1DF6DC}"/>
                    </a:ext>
                  </a:extLst>
                </p:cNvPr>
                <p:cNvSpPr txBox="1">
                  <a:spLocks noRot="1" noChangeAspect="1" noMove="1" noResize="1" noEditPoints="1" noAdjustHandles="1" noChangeArrowheads="1" noChangeShapeType="1" noTextEdit="1"/>
                </p:cNvSpPr>
                <p:nvPr/>
              </p:nvSpPr>
              <p:spPr>
                <a:xfrm>
                  <a:off x="4131037" y="5827705"/>
                  <a:ext cx="1380763" cy="923330"/>
                </a:xfrm>
                <a:prstGeom prst="rect">
                  <a:avLst/>
                </a:prstGeom>
                <a:blipFill>
                  <a:blip r:embed="rId3"/>
                  <a:stretch>
                    <a:fillRect l="-3084" t="-3289" r="-26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E542BF7D-EAE2-A5AE-F97A-863DFD5FD2FF}"/>
                    </a:ext>
                  </a:extLst>
                </p:cNvPr>
                <p:cNvSpPr txBox="1"/>
                <p:nvPr/>
              </p:nvSpPr>
              <p:spPr>
                <a:xfrm>
                  <a:off x="4622157" y="5013238"/>
                  <a:ext cx="1014380" cy="923330"/>
                </a:xfrm>
                <a:prstGeom prst="rect">
                  <a:avLst/>
                </a:prstGeom>
                <a:noFill/>
              </p:spPr>
              <p:txBody>
                <a:bodyPr wrap="none" rtlCol="0">
                  <a:spAutoFit/>
                </a:bodyPr>
                <a:lstStyle/>
                <a:p>
                  <a:pPr algn="ctr"/>
                  <a:r>
                    <a:rPr lang="en-US" dirty="0"/>
                    <a:t>Reward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b="0" dirty="0"/>
                </a:p>
                <a:p>
                  <a:r>
                    <a:rPr lang="en-US" dirty="0"/>
                    <a:t> </a:t>
                  </a:r>
                </a:p>
              </p:txBody>
            </p:sp>
          </mc:Choice>
          <mc:Fallback>
            <p:sp>
              <p:nvSpPr>
                <p:cNvPr id="18" name="TextBox 17">
                  <a:extLst>
                    <a:ext uri="{FF2B5EF4-FFF2-40B4-BE49-F238E27FC236}">
                      <a16:creationId xmlns:a16="http://schemas.microsoft.com/office/drawing/2014/main" id="{E542BF7D-EAE2-A5AE-F97A-863DFD5FD2FF}"/>
                    </a:ext>
                  </a:extLst>
                </p:cNvPr>
                <p:cNvSpPr txBox="1">
                  <a:spLocks noRot="1" noChangeAspect="1" noMove="1" noResize="1" noEditPoints="1" noAdjustHandles="1" noChangeArrowheads="1" noChangeShapeType="1" noTextEdit="1"/>
                </p:cNvSpPr>
                <p:nvPr/>
              </p:nvSpPr>
              <p:spPr>
                <a:xfrm>
                  <a:off x="4622157" y="5013238"/>
                  <a:ext cx="1014380" cy="923330"/>
                </a:xfrm>
                <a:prstGeom prst="rect">
                  <a:avLst/>
                </a:prstGeom>
                <a:blipFill>
                  <a:blip r:embed="rId4"/>
                  <a:stretch>
                    <a:fillRect l="-1807" t="-3974" r="-602"/>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A69DA01-66A9-FD9F-8F45-5654538E9BB7}"/>
                  </a:ext>
                </a:extLst>
              </p:cNvPr>
              <p:cNvSpPr txBox="1"/>
              <p:nvPr/>
            </p:nvSpPr>
            <p:spPr>
              <a:xfrm>
                <a:off x="7226300" y="3733800"/>
                <a:ext cx="4628960" cy="400110"/>
              </a:xfrm>
              <a:prstGeom prst="rect">
                <a:avLst/>
              </a:prstGeom>
              <a:noFill/>
            </p:spPr>
            <p:txBody>
              <a:bodyPr wrap="none" rtlCol="0">
                <a:spAutoFit/>
              </a:bodyPr>
              <a:lstStyle/>
              <a:p>
                <a:r>
                  <a:rPr lang="en-US" sz="2000" dirty="0"/>
                  <a:t>Sequence: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𝑟</m:t>
                        </m:r>
                      </m:e>
                      <m:sub>
                        <m:r>
                          <a:rPr lang="en-US" sz="2000" b="0" i="1" dirty="0" smtClean="0">
                            <a:latin typeface="Cambria Math" panose="02040503050406030204" pitchFamily="18" charset="0"/>
                          </a:rPr>
                          <m:t>0</m:t>
                        </m:r>
                      </m:sub>
                    </m:sSub>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𝑜</m:t>
                        </m:r>
                      </m:e>
                      <m:sub>
                        <m:r>
                          <a:rPr lang="en-US" sz="2000" b="0" i="1" dirty="0" smtClean="0">
                            <a:latin typeface="Cambria Math" panose="02040503050406030204" pitchFamily="18" charset="0"/>
                          </a:rPr>
                          <m:t>0</m:t>
                        </m:r>
                      </m:sub>
                    </m:sSub>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0</m:t>
                        </m:r>
                      </m:sub>
                    </m:sSub>
                    <m:r>
                      <a:rPr lang="en-US" sz="2000" b="0" i="1" dirty="0" smtClean="0">
                        <a:latin typeface="Cambria Math" panose="02040503050406030204" pitchFamily="18" charset="0"/>
                      </a:rPr>
                      <m:t>,</m:t>
                    </m:r>
                    <m:r>
                      <a:rPr lang="en-US" sz="2000" i="1" dirty="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𝑟</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𝑜</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𝑟</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𝑜</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oMath>
                </a14:m>
                <a:endParaRPr lang="en-US" sz="2000" dirty="0"/>
              </a:p>
            </p:txBody>
          </p:sp>
        </mc:Choice>
        <mc:Fallback>
          <p:sp>
            <p:nvSpPr>
              <p:cNvPr id="22" name="TextBox 21">
                <a:extLst>
                  <a:ext uri="{FF2B5EF4-FFF2-40B4-BE49-F238E27FC236}">
                    <a16:creationId xmlns:a16="http://schemas.microsoft.com/office/drawing/2014/main" id="{2A69DA01-66A9-FD9F-8F45-5654538E9BB7}"/>
                  </a:ext>
                </a:extLst>
              </p:cNvPr>
              <p:cNvSpPr txBox="1">
                <a:spLocks noRot="1" noChangeAspect="1" noMove="1" noResize="1" noEditPoints="1" noAdjustHandles="1" noChangeArrowheads="1" noChangeShapeType="1" noTextEdit="1"/>
              </p:cNvSpPr>
              <p:nvPr/>
            </p:nvSpPr>
            <p:spPr>
              <a:xfrm>
                <a:off x="7226300" y="3733800"/>
                <a:ext cx="4628960" cy="400110"/>
              </a:xfrm>
              <a:prstGeom prst="rect">
                <a:avLst/>
              </a:prstGeom>
              <a:blipFill>
                <a:blip r:embed="rId5"/>
                <a:stretch>
                  <a:fillRect l="-1316" t="-9231" b="-26154"/>
                </a:stretch>
              </a:blipFill>
            </p:spPr>
            <p:txBody>
              <a:bodyPr/>
              <a:lstStyle/>
              <a:p>
                <a:r>
                  <a:rPr lang="en-US">
                    <a:noFill/>
                  </a:rPr>
                  <a:t> </a:t>
                </a:r>
              </a:p>
            </p:txBody>
          </p:sp>
        </mc:Fallback>
      </mc:AlternateContent>
      <p:sp>
        <p:nvSpPr>
          <p:cNvPr id="23" name="Arrow: Right 22">
            <a:extLst>
              <a:ext uri="{FF2B5EF4-FFF2-40B4-BE49-F238E27FC236}">
                <a16:creationId xmlns:a16="http://schemas.microsoft.com/office/drawing/2014/main" id="{E7345CDF-678F-EFB0-0163-F35D6AF73F9C}"/>
              </a:ext>
            </a:extLst>
          </p:cNvPr>
          <p:cNvSpPr/>
          <p:nvPr/>
        </p:nvSpPr>
        <p:spPr>
          <a:xfrm>
            <a:off x="6096000" y="3657600"/>
            <a:ext cx="977900" cy="58394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C332B935-32D5-BE1E-10A5-A2BE8B9BDB12}"/>
                  </a:ext>
                </a:extLst>
              </p:cNvPr>
              <p:cNvSpPr txBox="1"/>
              <p:nvPr/>
            </p:nvSpPr>
            <p:spPr>
              <a:xfrm>
                <a:off x="7264401" y="4369000"/>
                <a:ext cx="4394199" cy="216270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dirty="0"/>
                  <a:t>Observation and reward depend on the state of the system and the agent wants to maximize (discounted) expected reward over time</a:t>
                </a:r>
              </a:p>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𝑈</m:t>
                      </m:r>
                      <m:r>
                        <a:rPr lang="en-US" sz="2000" b="0" i="1" smtClean="0">
                          <a:latin typeface="Cambria Math" panose="02040503050406030204" pitchFamily="18" charset="0"/>
                        </a:rPr>
                        <m:t>=</m:t>
                      </m:r>
                      <m:r>
                        <a:rPr lang="en-US" sz="2000" b="0" i="1" smtClean="0">
                          <a:latin typeface="Cambria Math" panose="02040503050406030204" pitchFamily="18" charset="0"/>
                        </a:rPr>
                        <m:t>𝐸</m:t>
                      </m:r>
                      <m:d>
                        <m:dPr>
                          <m:begChr m:val="["/>
                          <m:endChr m:val="]"/>
                          <m:ctrlPr>
                            <a:rPr lang="en-US" sz="2000" b="0" i="1" smtClean="0">
                              <a:latin typeface="Cambria Math" panose="02040503050406030204" pitchFamily="18" charset="0"/>
                            </a:rPr>
                          </m:ctrlPr>
                        </m:dPr>
                        <m:e>
                          <m:nary>
                            <m:naryPr>
                              <m:chr m:val="∑"/>
                              <m:ctrlPr>
                                <a:rPr lang="en-US" sz="2000" i="1">
                                  <a:latin typeface="Cambria Math" panose="02040503050406030204" pitchFamily="18" charset="0"/>
                                </a:rPr>
                              </m:ctrlPr>
                            </m:naryPr>
                            <m:sub>
                              <m:r>
                                <a:rPr lang="en-US" sz="2000" i="1">
                                  <a:latin typeface="Cambria Math" panose="02040503050406030204" pitchFamily="18" charset="0"/>
                                </a:rPr>
                                <m:t>𝑡</m:t>
                              </m:r>
                              <m:r>
                                <a:rPr lang="en-US" sz="2000" i="1">
                                  <a:latin typeface="Cambria Math" panose="02040503050406030204" pitchFamily="18" charset="0"/>
                                </a:rPr>
                                <m:t>=0</m:t>
                              </m:r>
                            </m:sub>
                            <m:sup>
                              <m:r>
                                <a:rPr lang="en-US" sz="2000" i="1">
                                  <a:latin typeface="Cambria Math" panose="02040503050406030204" pitchFamily="18" charset="0"/>
                                </a:rPr>
                                <m:t>∞</m:t>
                              </m:r>
                            </m:sup>
                            <m:e>
                              <m:sSup>
                                <m:sSupPr>
                                  <m:ctrlPr>
                                    <a:rPr lang="en-US" sz="2000" i="1">
                                      <a:latin typeface="Cambria Math" panose="02040503050406030204" pitchFamily="18" charset="0"/>
                                    </a:rPr>
                                  </m:ctrlPr>
                                </m:sSupPr>
                                <m:e>
                                  <m:r>
                                    <a:rPr lang="en-US" sz="2000" i="1">
                                      <a:latin typeface="Cambria Math" panose="02040503050406030204" pitchFamily="18" charset="0"/>
                                    </a:rPr>
                                    <m:t>𝛾</m:t>
                                  </m:r>
                                </m:e>
                                <m:sup>
                                  <m:r>
                                    <a:rPr lang="en-US" sz="2000" i="1">
                                      <a:latin typeface="Cambria Math" panose="02040503050406030204" pitchFamily="18" charset="0"/>
                                    </a:rPr>
                                    <m:t>𝑡</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𝑡</m:t>
                                  </m:r>
                                </m:sub>
                              </m:sSub>
                            </m:e>
                          </m:nary>
                        </m:e>
                      </m:d>
                    </m:oMath>
                  </m:oMathPara>
                </a14:m>
                <a:endParaRPr lang="en-US" sz="2000" dirty="0"/>
              </a:p>
            </p:txBody>
          </p:sp>
        </mc:Choice>
        <mc:Fallback>
          <p:sp>
            <p:nvSpPr>
              <p:cNvPr id="24" name="TextBox 23">
                <a:extLst>
                  <a:ext uri="{FF2B5EF4-FFF2-40B4-BE49-F238E27FC236}">
                    <a16:creationId xmlns:a16="http://schemas.microsoft.com/office/drawing/2014/main" id="{C332B935-32D5-BE1E-10A5-A2BE8B9BDB12}"/>
                  </a:ext>
                </a:extLst>
              </p:cNvPr>
              <p:cNvSpPr txBox="1">
                <a:spLocks noRot="1" noChangeAspect="1" noMove="1" noResize="1" noEditPoints="1" noAdjustHandles="1" noChangeArrowheads="1" noChangeShapeType="1" noTextEdit="1"/>
              </p:cNvSpPr>
              <p:nvPr/>
            </p:nvSpPr>
            <p:spPr>
              <a:xfrm>
                <a:off x="7264401" y="4369000"/>
                <a:ext cx="4394199" cy="2162708"/>
              </a:xfrm>
              <a:prstGeom prst="rect">
                <a:avLst/>
              </a:prstGeom>
              <a:blipFill>
                <a:blip r:embed="rId6"/>
                <a:stretch>
                  <a:fillRect l="-1381" t="-1401" r="-276"/>
                </a:stretch>
              </a:blipFill>
            </p:spPr>
            <p:txBody>
              <a:bodyPr/>
              <a:lstStyle/>
              <a:p>
                <a:r>
                  <a:rPr lang="en-US">
                    <a:noFill/>
                  </a:rPr>
                  <a:t> </a:t>
                </a:r>
              </a:p>
            </p:txBody>
          </p:sp>
        </mc:Fallback>
      </mc:AlternateContent>
    </p:spTree>
    <p:extLst>
      <p:ext uri="{BB962C8B-B14F-4D97-AF65-F5344CB8AC3E}">
        <p14:creationId xmlns:p14="http://schemas.microsoft.com/office/powerpoint/2010/main" val="239867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F5F5-EC40-5394-0867-04B1ECEE8CC3}"/>
              </a:ext>
            </a:extLst>
          </p:cNvPr>
          <p:cNvSpPr>
            <a:spLocks noGrp="1"/>
          </p:cNvSpPr>
          <p:nvPr>
            <p:ph type="title"/>
          </p:nvPr>
        </p:nvSpPr>
        <p:spPr/>
        <p:txBody>
          <a:bodyPr/>
          <a:lstStyle/>
          <a:p>
            <a:r>
              <a:rPr lang="en-US" dirty="0"/>
              <a:t>Markov Decision Process (MDP)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4E457B-8075-F4C1-A239-1B05210072DE}"/>
                  </a:ext>
                </a:extLst>
              </p:cNvPr>
              <p:cNvSpPr>
                <a:spLocks noGrp="1"/>
              </p:cNvSpPr>
              <p:nvPr>
                <p:ph idx="1"/>
              </p:nvPr>
            </p:nvSpPr>
            <p:spPr/>
            <p:txBody>
              <a:bodyPr/>
              <a:lstStyle/>
              <a:p>
                <a:r>
                  <a:rPr lang="en-US" dirty="0"/>
                  <a:t>Fully observable environment: The agent’s observation is the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dirty="0"/>
                  <a:t>. </a:t>
                </a:r>
              </a:p>
              <a:p>
                <a:r>
                  <a:rPr lang="en-US" dirty="0"/>
                  <a:t>A MDP defines a sequential decision problem with</a:t>
                </a:r>
              </a:p>
              <a:p>
                <a:pPr lvl="1"/>
                <a:r>
                  <a:rPr lang="en-US" dirty="0"/>
                  <a:t>a finite set of states </a:t>
                </a:r>
                <a14:m>
                  <m:oMath xmlns:m="http://schemas.openxmlformats.org/officeDocument/2006/math">
                    <m:r>
                      <a:rPr lang="en-US" i="1" dirty="0" smtClean="0">
                        <a:latin typeface="Cambria Math" panose="02040503050406030204" pitchFamily="18" charset="0"/>
                      </a:rPr>
                      <m:t>𝑆</m:t>
                    </m:r>
                  </m:oMath>
                </a14:m>
                <a:r>
                  <a:rPr lang="en-US" dirty="0"/>
                  <a:t> (initial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dirty="0"/>
                  <a:t>) </a:t>
                </a:r>
              </a:p>
              <a:p>
                <a:pPr lvl="1"/>
                <a:r>
                  <a:rPr lang="en-US" dirty="0"/>
                  <a:t>a set actions </a:t>
                </a:r>
                <a14:m>
                  <m:oMath xmlns:m="http://schemas.openxmlformats.org/officeDocument/2006/math">
                    <m:r>
                      <a:rPr lang="en-US" i="1" dirty="0" smtClean="0">
                        <a:latin typeface="Cambria Math" panose="02040503050406030204" pitchFamily="18" charset="0"/>
                      </a:rPr>
                      <m:t>𝐴𝐶𝑇𝐼𝑂𝑁𝑆</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in each state </a:t>
                </a:r>
                <a14:m>
                  <m:oMath xmlns:m="http://schemas.openxmlformats.org/officeDocument/2006/math">
                    <m:r>
                      <a:rPr lang="en-US" i="1" dirty="0" smtClean="0">
                        <a:latin typeface="Cambria Math" panose="02040503050406030204" pitchFamily="18" charset="0"/>
                      </a:rPr>
                      <m:t>𝑠</m:t>
                    </m:r>
                  </m:oMath>
                </a14:m>
                <a:r>
                  <a:rPr lang="en-US" dirty="0"/>
                  <a:t> of actions</a:t>
                </a:r>
              </a:p>
              <a:p>
                <a:pPr lvl="1"/>
                <a:r>
                  <a:rPr lang="en-US" dirty="0"/>
                  <a:t>a transition model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 | </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𝐴𝐶𝑇𝐼𝑂𝑁𝑆</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pPr lvl="1"/>
                <a:r>
                  <a:rPr lang="en-US" dirty="0"/>
                  <a:t>a reward function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endParaRPr lang="en-US" dirty="0"/>
              </a:p>
              <a:p>
                <a:pPr lvl="1"/>
                <a:endParaRPr lang="en-US" dirty="0"/>
              </a:p>
              <a:p>
                <a:r>
                  <a:rPr lang="en-US" dirty="0"/>
                  <a:t>The goal is to find an </a:t>
                </a:r>
                <a:r>
                  <a:rPr lang="en-US" b="1" dirty="0"/>
                  <a:t>optimal policy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𝝅</m:t>
                        </m:r>
                      </m:e>
                      <m:sup>
                        <m:r>
                          <a:rPr lang="en-US" b="1" i="1" smtClean="0">
                            <a:latin typeface="Cambria Math" panose="02040503050406030204" pitchFamily="18" charset="0"/>
                          </a:rPr>
                          <m:t>∗</m:t>
                        </m:r>
                      </m:sup>
                    </m:sSup>
                  </m:oMath>
                </a14:m>
                <a:r>
                  <a:rPr lang="en-US" b="1" dirty="0"/>
                  <a:t> </a:t>
                </a:r>
                <a:r>
                  <a:rPr lang="en-US" dirty="0"/>
                  <a:t>that prescribes for each state the optimal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b="1" dirty="0"/>
                  <a:t> </a:t>
                </a:r>
                <a:r>
                  <a:rPr lang="en-US" dirty="0"/>
                  <a:t>to maximize the expected utility over time.</a:t>
                </a:r>
                <a:endParaRPr lang="en-US" b="1" dirty="0"/>
              </a:p>
            </p:txBody>
          </p:sp>
        </mc:Choice>
        <mc:Fallback>
          <p:sp>
            <p:nvSpPr>
              <p:cNvPr id="3" name="Content Placeholder 2">
                <a:extLst>
                  <a:ext uri="{FF2B5EF4-FFF2-40B4-BE49-F238E27FC236}">
                    <a16:creationId xmlns:a16="http://schemas.microsoft.com/office/drawing/2014/main" id="{304E457B-8075-F4C1-A239-1B05210072DE}"/>
                  </a:ext>
                </a:extLst>
              </p:cNvPr>
              <p:cNvSpPr>
                <a:spLocks noGrp="1" noRot="1" noChangeAspect="1" noMove="1" noResize="1" noEditPoints="1" noAdjustHandles="1" noChangeArrowheads="1" noChangeShapeType="1" noTextEdit="1"/>
              </p:cNvSpPr>
              <p:nvPr>
                <p:ph idx="1"/>
              </p:nvPr>
            </p:nvSpPr>
            <p:spPr>
              <a:blipFill>
                <a:blip r:embed="rId2"/>
                <a:stretch>
                  <a:fillRect l="-1043" t="-2241" r="-174" b="-1261"/>
                </a:stretch>
              </a:blipFill>
            </p:spPr>
            <p:txBody>
              <a:bodyPr/>
              <a:lstStyle/>
              <a:p>
                <a:r>
                  <a:rPr lang="en-US">
                    <a:noFill/>
                  </a:rPr>
                  <a:t> </a:t>
                </a:r>
              </a:p>
            </p:txBody>
          </p:sp>
        </mc:Fallback>
      </mc:AlternateContent>
    </p:spTree>
    <p:extLst>
      <p:ext uri="{BB962C8B-B14F-4D97-AF65-F5344CB8AC3E}">
        <p14:creationId xmlns:p14="http://schemas.microsoft.com/office/powerpoint/2010/main" val="414883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2F0E-F3EF-B0CD-4D3C-09B82DE6522E}"/>
              </a:ext>
            </a:extLst>
          </p:cNvPr>
          <p:cNvSpPr>
            <a:spLocks noGrp="1"/>
          </p:cNvSpPr>
          <p:nvPr>
            <p:ph type="title"/>
          </p:nvPr>
        </p:nvSpPr>
        <p:spPr/>
        <p:txBody>
          <a:bodyPr/>
          <a:lstStyle/>
          <a:p>
            <a:r>
              <a:rPr lang="en-US" dirty="0"/>
              <a:t>Example: 4x3 Grid World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C4ED40-DE5A-5D21-F8C7-D6BE61B02DD2}"/>
                  </a:ext>
                </a:extLst>
              </p:cNvPr>
              <p:cNvSpPr>
                <a:spLocks noGrp="1"/>
              </p:cNvSpPr>
              <p:nvPr>
                <p:ph idx="1"/>
              </p:nvPr>
            </p:nvSpPr>
            <p:spPr>
              <a:xfrm>
                <a:off x="9208320" y="2437065"/>
                <a:ext cx="2540767" cy="2896936"/>
              </a:xfrm>
            </p:spPr>
            <p:txBody>
              <a:bodyPr/>
              <a:lstStyle/>
              <a:p>
                <a:pPr marL="0" indent="0">
                  <a:buNone/>
                </a:pPr>
                <a:r>
                  <a:rPr lang="en-US" b="1" dirty="0"/>
                  <a:t>Goal</a:t>
                </a:r>
                <a:r>
                  <a:rPr lang="en-US" dirty="0"/>
                  <a:t>: What direction should we go in each square?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E2C4ED40-DE5A-5D21-F8C7-D6BE61B02DD2}"/>
                  </a:ext>
                </a:extLst>
              </p:cNvPr>
              <p:cNvSpPr>
                <a:spLocks noGrp="1" noRot="1" noChangeAspect="1" noMove="1" noResize="1" noEditPoints="1" noAdjustHandles="1" noChangeArrowheads="1" noChangeShapeType="1" noTextEdit="1"/>
              </p:cNvSpPr>
              <p:nvPr>
                <p:ph idx="1"/>
              </p:nvPr>
            </p:nvSpPr>
            <p:spPr>
              <a:xfrm>
                <a:off x="9208320" y="2437065"/>
                <a:ext cx="2540767" cy="2896936"/>
              </a:xfrm>
              <a:blipFill>
                <a:blip r:embed="rId2"/>
                <a:stretch>
                  <a:fillRect l="-5048" t="-3579" r="-745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65D1B519-DF1F-B089-8AEA-0672F70D34A7}"/>
              </a:ext>
            </a:extLst>
          </p:cNvPr>
          <p:cNvGrpSpPr/>
          <p:nvPr/>
        </p:nvGrpSpPr>
        <p:grpSpPr>
          <a:xfrm>
            <a:off x="648184" y="1524000"/>
            <a:ext cx="8276741" cy="4925219"/>
            <a:chOff x="648184" y="1524000"/>
            <a:chExt cx="8276741" cy="4925219"/>
          </a:xfrm>
        </p:grpSpPr>
        <p:pic>
          <p:nvPicPr>
            <p:cNvPr id="5" name="Picture 4">
              <a:extLst>
                <a:ext uri="{FF2B5EF4-FFF2-40B4-BE49-F238E27FC236}">
                  <a16:creationId xmlns:a16="http://schemas.microsoft.com/office/drawing/2014/main" id="{328B7AAC-1F5E-41DE-9202-16307DFD6B16}"/>
                </a:ext>
              </a:extLst>
            </p:cNvPr>
            <p:cNvPicPr>
              <a:picLocks noChangeAspect="1"/>
            </p:cNvPicPr>
            <p:nvPr/>
          </p:nvPicPr>
          <p:blipFill>
            <a:blip r:embed="rId3"/>
            <a:stretch>
              <a:fillRect/>
            </a:stretch>
          </p:blipFill>
          <p:spPr>
            <a:xfrm>
              <a:off x="685800" y="2315369"/>
              <a:ext cx="8239125" cy="4133850"/>
            </a:xfrm>
            <a:prstGeom prst="rect">
              <a:avLst/>
            </a:prstGeom>
          </p:spPr>
        </p:pic>
        <mc:AlternateContent xmlns:mc="http://schemas.openxmlformats.org/markup-compatibility/2006">
          <mc:Choice xmlns:a14="http://schemas.microsoft.com/office/drawing/2010/main" Requires="a14">
            <p:sp>
              <p:nvSpPr>
                <p:cNvPr id="12" name="Speech Bubble: Rectangle with Corners Rounded 11">
                  <a:extLst>
                    <a:ext uri="{FF2B5EF4-FFF2-40B4-BE49-F238E27FC236}">
                      <a16:creationId xmlns:a16="http://schemas.microsoft.com/office/drawing/2014/main" id="{7B336FFC-97FC-F486-4336-82F07857FA0F}"/>
                    </a:ext>
                  </a:extLst>
                </p:cNvPr>
                <p:cNvSpPr/>
                <p:nvPr/>
              </p:nvSpPr>
              <p:spPr>
                <a:xfrm>
                  <a:off x="4648201" y="1524000"/>
                  <a:ext cx="2057882" cy="547688"/>
                </a:xfrm>
                <a:prstGeom prst="wedgeRoundRectCallout">
                  <a:avLst>
                    <a:gd name="adj1" fmla="val -38832"/>
                    <a:gd name="adj2" fmla="val 17239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Rewards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endParaRPr lang="en-US" dirty="0"/>
                </a:p>
              </p:txBody>
            </p:sp>
          </mc:Choice>
          <mc:Fallback>
            <p:sp>
              <p:nvSpPr>
                <p:cNvPr id="12" name="Speech Bubble: Rectangle with Corners Rounded 11">
                  <a:extLst>
                    <a:ext uri="{FF2B5EF4-FFF2-40B4-BE49-F238E27FC236}">
                      <a16:creationId xmlns:a16="http://schemas.microsoft.com/office/drawing/2014/main" id="{7B336FFC-97FC-F486-4336-82F07857FA0F}"/>
                    </a:ext>
                  </a:extLst>
                </p:cNvPr>
                <p:cNvSpPr>
                  <a:spLocks noRot="1" noChangeAspect="1" noMove="1" noResize="1" noEditPoints="1" noAdjustHandles="1" noChangeArrowheads="1" noChangeShapeType="1" noTextEdit="1"/>
                </p:cNvSpPr>
                <p:nvPr/>
              </p:nvSpPr>
              <p:spPr>
                <a:xfrm>
                  <a:off x="4648201" y="1524000"/>
                  <a:ext cx="2057882" cy="547688"/>
                </a:xfrm>
                <a:prstGeom prst="wedgeRoundRectCallout">
                  <a:avLst>
                    <a:gd name="adj1" fmla="val -38832"/>
                    <a:gd name="adj2" fmla="val 172395"/>
                    <a:gd name="adj3" fmla="val 16667"/>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Speech Bubble: Rectangle with Corners Rounded 12">
                  <a:extLst>
                    <a:ext uri="{FF2B5EF4-FFF2-40B4-BE49-F238E27FC236}">
                      <a16:creationId xmlns:a16="http://schemas.microsoft.com/office/drawing/2014/main" id="{89FF21E4-E93B-82AF-A6BF-AF54E9B56191}"/>
                    </a:ext>
                  </a:extLst>
                </p:cNvPr>
                <p:cNvSpPr/>
                <p:nvPr/>
              </p:nvSpPr>
              <p:spPr>
                <a:xfrm>
                  <a:off x="990601" y="1687116"/>
                  <a:ext cx="2057882" cy="547688"/>
                </a:xfrm>
                <a:prstGeom prst="wedgeRoundRectCallout">
                  <a:avLst>
                    <a:gd name="adj1" fmla="val 43287"/>
                    <a:gd name="adj2" fmla="val 1259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rPr>
                        <m:t>𝐴𝐶𝑇𝐼𝑂𝑁𝑆</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t> </a:t>
                  </a:r>
                </a:p>
              </p:txBody>
            </p:sp>
          </mc:Choice>
          <mc:Fallback>
            <p:sp>
              <p:nvSpPr>
                <p:cNvPr id="13" name="Speech Bubble: Rectangle with Corners Rounded 12">
                  <a:extLst>
                    <a:ext uri="{FF2B5EF4-FFF2-40B4-BE49-F238E27FC236}">
                      <a16:creationId xmlns:a16="http://schemas.microsoft.com/office/drawing/2014/main" id="{89FF21E4-E93B-82AF-A6BF-AF54E9B56191}"/>
                    </a:ext>
                  </a:extLst>
                </p:cNvPr>
                <p:cNvSpPr>
                  <a:spLocks noRot="1" noChangeAspect="1" noMove="1" noResize="1" noEditPoints="1" noAdjustHandles="1" noChangeArrowheads="1" noChangeShapeType="1" noTextEdit="1"/>
                </p:cNvSpPr>
                <p:nvPr/>
              </p:nvSpPr>
              <p:spPr>
                <a:xfrm>
                  <a:off x="990601" y="1687116"/>
                  <a:ext cx="2057882" cy="547688"/>
                </a:xfrm>
                <a:prstGeom prst="wedgeRoundRectCallout">
                  <a:avLst>
                    <a:gd name="adj1" fmla="val 43287"/>
                    <a:gd name="adj2" fmla="val 125902"/>
                    <a:gd name="adj3" fmla="val 16667"/>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Speech Bubble: Rectangle with Corners Rounded 13">
                  <a:extLst>
                    <a:ext uri="{FF2B5EF4-FFF2-40B4-BE49-F238E27FC236}">
                      <a16:creationId xmlns:a16="http://schemas.microsoft.com/office/drawing/2014/main" id="{38B68508-EF92-6382-782A-27E0C3FCA43C}"/>
                    </a:ext>
                  </a:extLst>
                </p:cNvPr>
                <p:cNvSpPr/>
                <p:nvPr/>
              </p:nvSpPr>
              <p:spPr>
                <a:xfrm>
                  <a:off x="648184" y="4053681"/>
                  <a:ext cx="1600200" cy="720726"/>
                </a:xfrm>
                <a:prstGeom prst="wedgeRoundRectCallout">
                  <a:avLst>
                    <a:gd name="adj1" fmla="val 71030"/>
                    <a:gd name="adj2" fmla="val -2904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States </a:t>
                  </a:r>
                  <a14:m>
                    <m:oMath xmlns:m="http://schemas.openxmlformats.org/officeDocument/2006/math">
                      <m:r>
                        <a:rPr lang="en-US" i="1" dirty="0">
                          <a:latin typeface="Cambria Math" panose="02040503050406030204" pitchFamily="18" charset="0"/>
                        </a:rPr>
                        <m:t>𝑆</m:t>
                      </m:r>
                    </m:oMath>
                  </a14:m>
                  <a:r>
                    <a:rPr lang="en-US" dirty="0"/>
                    <a:t> are squares</a:t>
                  </a:r>
                </a:p>
              </p:txBody>
            </p:sp>
          </mc:Choice>
          <mc:Fallback>
            <p:sp>
              <p:nvSpPr>
                <p:cNvPr id="14" name="Speech Bubble: Rectangle with Corners Rounded 13">
                  <a:extLst>
                    <a:ext uri="{FF2B5EF4-FFF2-40B4-BE49-F238E27FC236}">
                      <a16:creationId xmlns:a16="http://schemas.microsoft.com/office/drawing/2014/main" id="{38B68508-EF92-6382-782A-27E0C3FCA43C}"/>
                    </a:ext>
                  </a:extLst>
                </p:cNvPr>
                <p:cNvSpPr>
                  <a:spLocks noRot="1" noChangeAspect="1" noMove="1" noResize="1" noEditPoints="1" noAdjustHandles="1" noChangeArrowheads="1" noChangeShapeType="1" noTextEdit="1"/>
                </p:cNvSpPr>
                <p:nvPr/>
              </p:nvSpPr>
              <p:spPr>
                <a:xfrm>
                  <a:off x="648184" y="4053681"/>
                  <a:ext cx="1600200" cy="720726"/>
                </a:xfrm>
                <a:prstGeom prst="wedgeRoundRectCallout">
                  <a:avLst>
                    <a:gd name="adj1" fmla="val 71030"/>
                    <a:gd name="adj2" fmla="val -29041"/>
                    <a:gd name="adj3" fmla="val 16667"/>
                  </a:avLst>
                </a:prstGeom>
                <a:blipFill>
                  <a:blip r:embed="rId6"/>
                  <a:stretch>
                    <a:fillRect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Speech Bubble: Rectangle with Corners Rounded 14">
                  <a:extLst>
                    <a:ext uri="{FF2B5EF4-FFF2-40B4-BE49-F238E27FC236}">
                      <a16:creationId xmlns:a16="http://schemas.microsoft.com/office/drawing/2014/main" id="{6E323D86-BEF5-E35F-ED49-3FCDBF978A3A}"/>
                    </a:ext>
                  </a:extLst>
                </p:cNvPr>
                <p:cNvSpPr/>
                <p:nvPr/>
              </p:nvSpPr>
              <p:spPr>
                <a:xfrm>
                  <a:off x="7162801" y="3999641"/>
                  <a:ext cx="1333016" cy="927165"/>
                </a:xfrm>
                <a:prstGeom prst="wedgeRoundRectCallout">
                  <a:avLst>
                    <a:gd name="adj1" fmla="val -101155"/>
                    <a:gd name="adj2" fmla="val -773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Transition model</a:t>
                  </a:r>
                  <a:endParaRPr lang="en-US" i="1" dirty="0">
                    <a:latin typeface="Cambria Math" panose="02040503050406030204" pitchFamily="18" charset="0"/>
                  </a:endParaRPr>
                </a:p>
                <a:p>
                  <a:pPr algn="ct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oMath>
                  </a14:m>
                  <a:r>
                    <a:rPr lang="en-US" dirty="0"/>
                    <a:t> </a:t>
                  </a:r>
                </a:p>
              </p:txBody>
            </p:sp>
          </mc:Choice>
          <mc:Fallback>
            <p:sp>
              <p:nvSpPr>
                <p:cNvPr id="15" name="Speech Bubble: Rectangle with Corners Rounded 14">
                  <a:extLst>
                    <a:ext uri="{FF2B5EF4-FFF2-40B4-BE49-F238E27FC236}">
                      <a16:creationId xmlns:a16="http://schemas.microsoft.com/office/drawing/2014/main" id="{6E323D86-BEF5-E35F-ED49-3FCDBF978A3A}"/>
                    </a:ext>
                  </a:extLst>
                </p:cNvPr>
                <p:cNvSpPr>
                  <a:spLocks noRot="1" noChangeAspect="1" noMove="1" noResize="1" noEditPoints="1" noAdjustHandles="1" noChangeArrowheads="1" noChangeShapeType="1" noTextEdit="1"/>
                </p:cNvSpPr>
                <p:nvPr/>
              </p:nvSpPr>
              <p:spPr>
                <a:xfrm>
                  <a:off x="7162801" y="3999641"/>
                  <a:ext cx="1333016" cy="927165"/>
                </a:xfrm>
                <a:prstGeom prst="wedgeRoundRectCallout">
                  <a:avLst>
                    <a:gd name="adj1" fmla="val -101155"/>
                    <a:gd name="adj2" fmla="val -77320"/>
                    <a:gd name="adj3" fmla="val 16667"/>
                  </a:avLst>
                </a:prstGeom>
                <a:blipFill>
                  <a:blip r:embed="rId7"/>
                  <a:stretch>
                    <a:fillRect b="-35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3068467-0FCB-1E4D-E4E0-E7F68DCFDC53}"/>
                </a:ext>
              </a:extLst>
            </p:cNvPr>
            <p:cNvSpPr txBox="1"/>
            <p:nvPr/>
          </p:nvSpPr>
          <p:spPr>
            <a:xfrm>
              <a:off x="3962400" y="2743200"/>
              <a:ext cx="533400" cy="253916"/>
            </a:xfrm>
            <a:prstGeom prst="rect">
              <a:avLst/>
            </a:prstGeom>
            <a:noFill/>
          </p:spPr>
          <p:txBody>
            <a:bodyPr wrap="square" rtlCol="0">
              <a:spAutoFit/>
            </a:bodyPr>
            <a:lstStyle/>
            <a:p>
              <a:r>
                <a:rPr lang="en-US" sz="1050" dirty="0"/>
                <a:t>-0.04</a:t>
              </a:r>
            </a:p>
          </p:txBody>
        </p:sp>
        <p:sp>
          <p:nvSpPr>
            <p:cNvPr id="17" name="TextBox 16">
              <a:extLst>
                <a:ext uri="{FF2B5EF4-FFF2-40B4-BE49-F238E27FC236}">
                  <a16:creationId xmlns:a16="http://schemas.microsoft.com/office/drawing/2014/main" id="{23DBC30E-D02B-BD92-3754-2FFB7E222026}"/>
                </a:ext>
              </a:extLst>
            </p:cNvPr>
            <p:cNvSpPr txBox="1"/>
            <p:nvPr/>
          </p:nvSpPr>
          <p:spPr>
            <a:xfrm>
              <a:off x="3352800" y="2743200"/>
              <a:ext cx="533400" cy="253916"/>
            </a:xfrm>
            <a:prstGeom prst="rect">
              <a:avLst/>
            </a:prstGeom>
            <a:noFill/>
          </p:spPr>
          <p:txBody>
            <a:bodyPr wrap="square" rtlCol="0">
              <a:spAutoFit/>
            </a:bodyPr>
            <a:lstStyle/>
            <a:p>
              <a:r>
                <a:rPr lang="en-US" sz="1050" dirty="0"/>
                <a:t>-0.04</a:t>
              </a:r>
            </a:p>
          </p:txBody>
        </p:sp>
        <p:sp>
          <p:nvSpPr>
            <p:cNvPr id="18" name="TextBox 17">
              <a:extLst>
                <a:ext uri="{FF2B5EF4-FFF2-40B4-BE49-F238E27FC236}">
                  <a16:creationId xmlns:a16="http://schemas.microsoft.com/office/drawing/2014/main" id="{0469C976-4813-B15A-A743-906C34A1F818}"/>
                </a:ext>
              </a:extLst>
            </p:cNvPr>
            <p:cNvSpPr txBox="1"/>
            <p:nvPr/>
          </p:nvSpPr>
          <p:spPr>
            <a:xfrm>
              <a:off x="2743200" y="2758763"/>
              <a:ext cx="533400" cy="253916"/>
            </a:xfrm>
            <a:prstGeom prst="rect">
              <a:avLst/>
            </a:prstGeom>
            <a:noFill/>
          </p:spPr>
          <p:txBody>
            <a:bodyPr wrap="square" rtlCol="0">
              <a:spAutoFit/>
            </a:bodyPr>
            <a:lstStyle/>
            <a:p>
              <a:r>
                <a:rPr lang="en-US" sz="1050" dirty="0"/>
                <a:t>-0.04</a:t>
              </a:r>
            </a:p>
          </p:txBody>
        </p:sp>
        <p:sp>
          <p:nvSpPr>
            <p:cNvPr id="19" name="TextBox 18">
              <a:extLst>
                <a:ext uri="{FF2B5EF4-FFF2-40B4-BE49-F238E27FC236}">
                  <a16:creationId xmlns:a16="http://schemas.microsoft.com/office/drawing/2014/main" id="{D2943E52-15C4-9CB7-081F-96BC5918B02E}"/>
                </a:ext>
              </a:extLst>
            </p:cNvPr>
            <p:cNvSpPr txBox="1"/>
            <p:nvPr/>
          </p:nvSpPr>
          <p:spPr>
            <a:xfrm>
              <a:off x="2743200" y="3329115"/>
              <a:ext cx="533400" cy="253916"/>
            </a:xfrm>
            <a:prstGeom prst="rect">
              <a:avLst/>
            </a:prstGeom>
            <a:noFill/>
          </p:spPr>
          <p:txBody>
            <a:bodyPr wrap="square" rtlCol="0">
              <a:spAutoFit/>
            </a:bodyPr>
            <a:lstStyle/>
            <a:p>
              <a:r>
                <a:rPr lang="en-US" sz="1050" dirty="0"/>
                <a:t>-0.04</a:t>
              </a:r>
            </a:p>
          </p:txBody>
        </p:sp>
        <p:sp>
          <p:nvSpPr>
            <p:cNvPr id="20" name="TextBox 19">
              <a:extLst>
                <a:ext uri="{FF2B5EF4-FFF2-40B4-BE49-F238E27FC236}">
                  <a16:creationId xmlns:a16="http://schemas.microsoft.com/office/drawing/2014/main" id="{BA4974F9-684E-3AAE-CE41-E30A6DCD6B7E}"/>
                </a:ext>
              </a:extLst>
            </p:cNvPr>
            <p:cNvSpPr txBox="1"/>
            <p:nvPr/>
          </p:nvSpPr>
          <p:spPr>
            <a:xfrm>
              <a:off x="3962400" y="3329115"/>
              <a:ext cx="533400" cy="253916"/>
            </a:xfrm>
            <a:prstGeom prst="rect">
              <a:avLst/>
            </a:prstGeom>
            <a:noFill/>
          </p:spPr>
          <p:txBody>
            <a:bodyPr wrap="square" rtlCol="0">
              <a:spAutoFit/>
            </a:bodyPr>
            <a:lstStyle/>
            <a:p>
              <a:r>
                <a:rPr lang="en-US" sz="1050" dirty="0"/>
                <a:t>-0.04</a:t>
              </a:r>
            </a:p>
          </p:txBody>
        </p:sp>
        <p:sp>
          <p:nvSpPr>
            <p:cNvPr id="21" name="TextBox 20">
              <a:extLst>
                <a:ext uri="{FF2B5EF4-FFF2-40B4-BE49-F238E27FC236}">
                  <a16:creationId xmlns:a16="http://schemas.microsoft.com/office/drawing/2014/main" id="{03A0A62B-D258-BEE9-C232-8832220A4985}"/>
                </a:ext>
              </a:extLst>
            </p:cNvPr>
            <p:cNvSpPr txBox="1"/>
            <p:nvPr/>
          </p:nvSpPr>
          <p:spPr>
            <a:xfrm>
              <a:off x="2743200" y="4114276"/>
              <a:ext cx="533400" cy="253916"/>
            </a:xfrm>
            <a:prstGeom prst="rect">
              <a:avLst/>
            </a:prstGeom>
            <a:noFill/>
          </p:spPr>
          <p:txBody>
            <a:bodyPr wrap="square" rtlCol="0">
              <a:spAutoFit/>
            </a:bodyPr>
            <a:lstStyle/>
            <a:p>
              <a:r>
                <a:rPr lang="en-US" sz="1050" dirty="0"/>
                <a:t>-0.04</a:t>
              </a:r>
            </a:p>
          </p:txBody>
        </p:sp>
        <p:sp>
          <p:nvSpPr>
            <p:cNvPr id="22" name="TextBox 21">
              <a:extLst>
                <a:ext uri="{FF2B5EF4-FFF2-40B4-BE49-F238E27FC236}">
                  <a16:creationId xmlns:a16="http://schemas.microsoft.com/office/drawing/2014/main" id="{D34F2771-31FE-779B-C33A-7B83C8586708}"/>
                </a:ext>
              </a:extLst>
            </p:cNvPr>
            <p:cNvSpPr txBox="1"/>
            <p:nvPr/>
          </p:nvSpPr>
          <p:spPr>
            <a:xfrm>
              <a:off x="3352800" y="3958590"/>
              <a:ext cx="533400" cy="253916"/>
            </a:xfrm>
            <a:prstGeom prst="rect">
              <a:avLst/>
            </a:prstGeom>
            <a:noFill/>
          </p:spPr>
          <p:txBody>
            <a:bodyPr wrap="square" rtlCol="0">
              <a:spAutoFit/>
            </a:bodyPr>
            <a:lstStyle/>
            <a:p>
              <a:r>
                <a:rPr lang="en-US" sz="1050" dirty="0"/>
                <a:t>-0.04</a:t>
              </a:r>
            </a:p>
          </p:txBody>
        </p:sp>
        <p:sp>
          <p:nvSpPr>
            <p:cNvPr id="23" name="TextBox 22">
              <a:extLst>
                <a:ext uri="{FF2B5EF4-FFF2-40B4-BE49-F238E27FC236}">
                  <a16:creationId xmlns:a16="http://schemas.microsoft.com/office/drawing/2014/main" id="{EA2F734F-DC1C-10CA-A1E2-BDAA434243AE}"/>
                </a:ext>
              </a:extLst>
            </p:cNvPr>
            <p:cNvSpPr txBox="1"/>
            <p:nvPr/>
          </p:nvSpPr>
          <p:spPr>
            <a:xfrm>
              <a:off x="3980246" y="3958590"/>
              <a:ext cx="533400" cy="253916"/>
            </a:xfrm>
            <a:prstGeom prst="rect">
              <a:avLst/>
            </a:prstGeom>
            <a:noFill/>
          </p:spPr>
          <p:txBody>
            <a:bodyPr wrap="square" rtlCol="0">
              <a:spAutoFit/>
            </a:bodyPr>
            <a:lstStyle/>
            <a:p>
              <a:r>
                <a:rPr lang="en-US" sz="1050" dirty="0"/>
                <a:t>-0.04</a:t>
              </a:r>
            </a:p>
          </p:txBody>
        </p:sp>
        <p:sp>
          <p:nvSpPr>
            <p:cNvPr id="24" name="TextBox 23">
              <a:extLst>
                <a:ext uri="{FF2B5EF4-FFF2-40B4-BE49-F238E27FC236}">
                  <a16:creationId xmlns:a16="http://schemas.microsoft.com/office/drawing/2014/main" id="{56AF65A6-EAEE-1855-E522-73765B98CBD7}"/>
                </a:ext>
              </a:extLst>
            </p:cNvPr>
            <p:cNvSpPr txBox="1"/>
            <p:nvPr/>
          </p:nvSpPr>
          <p:spPr>
            <a:xfrm>
              <a:off x="4607692" y="3942507"/>
              <a:ext cx="533400" cy="253916"/>
            </a:xfrm>
            <a:prstGeom prst="rect">
              <a:avLst/>
            </a:prstGeom>
            <a:noFill/>
          </p:spPr>
          <p:txBody>
            <a:bodyPr wrap="square" rtlCol="0">
              <a:spAutoFit/>
            </a:bodyPr>
            <a:lstStyle/>
            <a:p>
              <a:r>
                <a:rPr lang="en-US" sz="1050" dirty="0"/>
                <a:t>-0.04</a:t>
              </a:r>
            </a:p>
          </p:txBody>
        </p:sp>
      </p:grpSp>
    </p:spTree>
    <p:extLst>
      <p:ext uri="{BB962C8B-B14F-4D97-AF65-F5344CB8AC3E}">
        <p14:creationId xmlns:p14="http://schemas.microsoft.com/office/powerpoint/2010/main" val="38035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F327-BBB7-F84A-8091-46B1673AB5DB}"/>
              </a:ext>
            </a:extLst>
          </p:cNvPr>
          <p:cNvSpPr>
            <a:spLocks noGrp="1"/>
          </p:cNvSpPr>
          <p:nvPr>
            <p:ph type="title"/>
          </p:nvPr>
        </p:nvSpPr>
        <p:spPr/>
        <p:txBody>
          <a:bodyPr/>
          <a:lstStyle/>
          <a:p>
            <a:r>
              <a:rPr lang="en-US" dirty="0"/>
              <a:t>Solution: 4x3 Grid World </a:t>
            </a:r>
          </a:p>
        </p:txBody>
      </p:sp>
      <p:pic>
        <p:nvPicPr>
          <p:cNvPr id="7" name="Content Placeholder 6">
            <a:extLst>
              <a:ext uri="{FF2B5EF4-FFF2-40B4-BE49-F238E27FC236}">
                <a16:creationId xmlns:a16="http://schemas.microsoft.com/office/drawing/2014/main" id="{B4761669-2866-4446-BF5D-E4DABF2D42A3}"/>
              </a:ext>
            </a:extLst>
          </p:cNvPr>
          <p:cNvPicPr>
            <a:picLocks noGrp="1" noChangeAspect="1"/>
          </p:cNvPicPr>
          <p:nvPr>
            <p:ph idx="1"/>
          </p:nvPr>
        </p:nvPicPr>
        <p:blipFill>
          <a:blip r:embed="rId2"/>
          <a:stretch>
            <a:fillRect/>
          </a:stretch>
        </p:blipFill>
        <p:spPr>
          <a:xfrm>
            <a:off x="7239002" y="2500312"/>
            <a:ext cx="3498160" cy="2547938"/>
          </a:xfrm>
        </p:spPr>
      </p:pic>
      <p:pic>
        <p:nvPicPr>
          <p:cNvPr id="5" name="Picture 4">
            <a:extLst>
              <a:ext uri="{FF2B5EF4-FFF2-40B4-BE49-F238E27FC236}">
                <a16:creationId xmlns:a16="http://schemas.microsoft.com/office/drawing/2014/main" id="{0816313B-5C38-A3DF-2019-DB85E05EEBAA}"/>
              </a:ext>
            </a:extLst>
          </p:cNvPr>
          <p:cNvPicPr>
            <a:picLocks noChangeAspect="1"/>
          </p:cNvPicPr>
          <p:nvPr/>
        </p:nvPicPr>
        <p:blipFill>
          <a:blip r:embed="rId3"/>
          <a:stretch>
            <a:fillRect/>
          </a:stretch>
        </p:blipFill>
        <p:spPr>
          <a:xfrm>
            <a:off x="1600200" y="2362200"/>
            <a:ext cx="3352800" cy="268605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6E18FF0-4A39-D3D8-7AFD-F6F0099F3927}"/>
                  </a:ext>
                </a:extLst>
              </p:cNvPr>
              <p:cNvSpPr txBox="1"/>
              <p:nvPr/>
            </p:nvSpPr>
            <p:spPr>
              <a:xfrm>
                <a:off x="1794192" y="1690688"/>
                <a:ext cx="3160737" cy="707886"/>
              </a:xfrm>
              <a:prstGeom prst="rect">
                <a:avLst/>
              </a:prstGeom>
              <a:noFill/>
            </p:spPr>
            <p:txBody>
              <a:bodyPr wrap="none" rtlCol="0">
                <a:spAutoFit/>
              </a:bodyPr>
              <a:lstStyle/>
              <a:p>
                <a:r>
                  <a:rPr lang="en-US" sz="2000" b="1" dirty="0"/>
                  <a:t>Optimal action in each state</a:t>
                </a:r>
              </a:p>
              <a:p>
                <a:pPr algn="ctr"/>
                <a:r>
                  <a:rPr lang="en-US" sz="2000" b="1" dirty="0"/>
                  <a:t>(policy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𝝅</m:t>
                        </m:r>
                      </m:e>
                      <m:sup>
                        <m:r>
                          <a:rPr lang="en-US" sz="2000" b="1" i="1" smtClean="0">
                            <a:latin typeface="Cambria Math" panose="02040503050406030204" pitchFamily="18" charset="0"/>
                          </a:rPr>
                          <m:t>∗</m:t>
                        </m:r>
                      </m:sup>
                    </m:sSup>
                  </m:oMath>
                </a14:m>
                <a:r>
                  <a:rPr lang="en-US" sz="2000" b="1" dirty="0"/>
                  <a:t>)</a:t>
                </a:r>
              </a:p>
            </p:txBody>
          </p:sp>
        </mc:Choice>
        <mc:Fallback>
          <p:sp>
            <p:nvSpPr>
              <p:cNvPr id="8" name="TextBox 7">
                <a:extLst>
                  <a:ext uri="{FF2B5EF4-FFF2-40B4-BE49-F238E27FC236}">
                    <a16:creationId xmlns:a16="http://schemas.microsoft.com/office/drawing/2014/main" id="{06E18FF0-4A39-D3D8-7AFD-F6F0099F3927}"/>
                  </a:ext>
                </a:extLst>
              </p:cNvPr>
              <p:cNvSpPr txBox="1">
                <a:spLocks noRot="1" noChangeAspect="1" noMove="1" noResize="1" noEditPoints="1" noAdjustHandles="1" noChangeArrowheads="1" noChangeShapeType="1" noTextEdit="1"/>
              </p:cNvSpPr>
              <p:nvPr/>
            </p:nvSpPr>
            <p:spPr>
              <a:xfrm>
                <a:off x="1794192" y="1690688"/>
                <a:ext cx="3160737" cy="707886"/>
              </a:xfrm>
              <a:prstGeom prst="rect">
                <a:avLst/>
              </a:prstGeom>
              <a:blipFill>
                <a:blip r:embed="rId4"/>
                <a:stretch>
                  <a:fillRect l="-1927" t="-4310" r="-1541" b="-146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335A55-766D-7C54-B365-34D36E67EC16}"/>
                  </a:ext>
                </a:extLst>
              </p:cNvPr>
              <p:cNvSpPr txBox="1"/>
              <p:nvPr/>
            </p:nvSpPr>
            <p:spPr>
              <a:xfrm>
                <a:off x="7534844" y="1734576"/>
                <a:ext cx="3370410" cy="707886"/>
              </a:xfrm>
              <a:prstGeom prst="rect">
                <a:avLst/>
              </a:prstGeom>
              <a:noFill/>
            </p:spPr>
            <p:txBody>
              <a:bodyPr wrap="none" rtlCol="0">
                <a:spAutoFit/>
              </a:bodyPr>
              <a:lstStyle/>
              <a:p>
                <a:pPr algn="ctr"/>
                <a:r>
                  <a:rPr lang="en-US" sz="2000" b="1" dirty="0"/>
                  <a:t>Value of being in a state </a:t>
                </a:r>
                <a14:m>
                  <m:oMath xmlns:m="http://schemas.openxmlformats.org/officeDocument/2006/math">
                    <m:r>
                      <a:rPr lang="en-US" sz="2000" b="1" i="1" smtClean="0">
                        <a:latin typeface="Cambria Math" panose="02040503050406030204" pitchFamily="18" charset="0"/>
                      </a:rPr>
                      <m:t>𝑼</m:t>
                    </m:r>
                    <m:r>
                      <a:rPr lang="en-US" sz="2000" b="1" i="1" smtClean="0">
                        <a:latin typeface="Cambria Math" panose="02040503050406030204" pitchFamily="18" charset="0"/>
                      </a:rPr>
                      <m:t>(</m:t>
                    </m:r>
                    <m:r>
                      <a:rPr lang="en-US" sz="2000" b="1" i="1" smtClean="0">
                        <a:latin typeface="Cambria Math" panose="02040503050406030204" pitchFamily="18" charset="0"/>
                      </a:rPr>
                      <m:t>𝒔</m:t>
                    </m:r>
                    <m:r>
                      <a:rPr lang="en-US" sz="2000" b="1" i="1" smtClean="0">
                        <a:latin typeface="Cambria Math" panose="02040503050406030204" pitchFamily="18" charset="0"/>
                      </a:rPr>
                      <m:t>)</m:t>
                    </m:r>
                  </m:oMath>
                </a14:m>
                <a:r>
                  <a:rPr lang="en-US" sz="2000" b="1" dirty="0"/>
                  <a:t> </a:t>
                </a:r>
                <a:br>
                  <a:rPr lang="en-US" sz="2000" b="1" dirty="0"/>
                </a:br>
                <a:r>
                  <a:rPr lang="en-US" sz="2000" b="1" dirty="0"/>
                  <a:t>(given that we will follow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𝝅</m:t>
                        </m:r>
                      </m:e>
                      <m:sup>
                        <m:r>
                          <a:rPr lang="en-US" sz="2000" b="1" i="1" smtClean="0">
                            <a:latin typeface="Cambria Math" panose="02040503050406030204" pitchFamily="18" charset="0"/>
                          </a:rPr>
                          <m:t>∗</m:t>
                        </m:r>
                      </m:sup>
                    </m:sSup>
                  </m:oMath>
                </a14:m>
                <a:r>
                  <a:rPr lang="en-US" sz="2000" b="1" dirty="0"/>
                  <a:t>)</a:t>
                </a:r>
              </a:p>
            </p:txBody>
          </p:sp>
        </mc:Choice>
        <mc:Fallback>
          <p:sp>
            <p:nvSpPr>
              <p:cNvPr id="9" name="TextBox 8">
                <a:extLst>
                  <a:ext uri="{FF2B5EF4-FFF2-40B4-BE49-F238E27FC236}">
                    <a16:creationId xmlns:a16="http://schemas.microsoft.com/office/drawing/2014/main" id="{7D335A55-766D-7C54-B365-34D36E67EC16}"/>
                  </a:ext>
                </a:extLst>
              </p:cNvPr>
              <p:cNvSpPr txBox="1">
                <a:spLocks noRot="1" noChangeAspect="1" noMove="1" noResize="1" noEditPoints="1" noAdjustHandles="1" noChangeArrowheads="1" noChangeShapeType="1" noTextEdit="1"/>
              </p:cNvSpPr>
              <p:nvPr/>
            </p:nvSpPr>
            <p:spPr>
              <a:xfrm>
                <a:off x="7534844" y="1734576"/>
                <a:ext cx="3370410" cy="707886"/>
              </a:xfrm>
              <a:prstGeom prst="rect">
                <a:avLst/>
              </a:prstGeom>
              <a:blipFill>
                <a:blip r:embed="rId5"/>
                <a:stretch>
                  <a:fillRect l="-1447" t="-5172" r="-181" b="-146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0B78A18-B86C-5580-E468-1234A1B13DE4}"/>
                  </a:ext>
                </a:extLst>
              </p:cNvPr>
              <p:cNvSpPr txBox="1"/>
              <p:nvPr/>
            </p:nvSpPr>
            <p:spPr>
              <a:xfrm>
                <a:off x="10058400" y="5048250"/>
                <a:ext cx="106680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m:oMathPara>
                </a14:m>
                <a:endParaRPr lang="en-US" dirty="0"/>
              </a:p>
            </p:txBody>
          </p:sp>
        </mc:Choice>
        <mc:Fallback>
          <p:sp>
            <p:nvSpPr>
              <p:cNvPr id="11" name="TextBox 10">
                <a:extLst>
                  <a:ext uri="{FF2B5EF4-FFF2-40B4-BE49-F238E27FC236}">
                    <a16:creationId xmlns:a16="http://schemas.microsoft.com/office/drawing/2014/main" id="{20B78A18-B86C-5580-E468-1234A1B13DE4}"/>
                  </a:ext>
                </a:extLst>
              </p:cNvPr>
              <p:cNvSpPr txBox="1">
                <a:spLocks noRot="1" noChangeAspect="1" noMove="1" noResize="1" noEditPoints="1" noAdjustHandles="1" noChangeArrowheads="1" noChangeShapeType="1" noTextEdit="1"/>
              </p:cNvSpPr>
              <p:nvPr/>
            </p:nvSpPr>
            <p:spPr>
              <a:xfrm>
                <a:off x="10058400" y="5048250"/>
                <a:ext cx="1066800" cy="369332"/>
              </a:xfrm>
              <a:prstGeom prst="rect">
                <a:avLst/>
              </a:prstGeom>
              <a:blipFill>
                <a:blip r:embed="rId6"/>
                <a:stretch>
                  <a:fillRect b="-3279"/>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E56DDC90-FE7A-C050-F2D5-632998C1CE73}"/>
              </a:ext>
            </a:extLst>
          </p:cNvPr>
          <p:cNvSpPr/>
          <p:nvPr/>
        </p:nvSpPr>
        <p:spPr>
          <a:xfrm flipH="1">
            <a:off x="5638800" y="3124200"/>
            <a:ext cx="1219200" cy="68580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F273CD9-E8E1-433D-84D4-A9991F2883D1}"/>
              </a:ext>
            </a:extLst>
          </p:cNvPr>
          <p:cNvSpPr txBox="1"/>
          <p:nvPr/>
        </p:nvSpPr>
        <p:spPr>
          <a:xfrm>
            <a:off x="5216482" y="3867850"/>
            <a:ext cx="1979644" cy="646331"/>
          </a:xfrm>
          <a:prstGeom prst="rect">
            <a:avLst/>
          </a:prstGeom>
          <a:noFill/>
        </p:spPr>
        <p:txBody>
          <a:bodyPr wrap="none" rtlCol="0">
            <a:spAutoFit/>
          </a:bodyPr>
          <a:lstStyle/>
          <a:p>
            <a:pPr algn="ctr"/>
            <a:r>
              <a:rPr lang="en-US" dirty="0"/>
              <a:t>Always move to </a:t>
            </a:r>
          </a:p>
          <a:p>
            <a:pPr algn="ctr"/>
            <a:r>
              <a:rPr lang="en-US" dirty="0"/>
              <a:t>higher utility states</a:t>
            </a:r>
          </a:p>
        </p:txBody>
      </p:sp>
      <p:sp>
        <p:nvSpPr>
          <p:cNvPr id="14" name="TextBox 13">
            <a:extLst>
              <a:ext uri="{FF2B5EF4-FFF2-40B4-BE49-F238E27FC236}">
                <a16:creationId xmlns:a16="http://schemas.microsoft.com/office/drawing/2014/main" id="{62FA592E-1E5A-8CB3-DF4D-F85C3A3C3F6A}"/>
              </a:ext>
            </a:extLst>
          </p:cNvPr>
          <p:cNvSpPr txBox="1"/>
          <p:nvPr/>
        </p:nvSpPr>
        <p:spPr>
          <a:xfrm>
            <a:off x="1214873" y="5599969"/>
            <a:ext cx="9762254" cy="400110"/>
          </a:xfrm>
          <a:prstGeom prst="rect">
            <a:avLst/>
          </a:prstGeom>
          <a:noFill/>
        </p:spPr>
        <p:txBody>
          <a:bodyPr wrap="square" rtlCol="0">
            <a:spAutoFit/>
          </a:bodyPr>
          <a:lstStyle/>
          <a:p>
            <a:r>
              <a:rPr lang="en-US" sz="2000" dirty="0"/>
              <a:t>Question: How to we find the optimal value function/optimal policy?</a:t>
            </a:r>
          </a:p>
        </p:txBody>
      </p:sp>
    </p:spTree>
    <p:extLst>
      <p:ext uri="{BB962C8B-B14F-4D97-AF65-F5344CB8AC3E}">
        <p14:creationId xmlns:p14="http://schemas.microsoft.com/office/powerpoint/2010/main" val="206675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4F8B-2712-4C1A-7E81-016616375E98}"/>
              </a:ext>
            </a:extLst>
          </p:cNvPr>
          <p:cNvSpPr>
            <a:spLocks noGrp="1"/>
          </p:cNvSpPr>
          <p:nvPr>
            <p:ph type="title"/>
          </p:nvPr>
        </p:nvSpPr>
        <p:spPr/>
        <p:txBody>
          <a:bodyPr/>
          <a:lstStyle/>
          <a:p>
            <a:r>
              <a:rPr lang="en-US" dirty="0"/>
              <a:t>Value Iteration</a:t>
            </a:r>
          </a:p>
        </p:txBody>
      </p:sp>
      <p:pic>
        <p:nvPicPr>
          <p:cNvPr id="5" name="Picture 4">
            <a:extLst>
              <a:ext uri="{FF2B5EF4-FFF2-40B4-BE49-F238E27FC236}">
                <a16:creationId xmlns:a16="http://schemas.microsoft.com/office/drawing/2014/main" id="{0EEDB9C2-69E7-EDE1-2D73-EEC7A36FD838}"/>
              </a:ext>
            </a:extLst>
          </p:cNvPr>
          <p:cNvPicPr>
            <a:picLocks noChangeAspect="1"/>
          </p:cNvPicPr>
          <p:nvPr/>
        </p:nvPicPr>
        <p:blipFill>
          <a:blip r:embed="rId2"/>
          <a:stretch>
            <a:fillRect/>
          </a:stretch>
        </p:blipFill>
        <p:spPr>
          <a:xfrm>
            <a:off x="1219200" y="1524000"/>
            <a:ext cx="9983165" cy="4815409"/>
          </a:xfrm>
          <a:prstGeom prst="rect">
            <a:avLst/>
          </a:prstGeom>
        </p:spPr>
      </p:pic>
      <p:sp>
        <p:nvSpPr>
          <p:cNvPr id="6" name="Speech Bubble: Rectangle with Corners Rounded 5">
            <a:extLst>
              <a:ext uri="{FF2B5EF4-FFF2-40B4-BE49-F238E27FC236}">
                <a16:creationId xmlns:a16="http://schemas.microsoft.com/office/drawing/2014/main" id="{F50597BD-A2C7-03AF-0527-E7B05D49F1AC}"/>
              </a:ext>
            </a:extLst>
          </p:cNvPr>
          <p:cNvSpPr/>
          <p:nvPr/>
        </p:nvSpPr>
        <p:spPr>
          <a:xfrm>
            <a:off x="8686800" y="4191000"/>
            <a:ext cx="2057400" cy="381000"/>
          </a:xfrm>
          <a:prstGeom prst="wedgeRoundRectCallout">
            <a:avLst>
              <a:gd name="adj1" fmla="val -111410"/>
              <a:gd name="adj2" fmla="val 6857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Bellman update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9513701-13DB-1D8E-30D7-0B0A0907C3E9}"/>
                  </a:ext>
                </a:extLst>
              </p:cNvPr>
              <p:cNvSpPr txBox="1"/>
              <p:nvPr/>
            </p:nvSpPr>
            <p:spPr>
              <a:xfrm>
                <a:off x="8779186" y="5751131"/>
                <a:ext cx="2193614" cy="4217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pPr algn="ctr"/>
                <a14:m>
                  <m:oMath xmlns:m="http://schemas.openxmlformats.org/officeDocument/2006/math">
                    <m:r>
                      <a:rPr lang="en-US" sz="2000" i="1" dirty="0" smtClean="0">
                        <a:latin typeface="Cambria Math" panose="02040503050406030204" pitchFamily="18" charset="0"/>
                      </a:rPr>
                      <m:t>𝑈</m:t>
                    </m:r>
                  </m:oMath>
                </a14:m>
                <a:r>
                  <a:rPr lang="en-US" sz="2000" dirty="0"/>
                  <a:t> converges to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sSup>
                          <m:sSupPr>
                            <m:ctrlPr>
                              <a:rPr lang="en-US" sz="2000" i="1">
                                <a:latin typeface="Cambria Math" panose="02040503050406030204" pitchFamily="18" charset="0"/>
                              </a:rPr>
                            </m:ctrlPr>
                          </m:sSupPr>
                          <m:e>
                            <m:r>
                              <a:rPr lang="en-US" sz="2000" i="1">
                                <a:latin typeface="Cambria Math" panose="02040503050406030204" pitchFamily="18" charset="0"/>
                              </a:rPr>
                              <m:t>𝜋</m:t>
                            </m:r>
                          </m:e>
                          <m:sup>
                            <m:r>
                              <a:rPr lang="en-US" sz="2000" i="1">
                                <a:latin typeface="Cambria Math" panose="02040503050406030204" pitchFamily="18" charset="0"/>
                              </a:rPr>
                              <m:t>∗</m:t>
                            </m:r>
                          </m:sup>
                        </m:sSup>
                      </m:sup>
                    </m:sSup>
                  </m:oMath>
                </a14:m>
                <a:endParaRPr lang="en-US" sz="2000" dirty="0"/>
              </a:p>
            </p:txBody>
          </p:sp>
        </mc:Choice>
        <mc:Fallback>
          <p:sp>
            <p:nvSpPr>
              <p:cNvPr id="7" name="TextBox 6">
                <a:extLst>
                  <a:ext uri="{FF2B5EF4-FFF2-40B4-BE49-F238E27FC236}">
                    <a16:creationId xmlns:a16="http://schemas.microsoft.com/office/drawing/2014/main" id="{F9513701-13DB-1D8E-30D7-0B0A0907C3E9}"/>
                  </a:ext>
                </a:extLst>
              </p:cNvPr>
              <p:cNvSpPr txBox="1">
                <a:spLocks noRot="1" noChangeAspect="1" noMove="1" noResize="1" noEditPoints="1" noAdjustHandles="1" noChangeArrowheads="1" noChangeShapeType="1" noTextEdit="1"/>
              </p:cNvSpPr>
              <p:nvPr/>
            </p:nvSpPr>
            <p:spPr>
              <a:xfrm>
                <a:off x="8779186" y="5751131"/>
                <a:ext cx="2193614" cy="421782"/>
              </a:xfrm>
              <a:prstGeom prst="rect">
                <a:avLst/>
              </a:prstGeom>
              <a:blipFill>
                <a:blip r:embed="rId3"/>
                <a:stretch>
                  <a:fillRect b="-22222"/>
                </a:stretch>
              </a:blipFill>
            </p:spPr>
            <p:txBody>
              <a:bodyPr/>
              <a:lstStyle/>
              <a:p>
                <a:r>
                  <a:rPr lang="en-US">
                    <a:noFill/>
                  </a:rPr>
                  <a:t> </a:t>
                </a:r>
              </a:p>
            </p:txBody>
          </p:sp>
        </mc:Fallback>
      </mc:AlternateContent>
    </p:spTree>
    <p:extLst>
      <p:ext uri="{BB962C8B-B14F-4D97-AF65-F5344CB8AC3E}">
        <p14:creationId xmlns:p14="http://schemas.microsoft.com/office/powerpoint/2010/main" val="112332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2B98-2B97-D8C0-2282-F86B2C8C583E}"/>
              </a:ext>
            </a:extLst>
          </p:cNvPr>
          <p:cNvSpPr>
            <a:spLocks noGrp="1"/>
          </p:cNvSpPr>
          <p:nvPr>
            <p:ph type="title"/>
          </p:nvPr>
        </p:nvSpPr>
        <p:spPr/>
        <p:txBody>
          <a:bodyPr/>
          <a:lstStyle/>
          <a:p>
            <a:r>
              <a:rPr lang="en-US" dirty="0"/>
              <a:t>Policy Iteration</a:t>
            </a:r>
          </a:p>
        </p:txBody>
      </p:sp>
      <p:pic>
        <p:nvPicPr>
          <p:cNvPr id="4" name="Picture 3">
            <a:extLst>
              <a:ext uri="{FF2B5EF4-FFF2-40B4-BE49-F238E27FC236}">
                <a16:creationId xmlns:a16="http://schemas.microsoft.com/office/drawing/2014/main" id="{58D04C10-2A07-ED2E-A674-E8DC6F154CAB}"/>
              </a:ext>
            </a:extLst>
          </p:cNvPr>
          <p:cNvPicPr>
            <a:picLocks noChangeAspect="1"/>
          </p:cNvPicPr>
          <p:nvPr/>
        </p:nvPicPr>
        <p:blipFill>
          <a:blip r:embed="rId2"/>
          <a:stretch>
            <a:fillRect/>
          </a:stretch>
        </p:blipFill>
        <p:spPr>
          <a:xfrm>
            <a:off x="1143001" y="1447800"/>
            <a:ext cx="9829800" cy="5025152"/>
          </a:xfrm>
          <a:prstGeom prst="rect">
            <a:avLst/>
          </a:prstGeom>
        </p:spPr>
      </p:pic>
      <p:sp>
        <p:nvSpPr>
          <p:cNvPr id="5" name="Right Brace 4">
            <a:extLst>
              <a:ext uri="{FF2B5EF4-FFF2-40B4-BE49-F238E27FC236}">
                <a16:creationId xmlns:a16="http://schemas.microsoft.com/office/drawing/2014/main" id="{F3E77754-BB52-49DF-160C-43083A9A9262}"/>
              </a:ext>
            </a:extLst>
          </p:cNvPr>
          <p:cNvSpPr/>
          <p:nvPr/>
        </p:nvSpPr>
        <p:spPr>
          <a:xfrm>
            <a:off x="9067800" y="3733800"/>
            <a:ext cx="304800" cy="17526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8BFD8371-AFD6-DC4D-FEC2-3696400424EA}"/>
              </a:ext>
            </a:extLst>
          </p:cNvPr>
          <p:cNvSpPr txBox="1"/>
          <p:nvPr/>
        </p:nvSpPr>
        <p:spPr>
          <a:xfrm>
            <a:off x="9442917" y="4286934"/>
            <a:ext cx="1459567" cy="646331"/>
          </a:xfrm>
          <a:prstGeom prst="rect">
            <a:avLst/>
          </a:prstGeom>
          <a:noFill/>
        </p:spPr>
        <p:txBody>
          <a:bodyPr wrap="none" rtlCol="0">
            <a:spAutoFit/>
          </a:bodyPr>
          <a:lstStyle/>
          <a:p>
            <a:r>
              <a:rPr lang="en-US" dirty="0">
                <a:solidFill>
                  <a:srgbClr val="0070C0"/>
                </a:solidFill>
              </a:rPr>
              <a:t>Policy </a:t>
            </a:r>
          </a:p>
          <a:p>
            <a:r>
              <a:rPr lang="en-US" dirty="0">
                <a:solidFill>
                  <a:srgbClr val="0070C0"/>
                </a:solidFill>
              </a:rPr>
              <a:t>Improvement</a:t>
            </a:r>
          </a:p>
        </p:txBody>
      </p:sp>
      <p:sp>
        <p:nvSpPr>
          <p:cNvPr id="7" name="TextBox 6">
            <a:extLst>
              <a:ext uri="{FF2B5EF4-FFF2-40B4-BE49-F238E27FC236}">
                <a16:creationId xmlns:a16="http://schemas.microsoft.com/office/drawing/2014/main" id="{BA9008B3-E03C-5305-5B24-099F212DBF58}"/>
              </a:ext>
            </a:extLst>
          </p:cNvPr>
          <p:cNvSpPr txBox="1"/>
          <p:nvPr/>
        </p:nvSpPr>
        <p:spPr>
          <a:xfrm>
            <a:off x="6925946" y="3068248"/>
            <a:ext cx="3976538" cy="646331"/>
          </a:xfrm>
          <a:prstGeom prst="rect">
            <a:avLst/>
          </a:prstGeom>
          <a:noFill/>
        </p:spPr>
        <p:txBody>
          <a:bodyPr wrap="none" rtlCol="0">
            <a:spAutoFit/>
          </a:bodyPr>
          <a:lstStyle/>
          <a:p>
            <a:r>
              <a:rPr lang="en-US" dirty="0">
                <a:solidFill>
                  <a:srgbClr val="0070C0"/>
                </a:solidFill>
              </a:rPr>
              <a:t>Calculate U given current policy</a:t>
            </a:r>
            <a:br>
              <a:rPr lang="en-US" dirty="0">
                <a:solidFill>
                  <a:srgbClr val="0070C0"/>
                </a:solidFill>
              </a:rPr>
            </a:br>
            <a:r>
              <a:rPr lang="en-US" dirty="0">
                <a:solidFill>
                  <a:srgbClr val="0070C0"/>
                </a:solidFill>
              </a:rPr>
              <a:t>(eighter solve an LP or iterative solution)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BBA4292-2680-B6EA-AEBA-92D340D7C265}"/>
                  </a:ext>
                </a:extLst>
              </p:cNvPr>
              <p:cNvSpPr txBox="1"/>
              <p:nvPr/>
            </p:nvSpPr>
            <p:spPr>
              <a:xfrm>
                <a:off x="8339418" y="5598817"/>
                <a:ext cx="2498441" cy="72955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pPr algn="ctr"/>
                <a14:m>
                  <m:oMath xmlns:m="http://schemas.openxmlformats.org/officeDocument/2006/math">
                    <m:r>
                      <a:rPr lang="en-US" sz="2000" i="1" dirty="0" smtClean="0">
                        <a:latin typeface="Cambria Math" panose="02040503050406030204" pitchFamily="18" charset="0"/>
                      </a:rPr>
                      <m:t>𝑈</m:t>
                    </m:r>
                  </m:oMath>
                </a14:m>
                <a:r>
                  <a:rPr lang="en-US" sz="2000" dirty="0"/>
                  <a:t> converges to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sSup>
                          <m:sSupPr>
                            <m:ctrlPr>
                              <a:rPr lang="en-US" sz="2000" i="1">
                                <a:latin typeface="Cambria Math" panose="02040503050406030204" pitchFamily="18" charset="0"/>
                              </a:rPr>
                            </m:ctrlPr>
                          </m:sSupPr>
                          <m:e>
                            <m:r>
                              <a:rPr lang="en-US" sz="2000" i="1">
                                <a:latin typeface="Cambria Math" panose="02040503050406030204" pitchFamily="18" charset="0"/>
                              </a:rPr>
                              <m:t>𝜋</m:t>
                            </m:r>
                          </m:e>
                          <m:sup>
                            <m:r>
                              <a:rPr lang="en-US" sz="2000" i="1">
                                <a:latin typeface="Cambria Math" panose="02040503050406030204" pitchFamily="18" charset="0"/>
                              </a:rPr>
                              <m:t>∗</m:t>
                            </m:r>
                          </m:sup>
                        </m:sSup>
                      </m:sup>
                    </m:sSup>
                  </m:oMath>
                </a14:m>
                <a:endParaRPr lang="en-US" sz="2000" dirty="0"/>
              </a:p>
              <a:p>
                <a:pPr algn="ctr"/>
                <a:r>
                  <a:rPr lang="en-US" sz="2000" dirty="0"/>
                  <a:t>and </a:t>
                </a:r>
                <a14:m>
                  <m:oMath xmlns:m="http://schemas.openxmlformats.org/officeDocument/2006/math">
                    <m:r>
                      <a:rPr lang="en-US" sz="2000" b="0" i="1" smtClean="0">
                        <a:latin typeface="Cambria Math" panose="02040503050406030204" pitchFamily="18" charset="0"/>
                      </a:rPr>
                      <m:t>𝜋</m:t>
                    </m:r>
                  </m:oMath>
                </a14:m>
                <a:r>
                  <a:rPr lang="en-US" sz="2000" dirty="0"/>
                  <a:t> converges to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𝜋</m:t>
                        </m:r>
                      </m:e>
                      <m:sup>
                        <m:r>
                          <a:rPr lang="en-US" sz="2000" b="0" i="1" smtClean="0">
                            <a:latin typeface="Cambria Math" panose="02040503050406030204" pitchFamily="18" charset="0"/>
                          </a:rPr>
                          <m:t>∗</m:t>
                        </m:r>
                      </m:sup>
                    </m:sSup>
                  </m:oMath>
                </a14:m>
                <a:endParaRPr lang="en-US" sz="2000" dirty="0"/>
              </a:p>
            </p:txBody>
          </p:sp>
        </mc:Choice>
        <mc:Fallback>
          <p:sp>
            <p:nvSpPr>
              <p:cNvPr id="9" name="TextBox 8">
                <a:extLst>
                  <a:ext uri="{FF2B5EF4-FFF2-40B4-BE49-F238E27FC236}">
                    <a16:creationId xmlns:a16="http://schemas.microsoft.com/office/drawing/2014/main" id="{2BBA4292-2680-B6EA-AEBA-92D340D7C265}"/>
                  </a:ext>
                </a:extLst>
              </p:cNvPr>
              <p:cNvSpPr txBox="1">
                <a:spLocks noRot="1" noChangeAspect="1" noMove="1" noResize="1" noEditPoints="1" noAdjustHandles="1" noChangeArrowheads="1" noChangeShapeType="1" noTextEdit="1"/>
              </p:cNvSpPr>
              <p:nvPr/>
            </p:nvSpPr>
            <p:spPr>
              <a:xfrm>
                <a:off x="8339418" y="5598817"/>
                <a:ext cx="2498441" cy="729559"/>
              </a:xfrm>
              <a:prstGeom prst="rect">
                <a:avLst/>
              </a:prstGeom>
              <a:blipFill>
                <a:blip r:embed="rId3"/>
                <a:stretch>
                  <a:fillRect l="-1699" b="-13115"/>
                </a:stretch>
              </a:blipFill>
            </p:spPr>
            <p:txBody>
              <a:bodyPr/>
              <a:lstStyle/>
              <a:p>
                <a:r>
                  <a:rPr lang="en-US">
                    <a:noFill/>
                  </a:rPr>
                  <a:t> </a:t>
                </a:r>
              </a:p>
            </p:txBody>
          </p:sp>
        </mc:Fallback>
      </mc:AlternateContent>
    </p:spTree>
    <p:extLst>
      <p:ext uri="{BB962C8B-B14F-4D97-AF65-F5344CB8AC3E}">
        <p14:creationId xmlns:p14="http://schemas.microsoft.com/office/powerpoint/2010/main" val="230155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1C0A40-7725-1505-8930-DC82CB78057C}"/>
              </a:ext>
            </a:extLst>
          </p:cNvPr>
          <p:cNvSpPr>
            <a:spLocks noGrp="1"/>
          </p:cNvSpPr>
          <p:nvPr>
            <p:ph type="title"/>
          </p:nvPr>
        </p:nvSpPr>
        <p:spPr/>
        <p:txBody>
          <a:bodyPr>
            <a:normAutofit/>
          </a:bodyPr>
          <a:lstStyle/>
          <a:p>
            <a:r>
              <a:rPr lang="en-US" sz="3600" dirty="0"/>
              <a:t>Partially Observable Markov Decision Model (POMDP)</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00B6C47-EA5C-F94C-DD50-5B2B163423B0}"/>
                  </a:ext>
                </a:extLst>
              </p:cNvPr>
              <p:cNvSpPr>
                <a:spLocks noGrp="1"/>
              </p:cNvSpPr>
              <p:nvPr>
                <p:ph idx="1"/>
              </p:nvPr>
            </p:nvSpPr>
            <p:spPr/>
            <p:txBody>
              <a:bodyPr>
                <a:normAutofit fontScale="85000" lnSpcReduction="10000"/>
              </a:bodyPr>
              <a:lstStyle/>
              <a:p>
                <a:r>
                  <a:rPr lang="en-US" dirty="0"/>
                  <a:t>If the environment is partially observable then the model is expanded by</a:t>
                </a:r>
              </a:p>
              <a:p>
                <a:pPr lvl="1"/>
                <a:r>
                  <a:rPr lang="en-US" dirty="0"/>
                  <a:t>a sensor model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0" i="1" dirty="0" smtClean="0">
                        <a:latin typeface="Cambria Math" panose="02040503050406030204" pitchFamily="18" charset="0"/>
                      </a:rPr>
                      <m:t>𝑜</m:t>
                    </m:r>
                    <m:r>
                      <a:rPr lang="en-US" i="1" dirty="0" smtClean="0">
                        <a:latin typeface="Cambria Math" panose="02040503050406030204" pitchFamily="18" charset="0"/>
                      </a:rPr>
                      <m:t> | </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for receiving observation </a:t>
                </a:r>
                <a14:m>
                  <m:oMath xmlns:m="http://schemas.openxmlformats.org/officeDocument/2006/math">
                    <m:r>
                      <a:rPr lang="en-US" i="1" dirty="0" smtClean="0">
                        <a:latin typeface="Cambria Math" panose="02040503050406030204" pitchFamily="18" charset="0"/>
                      </a:rPr>
                      <m:t>𝑜</m:t>
                    </m:r>
                  </m:oMath>
                </a14:m>
                <a:r>
                  <a:rPr lang="en-US" dirty="0"/>
                  <a:t> given being in state </a:t>
                </a:r>
                <a14:m>
                  <m:oMath xmlns:m="http://schemas.openxmlformats.org/officeDocument/2006/math">
                    <m:r>
                      <a:rPr lang="en-US" i="1" dirty="0" smtClean="0">
                        <a:latin typeface="Cambria Math" panose="02040503050406030204" pitchFamily="18" charset="0"/>
                      </a:rPr>
                      <m:t>𝑠</m:t>
                    </m:r>
                  </m:oMath>
                </a14:m>
                <a:r>
                  <a:rPr lang="en-US" dirty="0"/>
                  <a:t>. </a:t>
                </a:r>
              </a:p>
              <a:p>
                <a:pPr lvl="1"/>
                <a:endParaRPr lang="en-US" dirty="0"/>
              </a:p>
              <a:p>
                <a:r>
                  <a:rPr lang="en-US" dirty="0"/>
                  <a:t>This makes things a lot more complicated and we have to work with </a:t>
                </a:r>
                <a:r>
                  <a:rPr lang="en-US" b="1" dirty="0"/>
                  <a:t>belief states</a:t>
                </a:r>
                <a:r>
                  <a:rPr lang="en-US" dirty="0"/>
                  <a:t>. A belief state is a distribution over states. </a:t>
                </a:r>
                <a:br>
                  <a:rPr lang="en-US" dirty="0"/>
                </a:br>
                <a:r>
                  <a:rPr lang="en-US" dirty="0"/>
                  <a:t>Example: For a problem with three states, the belief state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&lt;.2, .8, 0&gt;</m:t>
                    </m:r>
                  </m:oMath>
                </a14:m>
                <a:r>
                  <a:rPr lang="en-US" dirty="0"/>
                  <a:t> means the agent beliefs that is 20% in state 1 and 80% in state 2.</a:t>
                </a:r>
              </a:p>
              <a:p>
                <a:endParaRPr lang="en-US" dirty="0"/>
              </a:p>
              <a:p>
                <a:r>
                  <a:rPr lang="en-US" dirty="0"/>
                  <a:t>This leads to a </a:t>
                </a:r>
                <a:r>
                  <a:rPr lang="en-US" b="1" dirty="0"/>
                  <a:t>belief MDP </a:t>
                </a:r>
                <a:r>
                  <a:rPr lang="en-US" dirty="0"/>
                  <a:t>that has an infinite number of states (the belief states).</a:t>
                </a:r>
              </a:p>
              <a:p>
                <a:r>
                  <a:rPr lang="en-US" dirty="0"/>
                  <a:t>The solution of a POMDP is a policy with the optimal action for a set of belief states. </a:t>
                </a:r>
              </a:p>
              <a:p>
                <a:r>
                  <a:rPr lang="en-US" dirty="0"/>
                  <a:t>For all but tiny problems, POMDPs can only be solved </a:t>
                </a:r>
                <a:r>
                  <a:rPr lang="en-US" b="1" dirty="0"/>
                  <a:t>approximately</a:t>
                </a:r>
                <a:r>
                  <a:rPr lang="en-US" dirty="0"/>
                  <a:t>. </a:t>
                </a:r>
              </a:p>
            </p:txBody>
          </p:sp>
        </mc:Choice>
        <mc:Fallback>
          <p:sp>
            <p:nvSpPr>
              <p:cNvPr id="4" name="Content Placeholder 3">
                <a:extLst>
                  <a:ext uri="{FF2B5EF4-FFF2-40B4-BE49-F238E27FC236}">
                    <a16:creationId xmlns:a16="http://schemas.microsoft.com/office/drawing/2014/main" id="{C00B6C47-EA5C-F94C-DD50-5B2B163423B0}"/>
                  </a:ext>
                </a:extLst>
              </p:cNvPr>
              <p:cNvSpPr>
                <a:spLocks noGrp="1" noRot="1" noChangeAspect="1" noMove="1" noResize="1" noEditPoints="1" noAdjustHandles="1" noChangeArrowheads="1" noChangeShapeType="1" noTextEdit="1"/>
              </p:cNvSpPr>
              <p:nvPr>
                <p:ph idx="1"/>
              </p:nvPr>
            </p:nvSpPr>
            <p:spPr>
              <a:blipFill>
                <a:blip r:embed="rId2"/>
                <a:stretch>
                  <a:fillRect l="-812" t="-2661" r="-870" b="-1401"/>
                </a:stretch>
              </a:blipFill>
            </p:spPr>
            <p:txBody>
              <a:bodyPr/>
              <a:lstStyle/>
              <a:p>
                <a:r>
                  <a:rPr lang="en-US">
                    <a:noFill/>
                  </a:rPr>
                  <a:t> </a:t>
                </a:r>
              </a:p>
            </p:txBody>
          </p:sp>
        </mc:Fallback>
      </mc:AlternateContent>
    </p:spTree>
    <p:extLst>
      <p:ext uri="{BB962C8B-B14F-4D97-AF65-F5344CB8AC3E}">
        <p14:creationId xmlns:p14="http://schemas.microsoft.com/office/powerpoint/2010/main" val="248932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F27F-77BE-563A-F4D6-8D456FF07090}"/>
              </a:ext>
            </a:extLst>
          </p:cNvPr>
          <p:cNvSpPr>
            <a:spLocks noGrp="1"/>
          </p:cNvSpPr>
          <p:nvPr>
            <p:ph type="title"/>
          </p:nvPr>
        </p:nvSpPr>
        <p:spPr/>
        <p:txBody>
          <a:bodyPr/>
          <a:lstStyle/>
          <a:p>
            <a:r>
              <a:rPr lang="en-US" dirty="0"/>
              <a:t>Chapter 21: Reinforcement Learning</a:t>
            </a:r>
          </a:p>
        </p:txBody>
      </p:sp>
      <p:sp>
        <p:nvSpPr>
          <p:cNvPr id="3" name="Content Placeholder 2">
            <a:extLst>
              <a:ext uri="{FF2B5EF4-FFF2-40B4-BE49-F238E27FC236}">
                <a16:creationId xmlns:a16="http://schemas.microsoft.com/office/drawing/2014/main" id="{CFD10D10-A65F-B05F-35CA-8B1597D1D2EB}"/>
              </a:ext>
            </a:extLst>
          </p:cNvPr>
          <p:cNvSpPr>
            <a:spLocks noGrp="1"/>
          </p:cNvSpPr>
          <p:nvPr>
            <p:ph idx="1"/>
          </p:nvPr>
        </p:nvSpPr>
        <p:spPr/>
        <p:txBody>
          <a:bodyPr/>
          <a:lstStyle/>
          <a:p>
            <a:r>
              <a:rPr lang="en-US" dirty="0"/>
              <a:t>The basis of reinforcement learning are MDPs.</a:t>
            </a:r>
          </a:p>
          <a:p>
            <a:endParaRPr lang="en-US" dirty="0"/>
          </a:p>
          <a:p>
            <a:r>
              <a:rPr lang="en-US" dirty="0"/>
              <a:t>What if we do not have a transition model 𝑃(𝑠′ | 𝑠, 𝑎)?</a:t>
            </a:r>
          </a:p>
          <a:p>
            <a:r>
              <a:rPr lang="en-US" dirty="0"/>
              <a:t>Now we cannot solve the MDP (estimate the state utility function/policy) because we cannot predict future states!</a:t>
            </a:r>
          </a:p>
          <a:p>
            <a:endParaRPr lang="en-US" dirty="0"/>
          </a:p>
          <a:p>
            <a:r>
              <a:rPr lang="en-US" dirty="0"/>
              <a:t>The agent needs to explore (try actions) and use the reward signal to update its belief about the utility of states and actions (i.e., this is also called learning or estimation)</a:t>
            </a:r>
          </a:p>
          <a:p>
            <a:endParaRPr lang="en-US" dirty="0"/>
          </a:p>
          <a:p>
            <a:endParaRPr lang="en-US" dirty="0"/>
          </a:p>
        </p:txBody>
      </p:sp>
    </p:spTree>
    <p:extLst>
      <p:ext uri="{BB962C8B-B14F-4D97-AF65-F5344CB8AC3E}">
        <p14:creationId xmlns:p14="http://schemas.microsoft.com/office/powerpoint/2010/main" val="4169817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TotalTime>
  <Words>797</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source sans pro</vt:lpstr>
      <vt:lpstr>Office Theme</vt:lpstr>
      <vt:lpstr>CS 5/7320  Artificial Intelligence  Reinforcement Learning AIMA Chapter 17&amp;21</vt:lpstr>
      <vt:lpstr>Chapter 17. Sequential Decision Problems</vt:lpstr>
      <vt:lpstr>Markov Decision Process (MDP)</vt:lpstr>
      <vt:lpstr>Example: 4x3 Grid World</vt:lpstr>
      <vt:lpstr>Solution: 4x3 Grid World </vt:lpstr>
      <vt:lpstr>Value Iteration</vt:lpstr>
      <vt:lpstr>Policy Iteration</vt:lpstr>
      <vt:lpstr>Partially Observable Markov Decision Model (POMDP)</vt:lpstr>
      <vt:lpstr>Chapter 21: Reinforcement Learning</vt:lpstr>
      <vt:lpstr>Q-Learning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46</cp:revision>
  <dcterms:created xsi:type="dcterms:W3CDTF">2020-11-16T22:49:03Z</dcterms:created>
  <dcterms:modified xsi:type="dcterms:W3CDTF">2023-10-31T19:19:49Z</dcterms:modified>
</cp:coreProperties>
</file>