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295" r:id="rId25"/>
    <p:sldId id="320"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6" r:id="rId39"/>
    <p:sldId id="313" r:id="rId40"/>
    <p:sldId id="319" r:id="rId41"/>
    <p:sldId id="299"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4" d="100"/>
          <a:sy n="104" d="100"/>
        </p:scale>
        <p:origin x="2045"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9/11/2024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0.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0.png"/><Relationship Id="rId4" Type="http://schemas.openxmlformats.org/officeDocument/2006/relationships/diagramLayout" Target="../diagrams/layout13.xml"/><Relationship Id="rId9" Type="http://schemas.openxmlformats.org/officeDocument/2006/relationships/image" Target="../media/image32.svg"/></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4.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4.jpeg"/><Relationship Id="rId4" Type="http://schemas.openxmlformats.org/officeDocument/2006/relationships/diagramLayout" Target="../diagrams/layout15.xml"/><Relationship Id="rId9" Type="http://schemas.openxmlformats.org/officeDocument/2006/relationships/image" Target="../media/image32.svg"/></Relationships>
</file>

<file path=ppt/slides/_rels/slide3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2977562" cy="461665"/>
          </a:xfrm>
          <a:prstGeom prst="rect">
            <a:avLst/>
          </a:prstGeom>
          <a:noFill/>
        </p:spPr>
        <p:txBody>
          <a:bodyPr wrap="square">
            <a:spAutoFit/>
          </a:bodyPr>
          <a:lstStyle/>
          <a:p>
            <a:r>
              <a:rPr lang="en-US" sz="1200" dirty="0">
                <a:solidFill>
                  <a:schemeClr val="tx1">
                    <a:lumMod val="50000"/>
                  </a:schemeClr>
                </a:solidFill>
              </a:rPr>
              <a:t>Image: "Robot at the British Library Science Fiction Exhibition" 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6" name="Group 5">
            <a:extLst>
              <a:ext uri="{FF2B5EF4-FFF2-40B4-BE49-F238E27FC236}">
                <a16:creationId xmlns:a16="http://schemas.microsoft.com/office/drawing/2014/main" id="{F50AE103-1DF3-98A1-A49A-D1C1A6A34D86}"/>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descr="vacuum2-environment">
            <a:extLst>
              <a:ext uri="{FF2B5EF4-FFF2-40B4-BE49-F238E27FC236}">
                <a16:creationId xmlns:a16="http://schemas.microsoft.com/office/drawing/2014/main" id="{7F66E2C8-E952-6782-B595-546A3B9F510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1F3DC52-536A-9328-7E14-B5FA2C6383F0}"/>
              </a:ext>
            </a:extLst>
          </p:cNvPr>
          <p:cNvSpPr txBox="1"/>
          <p:nvPr/>
        </p:nvSpPr>
        <p:spPr>
          <a:xfrm>
            <a:off x="7359181" y="4554378"/>
            <a:ext cx="1524000" cy="1169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Note</a:t>
            </a:r>
            <a:r>
              <a:rPr lang="en-US" sz="1400" dirty="0"/>
              <a:t>: Everything outside the agent function can be seen as the environment.</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7"/>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305669"/>
                <a:ext cx="961518"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Action from the agent function</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8"/>
                  <a:stretch>
                    <a:fillRect b="-9091"/>
                  </a:stretch>
                </a:blipFill>
              </p:spPr>
              <p:txBody>
                <a:bodyPr/>
                <a:lstStyle/>
                <a:p>
                  <a:r>
                    <a:rPr lang="en-US">
                      <a:noFill/>
                    </a:rPr>
                    <a:t> </a:t>
                  </a:r>
                </a:p>
              </p:txBody>
            </p:sp>
          </mc:Fallback>
        </mc:AlternateContent>
      </p:gr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Agent Function</a:t>
            </a:r>
          </a:p>
          <a:p>
            <a:pPr marL="285750" indent="-285750">
              <a:buFont typeface="Arial" panose="020B0604020202020204" pitchFamily="34" charset="0"/>
              <a:buChar char="•"/>
            </a:pPr>
            <a:r>
              <a:rPr lang="en-US" sz="1600" dirty="0"/>
              <a:t>Assess performance measure</a:t>
            </a:r>
          </a:p>
          <a:p>
            <a:pPr marL="285750" indent="-285750">
              <a:buFont typeface="Arial" panose="020B0604020202020204" pitchFamily="34" charset="0"/>
              <a:buChar char="•"/>
            </a:pPr>
            <a:r>
              <a:rPr lang="en-US" sz="1600" dirty="0"/>
              <a:t>Remember percept sequence</a:t>
            </a:r>
          </a:p>
          <a:p>
            <a:pPr marL="285750" indent="-285750">
              <a:buFont typeface="Arial" panose="020B0604020202020204" pitchFamily="34" charset="0"/>
              <a:buChar char="•"/>
            </a:pPr>
            <a:r>
              <a:rPr lang="en-US" sz="1600" dirty="0"/>
              <a:t>Built-in knowledge</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pic>
        <p:nvPicPr>
          <p:cNvPr id="4" name="Picture 6">
            <a:extLst>
              <a:ext uri="{FF2B5EF4-FFF2-40B4-BE49-F238E27FC236}">
                <a16:creationId xmlns:a16="http://schemas.microsoft.com/office/drawing/2014/main" id="{1A0A61BC-FB53-9039-E36C-C55166799046}"/>
              </a:ext>
            </a:extLst>
          </p:cNvPr>
          <p:cNvPicPr>
            <a:picLocks noChangeAspect="1" noChangeArrowheads="1"/>
          </p:cNvPicPr>
          <p:nvPr/>
        </p:nvPicPr>
        <p:blipFill>
          <a:blip r:embed="rId7"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EC9E1568-DC9E-F1F0-75F6-338765ED1E44}"/>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35" name="Group 34">
            <a:extLst>
              <a:ext uri="{FF2B5EF4-FFF2-40B4-BE49-F238E27FC236}">
                <a16:creationId xmlns:a16="http://schemas.microsoft.com/office/drawing/2014/main" id="{C6D587C3-4D28-F0CC-6EB0-B414333BE573}"/>
              </a:ext>
            </a:extLst>
          </p:cNvPr>
          <p:cNvGrpSpPr/>
          <p:nvPr/>
        </p:nvGrpSpPr>
        <p:grpSpPr>
          <a:xfrm>
            <a:off x="695207" y="838200"/>
            <a:ext cx="3831074" cy="1627617"/>
            <a:chOff x="695207" y="838200"/>
            <a:chExt cx="3831074" cy="1627617"/>
          </a:xfrm>
        </p:grpSpPr>
        <p:sp>
          <p:nvSpPr>
            <p:cNvPr id="5" name="TextBox 4">
              <a:extLst>
                <a:ext uri="{FF2B5EF4-FFF2-40B4-BE49-F238E27FC236}">
                  <a16:creationId xmlns:a16="http://schemas.microsoft.com/office/drawing/2014/main" id="{E7C2D6C5-C842-4F68-BA5B-73EEC57595E6}"/>
                </a:ext>
              </a:extLst>
            </p:cNvPr>
            <p:cNvSpPr txBox="1"/>
            <p:nvPr/>
          </p:nvSpPr>
          <p:spPr>
            <a:xfrm>
              <a:off x="2870768" y="1582167"/>
              <a:ext cx="1655513" cy="584775"/>
            </a:xfrm>
            <a:prstGeom prst="rect">
              <a:avLst/>
            </a:prstGeom>
            <a:noFill/>
          </p:spPr>
          <p:txBody>
            <a:bodyPr wrap="square" rtlCol="0">
              <a:spAutoFit/>
            </a:bodyPr>
            <a:lstStyle/>
            <a:p>
              <a:r>
                <a:rPr lang="en-US" sz="1600" dirty="0">
                  <a:solidFill>
                    <a:schemeClr val="accent2"/>
                  </a:solidFill>
                </a:rPr>
                <a:t>Set target temperature</a:t>
              </a:r>
            </a:p>
          </p:txBody>
        </p:sp>
        <p:cxnSp>
          <p:nvCxnSpPr>
            <p:cNvPr id="18" name="Straight Connector 17">
              <a:extLst>
                <a:ext uri="{FF2B5EF4-FFF2-40B4-BE49-F238E27FC236}">
                  <a16:creationId xmlns:a16="http://schemas.microsoft.com/office/drawing/2014/main" id="{B5848C6F-E2BA-C99D-7607-4E8BA8B47C87}"/>
                </a:ext>
              </a:extLst>
            </p:cNvPr>
            <p:cNvCxnSpPr>
              <a:cxnSpLocks/>
            </p:cNvCxnSpPr>
            <p:nvPr/>
          </p:nvCxnSpPr>
          <p:spPr>
            <a:xfrm>
              <a:off x="1981200" y="1905000"/>
              <a:ext cx="914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F82DC759-331C-ACE3-2086-F8471D4CFBBE}"/>
                </a:ext>
              </a:extLst>
            </p:cNvPr>
            <p:cNvCxnSpPr>
              <a:cxnSpLocks/>
            </p:cNvCxnSpPr>
            <p:nvPr/>
          </p:nvCxnSpPr>
          <p:spPr>
            <a:xfrm>
              <a:off x="1600200" y="1981200"/>
              <a:ext cx="533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Freeform: Shape 22">
              <a:extLst>
                <a:ext uri="{FF2B5EF4-FFF2-40B4-BE49-F238E27FC236}">
                  <a16:creationId xmlns:a16="http://schemas.microsoft.com/office/drawing/2014/main" id="{0456D4DE-22D7-F05D-A6B8-FCA00DD1B1B0}"/>
                </a:ext>
              </a:extLst>
            </p:cNvPr>
            <p:cNvSpPr/>
            <p:nvPr/>
          </p:nvSpPr>
          <p:spPr>
            <a:xfrm>
              <a:off x="1039718" y="1582167"/>
              <a:ext cx="590632" cy="506066"/>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5CC5A92-12E5-DA9B-29D3-C1D07507B6BA}"/>
                </a:ext>
              </a:extLst>
            </p:cNvPr>
            <p:cNvSpPr txBox="1"/>
            <p:nvPr/>
          </p:nvSpPr>
          <p:spPr>
            <a:xfrm>
              <a:off x="695207" y="1326233"/>
              <a:ext cx="1285993" cy="307777"/>
            </a:xfrm>
            <a:prstGeom prst="rect">
              <a:avLst/>
            </a:prstGeom>
            <a:noFill/>
          </p:spPr>
          <p:txBody>
            <a:bodyPr wrap="none" rtlCol="0">
              <a:spAutoFit/>
            </a:bodyPr>
            <a:lstStyle/>
            <a:p>
              <a:r>
                <a:rPr lang="en-US" sz="1400" dirty="0">
                  <a:solidFill>
                    <a:schemeClr val="accent2"/>
                  </a:solidFill>
                </a:rPr>
                <a:t>Bi-metal spring</a:t>
              </a:r>
            </a:p>
          </p:txBody>
        </p:sp>
        <p:sp>
          <p:nvSpPr>
            <p:cNvPr id="26" name="Speech Bubble: Rectangle 25">
              <a:extLst>
                <a:ext uri="{FF2B5EF4-FFF2-40B4-BE49-F238E27FC236}">
                  <a16:creationId xmlns:a16="http://schemas.microsoft.com/office/drawing/2014/main" id="{34202182-06A3-ECD2-E6CE-D328CADC4D88}"/>
                </a:ext>
              </a:extLst>
            </p:cNvPr>
            <p:cNvSpPr/>
            <p:nvPr/>
          </p:nvSpPr>
          <p:spPr>
            <a:xfrm>
              <a:off x="1981200" y="838200"/>
              <a:ext cx="685800" cy="202525"/>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Setting</a:t>
              </a:r>
            </a:p>
          </p:txBody>
        </p:sp>
        <p:sp>
          <p:nvSpPr>
            <p:cNvPr id="27" name="Oval 26">
              <a:extLst>
                <a:ext uri="{FF2B5EF4-FFF2-40B4-BE49-F238E27FC236}">
                  <a16:creationId xmlns:a16="http://schemas.microsoft.com/office/drawing/2014/main" id="{D93F6467-79A4-40D2-F2A2-3725F09E062B}"/>
                </a:ext>
              </a:extLst>
            </p:cNvPr>
            <p:cNvSpPr/>
            <p:nvPr/>
          </p:nvSpPr>
          <p:spPr>
            <a:xfrm>
              <a:off x="2073535" y="1993403"/>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5FEAD75-0F23-FAB7-F514-3CDB2BC9A0DE}"/>
                </a:ext>
              </a:extLst>
            </p:cNvPr>
            <p:cNvSpPr/>
            <p:nvPr/>
          </p:nvSpPr>
          <p:spPr>
            <a:xfrm>
              <a:off x="2073535" y="1872734"/>
              <a:ext cx="45719" cy="645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Speech Bubble: Rectangle 28">
              <a:extLst>
                <a:ext uri="{FF2B5EF4-FFF2-40B4-BE49-F238E27FC236}">
                  <a16:creationId xmlns:a16="http://schemas.microsoft.com/office/drawing/2014/main" id="{8D835A94-9AEE-6930-E3EE-3BED17D32D94}"/>
                </a:ext>
              </a:extLst>
            </p:cNvPr>
            <p:cNvSpPr/>
            <p:nvPr/>
          </p:nvSpPr>
          <p:spPr>
            <a:xfrm>
              <a:off x="2195854" y="2263292"/>
              <a:ext cx="685800" cy="202525"/>
            </a:xfrm>
            <a:prstGeom prst="wedgeRectCallout">
              <a:avLst>
                <a:gd name="adj1" fmla="val -57704"/>
                <a:gd name="adj2" fmla="val -14280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Contacts</a:t>
              </a:r>
            </a:p>
          </p:txBody>
        </p:sp>
      </p:grpSp>
      <p:sp>
        <p:nvSpPr>
          <p:cNvPr id="30" name="Speech Bubble: Rectangle 29">
            <a:extLst>
              <a:ext uri="{FF2B5EF4-FFF2-40B4-BE49-F238E27FC236}">
                <a16:creationId xmlns:a16="http://schemas.microsoft.com/office/drawing/2014/main" id="{149D56CF-CA52-6970-895D-87A82A52AD78}"/>
              </a:ext>
            </a:extLst>
          </p:cNvPr>
          <p:cNvSpPr/>
          <p:nvPr/>
        </p:nvSpPr>
        <p:spPr>
          <a:xfrm>
            <a:off x="6699912" y="460226"/>
            <a:ext cx="1612508" cy="401607"/>
          </a:xfrm>
          <a:prstGeom prst="wedgeRectCallout">
            <a:avLst>
              <a:gd name="adj1" fmla="val -49370"/>
              <a:gd name="adj2" fmla="val 21815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Many sensors, internet connectivity, memory.</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36796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38027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2530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4055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21" grpId="0"/>
      <p:bldP spid="25" grpId="0"/>
      <p:bldP spid="32"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87541406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23402</TotalTime>
  <Words>3191</Words>
  <Application>Microsoft Office PowerPoint</Application>
  <PresentationFormat>On-screen Show (4:3)</PresentationFormat>
  <Paragraphs>561</Paragraphs>
  <Slides>41</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219</cp:revision>
  <cp:lastPrinted>2021-08-30T18:56:39Z</cp:lastPrinted>
  <dcterms:created xsi:type="dcterms:W3CDTF">2003-12-17T02:32:09Z</dcterms:created>
  <dcterms:modified xsi:type="dcterms:W3CDTF">2024-09-11T17:00:02Z</dcterms:modified>
</cp:coreProperties>
</file>